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8.xml" ContentType="application/vnd.openxmlformats-officedocument.presentationml.notesSlid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7" r:id="rId2"/>
    <p:sldId id="369" r:id="rId3"/>
    <p:sldId id="367" r:id="rId4"/>
    <p:sldId id="353" r:id="rId5"/>
    <p:sldId id="354" r:id="rId6"/>
    <p:sldId id="355" r:id="rId7"/>
    <p:sldId id="356" r:id="rId8"/>
    <p:sldId id="357" r:id="rId9"/>
    <p:sldId id="358" r:id="rId10"/>
    <p:sldId id="371" r:id="rId11"/>
    <p:sldId id="368" r:id="rId12"/>
    <p:sldId id="335" r:id="rId13"/>
    <p:sldId id="336" r:id="rId14"/>
    <p:sldId id="352" r:id="rId15"/>
    <p:sldId id="337" r:id="rId16"/>
    <p:sldId id="338" r:id="rId17"/>
    <p:sldId id="372" r:id="rId18"/>
    <p:sldId id="339" r:id="rId19"/>
    <p:sldId id="340" r:id="rId20"/>
    <p:sldId id="347" r:id="rId21"/>
    <p:sldId id="348" r:id="rId22"/>
    <p:sldId id="344" r:id="rId23"/>
    <p:sldId id="345" r:id="rId24"/>
    <p:sldId id="283" r:id="rId25"/>
    <p:sldId id="373" r:id="rId26"/>
    <p:sldId id="374" r:id="rId27"/>
  </p:sldIdLst>
  <p:sldSz cx="9144000" cy="6858000" type="screen4x3"/>
  <p:notesSz cx="7315200" cy="9601200"/>
  <p:custDataLst>
    <p:tags r:id="rId30"/>
  </p:custData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i="1" u="sng" kern="1200">
        <a:solidFill>
          <a:schemeClr val="tx1"/>
        </a:solidFill>
        <a:latin typeface="Trebuchet MS" pitchFamily="34" charset="0"/>
        <a:ea typeface="ＭＳ Ｐゴシック" pitchFamily="-108" charset="-128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i="1" u="sng" kern="1200">
        <a:solidFill>
          <a:schemeClr val="tx1"/>
        </a:solidFill>
        <a:latin typeface="Trebuchet MS" pitchFamily="34" charset="0"/>
        <a:ea typeface="ＭＳ Ｐゴシック" pitchFamily="-108" charset="-128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i="1" u="sng" kern="1200">
        <a:solidFill>
          <a:schemeClr val="tx1"/>
        </a:solidFill>
        <a:latin typeface="Trebuchet MS" pitchFamily="34" charset="0"/>
        <a:ea typeface="ＭＳ Ｐゴシック" pitchFamily="-108" charset="-128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i="1" u="sng" kern="1200">
        <a:solidFill>
          <a:schemeClr val="tx1"/>
        </a:solidFill>
        <a:latin typeface="Trebuchet MS" pitchFamily="34" charset="0"/>
        <a:ea typeface="ＭＳ Ｐゴシック" pitchFamily="-108" charset="-128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i="1" u="sng" kern="1200">
        <a:solidFill>
          <a:schemeClr val="tx1"/>
        </a:solidFill>
        <a:latin typeface="Trebuchet MS" pitchFamily="34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2400" i="1" u="sng" kern="1200">
        <a:solidFill>
          <a:schemeClr val="tx1"/>
        </a:solidFill>
        <a:latin typeface="Trebuchet MS" pitchFamily="34" charset="0"/>
        <a:ea typeface="ＭＳ Ｐゴシック" pitchFamily="-108" charset="-128"/>
        <a:cs typeface="+mn-cs"/>
      </a:defRPr>
    </a:lvl6pPr>
    <a:lvl7pPr marL="2743200" algn="l" defTabSz="914400" rtl="0" eaLnBrk="1" latinLnBrk="0" hangingPunct="1">
      <a:defRPr sz="2400" i="1" u="sng" kern="1200">
        <a:solidFill>
          <a:schemeClr val="tx1"/>
        </a:solidFill>
        <a:latin typeface="Trebuchet MS" pitchFamily="34" charset="0"/>
        <a:ea typeface="ＭＳ Ｐゴシック" pitchFamily="-108" charset="-128"/>
        <a:cs typeface="+mn-cs"/>
      </a:defRPr>
    </a:lvl7pPr>
    <a:lvl8pPr marL="3200400" algn="l" defTabSz="914400" rtl="0" eaLnBrk="1" latinLnBrk="0" hangingPunct="1">
      <a:defRPr sz="2400" i="1" u="sng" kern="1200">
        <a:solidFill>
          <a:schemeClr val="tx1"/>
        </a:solidFill>
        <a:latin typeface="Trebuchet MS" pitchFamily="34" charset="0"/>
        <a:ea typeface="ＭＳ Ｐゴシック" pitchFamily="-108" charset="-128"/>
        <a:cs typeface="+mn-cs"/>
      </a:defRPr>
    </a:lvl8pPr>
    <a:lvl9pPr marL="3657600" algn="l" defTabSz="914400" rtl="0" eaLnBrk="1" latinLnBrk="0" hangingPunct="1">
      <a:defRPr sz="2400" i="1" u="sng" kern="1200">
        <a:solidFill>
          <a:schemeClr val="tx1"/>
        </a:solidFill>
        <a:latin typeface="Trebuchet MS" pitchFamily="34" charset="0"/>
        <a:ea typeface="ＭＳ Ｐゴシック" pitchFamily="-10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5B98D2"/>
    <a:srgbClr val="5BFF00"/>
    <a:srgbClr val="006001"/>
    <a:srgbClr val="EAEAEA"/>
    <a:srgbClr val="333333"/>
    <a:srgbClr val="5F5F5F"/>
    <a:srgbClr val="CCFFCC"/>
    <a:srgbClr val="FFFFCC"/>
    <a:srgbClr val="FFF9F3"/>
    <a:srgbClr val="FFF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4" autoAdjust="0"/>
  </p:normalViewPr>
  <p:slideViewPr>
    <p:cSldViewPr>
      <p:cViewPr>
        <p:scale>
          <a:sx n="100" d="100"/>
          <a:sy n="100" d="100"/>
        </p:scale>
        <p:origin x="-7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904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96"/>
            <a:ext cx="3817204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8" tIns="48319" rIns="96638" bIns="48319" numCol="1" anchor="b" anchorCtr="0" compatLnSpc="1">
            <a:prstTxWarp prst="textNoShape">
              <a:avLst/>
            </a:prstTxWarp>
          </a:bodyPr>
          <a:lstStyle>
            <a:lvl1pPr algn="l" defTabSz="966393">
              <a:defRPr sz="1500" i="0" u="none" smtClean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z="1200" dirty="0">
                <a:latin typeface="Trebuchet MS"/>
                <a:cs typeface="Trebuchet MS"/>
              </a:rPr>
              <a:t>35 – </a:t>
            </a:r>
            <a:r>
              <a:rPr lang="en-US" sz="1200" dirty="0" err="1">
                <a:latin typeface="Trebuchet MS"/>
                <a:cs typeface="Trebuchet MS"/>
              </a:rPr>
              <a:t>Wavepackets</a:t>
            </a:r>
            <a:endParaRPr lang="en-US" sz="1200" dirty="0">
              <a:latin typeface="Trebuchet MS"/>
              <a:cs typeface="Trebuchet MS"/>
            </a:endParaRPr>
          </a:p>
        </p:txBody>
      </p:sp>
      <p:sp>
        <p:nvSpPr>
          <p:cNvPr id="312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064" y="9119496"/>
            <a:ext cx="3170475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8" tIns="48319" rIns="96638" bIns="48319" numCol="1" anchor="b" anchorCtr="0" compatLnSpc="1">
            <a:prstTxWarp prst="textNoShape">
              <a:avLst/>
            </a:prstTxWarp>
          </a:bodyPr>
          <a:lstStyle>
            <a:lvl1pPr defTabSz="966393">
              <a:defRPr sz="1500" i="0" u="none" smtClean="0">
                <a:latin typeface="Calibri" pitchFamily="34" charset="0"/>
              </a:defRPr>
            </a:lvl1pPr>
          </a:lstStyle>
          <a:p>
            <a:pPr>
              <a:defRPr/>
            </a:pPr>
            <a:fld id="{69F2EB45-AAC1-45C7-ADBE-E1297B03FD92}" type="slidenum">
              <a:rPr lang="en-US" sz="1200">
                <a:latin typeface="Trebuchet MS"/>
                <a:cs typeface="Trebuchet MS"/>
              </a:rPr>
              <a:pPr>
                <a:defRPr/>
              </a:pPr>
              <a:t>‹#›</a:t>
            </a:fld>
            <a:endParaRPr lang="en-US" sz="1200">
              <a:latin typeface="Trebuchet MS"/>
              <a:cs typeface="Trebuchet MS"/>
            </a:endParaRPr>
          </a:p>
        </p:txBody>
      </p:sp>
      <p:sp>
        <p:nvSpPr>
          <p:cNvPr id="6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12285" cy="473484"/>
          </a:xfrm>
          <a:prstGeom prst="rect">
            <a:avLst/>
          </a:prstGeom>
        </p:spPr>
        <p:txBody>
          <a:bodyPr vert="horz" lIns="95152" tIns="47576" rIns="95152" bIns="47576" rtlCol="0"/>
          <a:lstStyle>
            <a:lvl1pPr algn="l">
              <a:defRPr sz="1200"/>
            </a:lvl1pPr>
          </a:lstStyle>
          <a:p>
            <a:r>
              <a:rPr lang="en-US" dirty="0" smtClean="0"/>
              <a:t>6.007 – OCW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82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475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8" tIns="48319" rIns="96638" bIns="48319" numCol="1" anchor="t" anchorCtr="0" compatLnSpc="1">
            <a:prstTxWarp prst="textNoShape">
              <a:avLst/>
            </a:prstTxWarp>
          </a:bodyPr>
          <a:lstStyle>
            <a:lvl1pPr algn="l" defTabSz="966393">
              <a:defRPr sz="1200" i="0" u="none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726" y="0"/>
            <a:ext cx="3170474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8" tIns="48319" rIns="96638" bIns="48319" numCol="1" anchor="t" anchorCtr="0" compatLnSpc="1">
            <a:prstTxWarp prst="textNoShape">
              <a:avLst/>
            </a:prstTxWarp>
          </a:bodyPr>
          <a:lstStyle>
            <a:lvl1pPr defTabSz="966393">
              <a:defRPr sz="1200" i="0" u="none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252" y="4560570"/>
            <a:ext cx="5366697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8" tIns="48319" rIns="96638" bIns="48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70475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8" tIns="48319" rIns="96638" bIns="48319" numCol="1" anchor="b" anchorCtr="0" compatLnSpc="1">
            <a:prstTxWarp prst="textNoShape">
              <a:avLst/>
            </a:prstTxWarp>
          </a:bodyPr>
          <a:lstStyle>
            <a:lvl1pPr algn="l" defTabSz="966393">
              <a:defRPr sz="1200" i="0" u="none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726" y="9121140"/>
            <a:ext cx="3170474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8" tIns="48319" rIns="96638" bIns="48319" numCol="1" anchor="b" anchorCtr="0" compatLnSpc="1">
            <a:prstTxWarp prst="textNoShape">
              <a:avLst/>
            </a:prstTxWarp>
          </a:bodyPr>
          <a:lstStyle>
            <a:lvl1pPr defTabSz="966393">
              <a:defRPr sz="1200" i="0" u="none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CFE6C4E-4372-443B-AC8D-18A507D6D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47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E6C4E-4372-443B-AC8D-18A507D6D85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12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E6C4E-4372-443B-AC8D-18A507D6D85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47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E6C4E-4372-443B-AC8D-18A507D6D85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80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E6C4E-4372-443B-AC8D-18A507D6D85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23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E6C4E-4372-443B-AC8D-18A507D6D85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28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E6C4E-4372-443B-AC8D-18A507D6D85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13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E6C4E-4372-443B-AC8D-18A507D6D85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22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E6C4E-4372-443B-AC8D-18A507D6D85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80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E6C4E-4372-443B-AC8D-18A507D6D85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36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E6C4E-4372-443B-AC8D-18A507D6D85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73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E6C4E-4372-443B-AC8D-18A507D6D85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03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EDD4E-80DC-44AC-9D72-8309D33892C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69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E6C4E-4372-443B-AC8D-18A507D6D85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41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E6C4E-4372-443B-AC8D-18A507D6D85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20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E6C4E-4372-443B-AC8D-18A507D6D85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83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E6C4E-4372-443B-AC8D-18A507D6D85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90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E6C4E-4372-443B-AC8D-18A507D6D85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78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E6C4E-4372-443B-AC8D-18A507D6D85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14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E6C4E-4372-443B-AC8D-18A507D6D85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8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F64EE-2906-411F-9C9A-A3199D421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A0D7C-BF67-4391-9114-491B814EF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E7B2F-9B50-401E-A81A-635C1492C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77724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000500"/>
            <a:ext cx="77724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BB2EB-E175-4EDF-BCD0-69F6B0BF4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E16D8-8CF1-4D0B-9ED3-236450EA5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5BCC4-1746-4C42-AAA7-511101081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83C87-DF43-47AE-9AC7-DD67F1983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9E804-1E0E-45C1-A4CC-4A96F7F4F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1EC17-FB5A-4994-AAA3-6279C0D70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EFA0C-EA0E-40E3-9655-D9A9EAF78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E8D90-B1BF-48B8-A066-2D203CE5F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1378C-32E1-4017-B3CE-89D6D6D07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 u="none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 u="none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 u="none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33800DA-1EAC-4AE7-88DB-9C822B09B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Verdana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Verdana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Verdana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Verdana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Verdana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Verdana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Verdana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Verdana" pitchFamily="-65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bg2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-65" charset="0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65" charset="0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65" charset="0"/>
          <a:ea typeface="ＭＳ Ｐゴシック" pitchFamily="-65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65" charset="0"/>
          <a:ea typeface="ＭＳ Ｐゴシック" pitchFamily="-65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65" charset="0"/>
          <a:ea typeface="ＭＳ Ｐゴシック" pitchFamily="-65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65" charset="0"/>
          <a:ea typeface="ＭＳ Ｐゴシック" pitchFamily="-65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65" charset="0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 ?><Relationships xmlns="http://schemas.openxmlformats.org/package/2006/relationships"><Relationship Id="rId8" Target="../media/image49.emf" Type="http://schemas.openxmlformats.org/officeDocument/2006/relationships/image"/><Relationship Id="rId13" Target="../media/image30.emf" Type="http://schemas.openxmlformats.org/officeDocument/2006/relationships/image"/><Relationship Id="rId18" Target="../media/image56.emf" Type="http://schemas.openxmlformats.org/officeDocument/2006/relationships/image"/><Relationship Id="rId3" Target="../media/image44.jpeg" Type="http://schemas.openxmlformats.org/officeDocument/2006/relationships/image"/><Relationship Id="rId21" Target="../media/image59.emf" Type="http://schemas.openxmlformats.org/officeDocument/2006/relationships/image"/><Relationship Id="rId7" Target="../media/image48.emf" Type="http://schemas.openxmlformats.org/officeDocument/2006/relationships/image"/><Relationship Id="rId12" Target="../media/image29.emf" Type="http://schemas.openxmlformats.org/officeDocument/2006/relationships/image"/><Relationship Id="rId17" Target="../media/image55.emf" Type="http://schemas.openxmlformats.org/officeDocument/2006/relationships/image"/><Relationship Id="rId2" Target="../notesSlides/notesSlide10.xml" Type="http://schemas.openxmlformats.org/officeDocument/2006/relationships/notesSlide"/><Relationship Id="rId16" Target="../media/image54.emf" Type="http://schemas.openxmlformats.org/officeDocument/2006/relationships/image"/><Relationship Id="rId20" Target="../media/image58.emf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47.emf" Type="http://schemas.openxmlformats.org/officeDocument/2006/relationships/image"/><Relationship Id="rId11" Target="../media/image28.emf" Type="http://schemas.openxmlformats.org/officeDocument/2006/relationships/image"/><Relationship Id="rId5" Target="../media/image46.emf" Type="http://schemas.openxmlformats.org/officeDocument/2006/relationships/image"/><Relationship Id="rId15" Target="../media/image53.emf" Type="http://schemas.openxmlformats.org/officeDocument/2006/relationships/image"/><Relationship Id="rId10" Target="../media/image51.emf" Type="http://schemas.openxmlformats.org/officeDocument/2006/relationships/image"/><Relationship Id="rId19" Target="../media/image57.emf" Type="http://schemas.openxmlformats.org/officeDocument/2006/relationships/image"/><Relationship Id="rId4" Target="../media/image45.emf" Type="http://schemas.openxmlformats.org/officeDocument/2006/relationships/image"/><Relationship Id="rId9" Target="../media/image50.emf" Type="http://schemas.openxmlformats.org/officeDocument/2006/relationships/image"/><Relationship Id="rId14" Target="../media/image52.emf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3.em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10" Type="http://schemas.openxmlformats.org/officeDocument/2006/relationships/image" Target="../media/image9.emf"/><Relationship Id="rId4" Type="http://schemas.openxmlformats.org/officeDocument/2006/relationships/image" Target="../media/image4.emf"/><Relationship Id="rId9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emf"/><Relationship Id="rId4" Type="http://schemas.openxmlformats.org/officeDocument/2006/relationships/image" Target="../media/image12.emf"/></Relationships>
</file>

<file path=ppt/slides/_rels/slide13.xml.rels><?xml version="1.0" encoding="UTF-8" standalone="yes" ?><Relationships xmlns="http://schemas.openxmlformats.org/package/2006/relationships"><Relationship Id="rId3" Target="../media/image61.emf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7.xml" Type="http://schemas.openxmlformats.org/officeDocument/2006/relationships/slideLayout"/><Relationship Id="rId5" Target="http://www.flickr.com/photos/77682540@N00/2789338547/" TargetMode="External" Type="http://schemas.openxmlformats.org/officeDocument/2006/relationships/hyperlink"/><Relationship Id="rId4" Target="../media/image62.jpeg" Type="http://schemas.openxmlformats.org/officeDocument/2006/relationships/image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7.png"/><Relationship Id="rId5" Type="http://schemas.openxmlformats.org/officeDocument/2006/relationships/image" Target="../media/image66.emf"/><Relationship Id="rId4" Type="http://schemas.openxmlformats.org/officeDocument/2006/relationships/image" Target="../media/image65.gif"/><Relationship Id="rId9" Type="http://schemas.openxmlformats.org/officeDocument/2006/relationships/image" Target="../media/image7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3" Type="http://schemas.openxmlformats.org/officeDocument/2006/relationships/image" Target="../media/image71.emf"/><Relationship Id="rId7" Type="http://schemas.openxmlformats.org/officeDocument/2006/relationships/image" Target="../media/image7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emf"/><Relationship Id="rId5" Type="http://schemas.openxmlformats.org/officeDocument/2006/relationships/image" Target="../media/image73.emf"/><Relationship Id="rId10" Type="http://schemas.openxmlformats.org/officeDocument/2006/relationships/image" Target="../media/image78.emf"/><Relationship Id="rId4" Type="http://schemas.openxmlformats.org/officeDocument/2006/relationships/image" Target="../media/image72.emf"/><Relationship Id="rId9" Type="http://schemas.openxmlformats.org/officeDocument/2006/relationships/image" Target="../media/image77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13" Type="http://schemas.openxmlformats.org/officeDocument/2006/relationships/image" Target="../media/image89.emf"/><Relationship Id="rId18" Type="http://schemas.openxmlformats.org/officeDocument/2006/relationships/image" Target="../media/image94.emf"/><Relationship Id="rId3" Type="http://schemas.openxmlformats.org/officeDocument/2006/relationships/image" Target="../media/image79.png"/><Relationship Id="rId21" Type="http://schemas.openxmlformats.org/officeDocument/2006/relationships/image" Target="../media/image97.emf"/><Relationship Id="rId7" Type="http://schemas.openxmlformats.org/officeDocument/2006/relationships/image" Target="../media/image83.emf"/><Relationship Id="rId12" Type="http://schemas.openxmlformats.org/officeDocument/2006/relationships/image" Target="../media/image88.emf"/><Relationship Id="rId17" Type="http://schemas.openxmlformats.org/officeDocument/2006/relationships/image" Target="../media/image93.emf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92.emf"/><Relationship Id="rId20" Type="http://schemas.openxmlformats.org/officeDocument/2006/relationships/image" Target="../media/image9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emf"/><Relationship Id="rId11" Type="http://schemas.openxmlformats.org/officeDocument/2006/relationships/image" Target="../media/image87.emf"/><Relationship Id="rId5" Type="http://schemas.openxmlformats.org/officeDocument/2006/relationships/image" Target="../media/image81.emf"/><Relationship Id="rId15" Type="http://schemas.openxmlformats.org/officeDocument/2006/relationships/image" Target="../media/image91.emf"/><Relationship Id="rId10" Type="http://schemas.openxmlformats.org/officeDocument/2006/relationships/image" Target="../media/image86.emf"/><Relationship Id="rId19" Type="http://schemas.openxmlformats.org/officeDocument/2006/relationships/image" Target="../media/image95.emf"/><Relationship Id="rId4" Type="http://schemas.openxmlformats.org/officeDocument/2006/relationships/image" Target="../media/image80.emf"/><Relationship Id="rId9" Type="http://schemas.openxmlformats.org/officeDocument/2006/relationships/image" Target="../media/image85.emf"/><Relationship Id="rId14" Type="http://schemas.openxmlformats.org/officeDocument/2006/relationships/image" Target="../media/image90.emf"/></Relationships>
</file>

<file path=ppt/slides/_rels/slide18.xml.rels><?xml version="1.0" encoding="UTF-8" standalone="yes" ?><Relationships xmlns="http://schemas.openxmlformats.org/package/2006/relationships"><Relationship Id="rId8" Target="../media/image100.png" Type="http://schemas.openxmlformats.org/officeDocument/2006/relationships/image"/><Relationship Id="rId13" Target="../media/image75.emf" Type="http://schemas.openxmlformats.org/officeDocument/2006/relationships/image"/><Relationship Id="rId3" Target="../slideLayouts/slideLayout7.xml" Type="http://schemas.openxmlformats.org/officeDocument/2006/relationships/slideLayout"/><Relationship Id="rId7" Target="../media/image99.png" Type="http://schemas.openxmlformats.org/officeDocument/2006/relationships/image"/><Relationship Id="rId12" Target="../media/image72.emf" Type="http://schemas.openxmlformats.org/officeDocument/2006/relationships/image"/><Relationship Id="rId2" Target="../tags/tag4.xml" Type="http://schemas.openxmlformats.org/officeDocument/2006/relationships/tags"/><Relationship Id="rId16" Target="../media/image78.emf" Type="http://schemas.openxmlformats.org/officeDocument/2006/relationships/image"/><Relationship Id="rId1" Target="../tags/tag3.xml" Type="http://schemas.openxmlformats.org/officeDocument/2006/relationships/tags"/><Relationship Id="rId6" Target="../media/image98.jpeg" Type="http://schemas.openxmlformats.org/officeDocument/2006/relationships/image"/><Relationship Id="rId11" Target="../media/image103.emf" Type="http://schemas.openxmlformats.org/officeDocument/2006/relationships/image"/><Relationship Id="rId5" Target="../media/image74.emf" Type="http://schemas.openxmlformats.org/officeDocument/2006/relationships/image"/><Relationship Id="rId15" Target="../media/image77.emf" Type="http://schemas.openxmlformats.org/officeDocument/2006/relationships/image"/><Relationship Id="rId10" Target="../media/image102.emf" Type="http://schemas.openxmlformats.org/officeDocument/2006/relationships/image"/><Relationship Id="rId4" Target="../notesSlides/notesSlide18.xml" Type="http://schemas.openxmlformats.org/officeDocument/2006/relationships/notesSlide"/><Relationship Id="rId9" Target="../media/image101.emf" Type="http://schemas.openxmlformats.org/officeDocument/2006/relationships/image"/><Relationship Id="rId14" Target="../media/image76.emf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8" Target="../media/image107.emf" Type="http://schemas.openxmlformats.org/officeDocument/2006/relationships/image"/><Relationship Id="rId13" Target="../media/image112.emf" Type="http://schemas.openxmlformats.org/officeDocument/2006/relationships/image"/><Relationship Id="rId3" Target="../notesSlides/notesSlide19.xml" Type="http://schemas.openxmlformats.org/officeDocument/2006/relationships/notesSlide"/><Relationship Id="rId7" Target="../media/image106.emf" Type="http://schemas.openxmlformats.org/officeDocument/2006/relationships/image"/><Relationship Id="rId12" Target="../media/image111.emf" Type="http://schemas.openxmlformats.org/officeDocument/2006/relationships/image"/><Relationship Id="rId2" Target="../slideLayouts/slideLayout2.xml" Type="http://schemas.openxmlformats.org/officeDocument/2006/relationships/slideLayout"/><Relationship Id="rId1" Target="../tags/tag5.xml" Type="http://schemas.openxmlformats.org/officeDocument/2006/relationships/tags"/><Relationship Id="rId6" Target="../media/image105.png" Type="http://schemas.openxmlformats.org/officeDocument/2006/relationships/image"/><Relationship Id="rId11" Target="../media/image110.emf" Type="http://schemas.openxmlformats.org/officeDocument/2006/relationships/image"/><Relationship Id="rId5" Target="../media/image98.jpeg" Type="http://schemas.openxmlformats.org/officeDocument/2006/relationships/image"/><Relationship Id="rId15" Target="../media/image114.emf" Type="http://schemas.openxmlformats.org/officeDocument/2006/relationships/image"/><Relationship Id="rId10" Target="../media/image109.emf" Type="http://schemas.openxmlformats.org/officeDocument/2006/relationships/image"/><Relationship Id="rId4" Target="../media/image104.jpeg" Type="http://schemas.openxmlformats.org/officeDocument/2006/relationships/image"/><Relationship Id="rId9" Target="../media/image108.emf" Type="http://schemas.openxmlformats.org/officeDocument/2006/relationships/image"/><Relationship Id="rId14" Target="../media/image113.emf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emf"/><Relationship Id="rId13" Type="http://schemas.openxmlformats.org/officeDocument/2006/relationships/image" Target="../media/image76.emf"/><Relationship Id="rId3" Type="http://schemas.microsoft.com/office/2007/relationships/hdphoto" Target="../media/hdphoto1.wdp"/><Relationship Id="rId7" Type="http://schemas.openxmlformats.org/officeDocument/2006/relationships/image" Target="../media/image118.emf"/><Relationship Id="rId12" Type="http://schemas.openxmlformats.org/officeDocument/2006/relationships/image" Target="../media/image75.emf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emf"/><Relationship Id="rId11" Type="http://schemas.openxmlformats.org/officeDocument/2006/relationships/image" Target="../media/image74.emf"/><Relationship Id="rId5" Type="http://schemas.openxmlformats.org/officeDocument/2006/relationships/image" Target="../media/image116.emf"/><Relationship Id="rId15" Type="http://schemas.openxmlformats.org/officeDocument/2006/relationships/image" Target="../media/image78.emf"/><Relationship Id="rId10" Type="http://schemas.openxmlformats.org/officeDocument/2006/relationships/image" Target="../media/image121.emf"/><Relationship Id="rId4" Type="http://schemas.openxmlformats.org/officeDocument/2006/relationships/image" Target="../media/image106.emf"/><Relationship Id="rId9" Type="http://schemas.openxmlformats.org/officeDocument/2006/relationships/image" Target="../media/image120.emf"/><Relationship Id="rId14" Type="http://schemas.openxmlformats.org/officeDocument/2006/relationships/image" Target="../media/image77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emf"/><Relationship Id="rId13" Type="http://schemas.openxmlformats.org/officeDocument/2006/relationships/image" Target="../media/image127.emf"/><Relationship Id="rId3" Type="http://schemas.openxmlformats.org/officeDocument/2006/relationships/image" Target="../media/image122.emf"/><Relationship Id="rId7" Type="http://schemas.openxmlformats.org/officeDocument/2006/relationships/image" Target="../media/image119.emf"/><Relationship Id="rId12" Type="http://schemas.openxmlformats.org/officeDocument/2006/relationships/image" Target="../media/image126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emf"/><Relationship Id="rId11" Type="http://schemas.microsoft.com/office/2007/relationships/hdphoto" Target="../media/hdphoto2.wdp"/><Relationship Id="rId5" Type="http://schemas.openxmlformats.org/officeDocument/2006/relationships/image" Target="../media/image124.emf"/><Relationship Id="rId10" Type="http://schemas.openxmlformats.org/officeDocument/2006/relationships/image" Target="../media/image115.jpeg"/><Relationship Id="rId4" Type="http://schemas.openxmlformats.org/officeDocument/2006/relationships/image" Target="../media/image123.emf"/><Relationship Id="rId9" Type="http://schemas.openxmlformats.org/officeDocument/2006/relationships/image" Target="../media/image121.emf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33.emf"/><Relationship Id="rId3" Type="http://schemas.openxmlformats.org/officeDocument/2006/relationships/tags" Target="../tags/tag8.xml"/><Relationship Id="rId7" Type="http://schemas.openxmlformats.org/officeDocument/2006/relationships/image" Target="../media/image129.jpeg"/><Relationship Id="rId12" Type="http://schemas.openxmlformats.org/officeDocument/2006/relationships/image" Target="../media/image132.emf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28.png"/><Relationship Id="rId11" Type="http://schemas.openxmlformats.org/officeDocument/2006/relationships/image" Target="../media/image131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0.png"/><Relationship Id="rId4" Type="http://schemas.openxmlformats.org/officeDocument/2006/relationships/tags" Target="../tags/tag9.xml"/><Relationship Id="rId9" Type="http://schemas.openxmlformats.org/officeDocument/2006/relationships/image" Target="../media/image99.png"/></Relationships>
</file>

<file path=ppt/slides/_rels/slide23.xml.rels><?xml version="1.0" encoding="UTF-8" standalone="yes" ?><Relationships xmlns="http://schemas.openxmlformats.org/package/2006/relationships"><Relationship Id="rId8" Target="../media/image135.png" Type="http://schemas.openxmlformats.org/officeDocument/2006/relationships/image"/><Relationship Id="rId13" Target="../media/image139.emf" Type="http://schemas.openxmlformats.org/officeDocument/2006/relationships/image"/><Relationship Id="rId3" Target="../tags/tag12.xml" Type="http://schemas.openxmlformats.org/officeDocument/2006/relationships/tags"/><Relationship Id="rId7" Target="../media/image134.jpeg" Type="http://schemas.openxmlformats.org/officeDocument/2006/relationships/image"/><Relationship Id="rId12" Target="../media/image138.emf" Type="http://schemas.openxmlformats.org/officeDocument/2006/relationships/image"/><Relationship Id="rId2" Target="../tags/tag11.xml" Type="http://schemas.openxmlformats.org/officeDocument/2006/relationships/tags"/><Relationship Id="rId1" Target="../tags/tag10.xml" Type="http://schemas.openxmlformats.org/officeDocument/2006/relationships/tags"/><Relationship Id="rId6" Target="../slideLayouts/slideLayout2.xml" Type="http://schemas.openxmlformats.org/officeDocument/2006/relationships/slideLayout"/><Relationship Id="rId11" Target="../media/image137.png" Type="http://schemas.openxmlformats.org/officeDocument/2006/relationships/image"/><Relationship Id="rId5" Target="../tags/tag14.xml" Type="http://schemas.openxmlformats.org/officeDocument/2006/relationships/tags"/><Relationship Id="rId10" Target="../media/image136.png" Type="http://schemas.openxmlformats.org/officeDocument/2006/relationships/image"/><Relationship Id="rId4" Target="../tags/tag13.xml" Type="http://schemas.openxmlformats.org/officeDocument/2006/relationships/tags"/><Relationship Id="rId9" Target="../media/image67.png" Type="http://schemas.openxmlformats.org/officeDocument/2006/relationships/image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7" Type="http://schemas.openxmlformats.org/officeDocument/2006/relationships/image" Target="../media/image121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emf"/><Relationship Id="rId5" Type="http://schemas.openxmlformats.org/officeDocument/2006/relationships/image" Target="../media/image119.emf"/><Relationship Id="rId4" Type="http://schemas.openxmlformats.org/officeDocument/2006/relationships/image" Target="../media/image1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ocw.mit.edu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ocw.mit.edu/term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0.emf"/><Relationship Id="rId7" Type="http://schemas.openxmlformats.org/officeDocument/2006/relationships/image" Target="../media/image21.emf"/><Relationship Id="rId12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11" Type="http://schemas.openxmlformats.org/officeDocument/2006/relationships/image" Target="../media/image25.emf"/><Relationship Id="rId5" Type="http://schemas.openxmlformats.org/officeDocument/2006/relationships/image" Target="../media/image13.emf"/><Relationship Id="rId10" Type="http://schemas.openxmlformats.org/officeDocument/2006/relationships/image" Target="../media/image24.emf"/><Relationship Id="rId4" Type="http://schemas.openxmlformats.org/officeDocument/2006/relationships/image" Target="../media/image12.emf"/><Relationship Id="rId9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32.emf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32.emf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Relationship Id="rId9" Type="http://schemas.openxmlformats.org/officeDocument/2006/relationships/image" Target="../media/image3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42.emf"/><Relationship Id="rId3" Type="http://schemas.openxmlformats.org/officeDocument/2006/relationships/image" Target="../media/image28.emf"/><Relationship Id="rId7" Type="http://schemas.openxmlformats.org/officeDocument/2006/relationships/image" Target="../media/image37.emf"/><Relationship Id="rId12" Type="http://schemas.openxmlformats.org/officeDocument/2006/relationships/image" Target="../media/image4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11" Type="http://schemas.openxmlformats.org/officeDocument/2006/relationships/image" Target="../media/image40.emf"/><Relationship Id="rId5" Type="http://schemas.openxmlformats.org/officeDocument/2006/relationships/image" Target="../media/image30.emf"/><Relationship Id="rId10" Type="http://schemas.openxmlformats.org/officeDocument/2006/relationships/image" Target="../media/image39.emf"/><Relationship Id="rId4" Type="http://schemas.openxmlformats.org/officeDocument/2006/relationships/image" Target="../media/image29.emf"/><Relationship Id="rId9" Type="http://schemas.openxmlformats.org/officeDocument/2006/relationships/image" Target="../media/image38.emf"/><Relationship Id="rId14" Type="http://schemas.openxmlformats.org/officeDocument/2006/relationships/image" Target="../media/image4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6"/>
          <p:cNvSpPr txBox="1">
            <a:spLocks noChangeArrowheads="1"/>
          </p:cNvSpPr>
          <p:nvPr/>
        </p:nvSpPr>
        <p:spPr bwMode="auto">
          <a:xfrm>
            <a:off x="3429000" y="762000"/>
            <a:ext cx="2327275" cy="5953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u="none"/>
              <a:t>Wavepackets</a:t>
            </a:r>
          </a:p>
        </p:txBody>
      </p:sp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1828800" y="1981200"/>
            <a:ext cx="6096000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i="0" u="none" dirty="0"/>
              <a:t>	 </a:t>
            </a:r>
            <a:r>
              <a:rPr lang="en-US" i="0" dirty="0"/>
              <a:t>Outline</a:t>
            </a:r>
            <a:endParaRPr lang="en-US" sz="3200" i="0" dirty="0"/>
          </a:p>
          <a:p>
            <a:pPr algn="l">
              <a:lnSpc>
                <a:spcPct val="120000"/>
              </a:lnSpc>
            </a:pPr>
            <a:endParaRPr lang="en-US" i="0" u="none" dirty="0"/>
          </a:p>
          <a:p>
            <a:pPr algn="l">
              <a:lnSpc>
                <a:spcPct val="120000"/>
              </a:lnSpc>
              <a:buFontTx/>
              <a:buChar char="-"/>
            </a:pPr>
            <a:r>
              <a:rPr lang="en-US" i="0" u="none" dirty="0"/>
              <a:t> Review: Reflection &amp; Refraction</a:t>
            </a:r>
          </a:p>
          <a:p>
            <a:pPr algn="l">
              <a:lnSpc>
                <a:spcPct val="120000"/>
              </a:lnSpc>
              <a:buFontTx/>
              <a:buChar char="-"/>
            </a:pPr>
            <a:r>
              <a:rPr lang="en-US" i="0" u="none" dirty="0"/>
              <a:t> Superposition of Plane Waves</a:t>
            </a:r>
          </a:p>
          <a:p>
            <a:pPr algn="l">
              <a:lnSpc>
                <a:spcPct val="120000"/>
              </a:lnSpc>
            </a:pPr>
            <a:r>
              <a:rPr lang="en-US" i="0" u="none" dirty="0"/>
              <a:t>- </a:t>
            </a:r>
            <a:r>
              <a:rPr lang="en-US" i="0" u="none" dirty="0" err="1"/>
              <a:t>Wavepackets</a:t>
            </a:r>
            <a:endParaRPr lang="en-US" i="0" u="none" dirty="0"/>
          </a:p>
          <a:p>
            <a:pPr algn="l">
              <a:lnSpc>
                <a:spcPct val="120000"/>
              </a:lnSpc>
              <a:buFontTx/>
              <a:buChar char="-"/>
            </a:pPr>
            <a:r>
              <a:rPr lang="en-US" i="0" u="none" dirty="0"/>
              <a:t> </a:t>
            </a:r>
            <a:r>
              <a:rPr lang="el-GR" i="0" u="none" dirty="0">
                <a:solidFill>
                  <a:srgbClr val="FFFFFF"/>
                </a:solidFill>
              </a:rPr>
              <a:t>Δ</a:t>
            </a:r>
            <a:r>
              <a:rPr lang="en-US" i="0" u="none" dirty="0">
                <a:solidFill>
                  <a:srgbClr val="FFFFFF"/>
                </a:solidFill>
              </a:rPr>
              <a:t>k </a:t>
            </a:r>
            <a:r>
              <a:rPr lang="en-US" b="1" i="0" u="none" dirty="0">
                <a:solidFill>
                  <a:srgbClr val="FFFFFF"/>
                </a:solidFill>
              </a:rPr>
              <a:t>–</a:t>
            </a:r>
            <a:r>
              <a:rPr lang="en-US" i="0" u="none" dirty="0">
                <a:solidFill>
                  <a:srgbClr val="FFFFFF"/>
                </a:solidFill>
              </a:rPr>
              <a:t> </a:t>
            </a:r>
            <a:r>
              <a:rPr lang="el-GR" i="0" u="none" dirty="0">
                <a:solidFill>
                  <a:srgbClr val="FFFFFF"/>
                </a:solidFill>
              </a:rPr>
              <a:t>Δ</a:t>
            </a:r>
            <a:r>
              <a:rPr lang="en-US" i="0" u="none" dirty="0">
                <a:solidFill>
                  <a:srgbClr val="FFFFFF"/>
                </a:solidFill>
              </a:rPr>
              <a:t>x </a:t>
            </a:r>
            <a:r>
              <a:rPr lang="en-US" i="0" u="none" dirty="0"/>
              <a:t>Relations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321" y="4375396"/>
            <a:ext cx="1006150" cy="19660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400" y="2667000"/>
            <a:ext cx="4107600" cy="3200400"/>
          </a:xfrm>
          <a:prstGeom prst="rect">
            <a:avLst/>
          </a:prstGeom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921573" y="330200"/>
            <a:ext cx="349326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u="sng" dirty="0">
                <a:ea typeface="ＭＳ Ｐゴシック" charset="-128"/>
                <a:cs typeface="ＭＳ Ｐゴシック" charset="-128"/>
              </a:rPr>
              <a:t>Reflection of Light</a:t>
            </a:r>
          </a:p>
          <a:p>
            <a:r>
              <a:rPr lang="en-US" sz="2000" u="none" dirty="0"/>
              <a:t>(Optics Viewpoint … </a:t>
            </a:r>
            <a:r>
              <a:rPr lang="el-GR" sz="2000" u="none" dirty="0">
                <a:ea typeface="Arial" charset="0"/>
                <a:cs typeface="Arial" charset="0"/>
              </a:rPr>
              <a:t>μ</a:t>
            </a:r>
            <a:r>
              <a:rPr lang="el-GR" sz="2000" u="none" baseline="-25000" dirty="0">
                <a:ea typeface="Arial" charset="0"/>
                <a:cs typeface="Arial" charset="0"/>
              </a:rPr>
              <a:t>1</a:t>
            </a:r>
            <a:r>
              <a:rPr lang="en-US" sz="2000" u="none" dirty="0">
                <a:ea typeface="Arial" charset="0"/>
                <a:cs typeface="Arial" charset="0"/>
              </a:rPr>
              <a:t> = </a:t>
            </a:r>
            <a:r>
              <a:rPr lang="el-GR" sz="2000" u="none" dirty="0">
                <a:ea typeface="Arial" charset="0"/>
                <a:cs typeface="Arial" charset="0"/>
              </a:rPr>
              <a:t>μ</a:t>
            </a:r>
            <a:r>
              <a:rPr lang="en-US" sz="2000" u="none" baseline="-25000" dirty="0">
                <a:ea typeface="Arial" charset="0"/>
                <a:cs typeface="Arial" charset="0"/>
              </a:rPr>
              <a:t>2</a:t>
            </a:r>
            <a:r>
              <a:rPr lang="en-US" sz="2000" u="none" dirty="0">
                <a:ea typeface="Arial" charset="0"/>
                <a:cs typeface="Arial" charset="0"/>
              </a:rPr>
              <a:t>)</a:t>
            </a:r>
            <a:endParaRPr lang="en-US" sz="2000" u="none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5959560" y="5867400"/>
            <a:ext cx="185035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u="none" dirty="0">
                <a:ea typeface="ＭＳ Ｐゴシック" charset="-128"/>
                <a:cs typeface="ＭＳ Ｐゴシック" charset="-128"/>
              </a:rPr>
              <a:t>Incidence Angle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 rot="-5400000">
            <a:off x="3683636" y="4011251"/>
            <a:ext cx="26340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u="none" dirty="0">
                <a:ea typeface="ＭＳ Ｐゴシック" charset="-128"/>
                <a:cs typeface="ＭＳ Ｐゴシック" charset="-128"/>
              </a:rPr>
              <a:t>Reflection Coefficients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6781800" y="5100638"/>
            <a:ext cx="762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39" name="Rectangle 2"/>
          <p:cNvSpPr>
            <a:spLocks noChangeArrowheads="1"/>
          </p:cNvSpPr>
          <p:nvPr/>
        </p:nvSpPr>
        <p:spPr bwMode="auto">
          <a:xfrm>
            <a:off x="2124075" y="1568450"/>
            <a:ext cx="2209800" cy="484346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u="non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40" name="Line 31"/>
          <p:cNvSpPr>
            <a:spLocks noChangeShapeType="1"/>
          </p:cNvSpPr>
          <p:nvPr/>
        </p:nvSpPr>
        <p:spPr bwMode="auto">
          <a:xfrm>
            <a:off x="2870200" y="4559300"/>
            <a:ext cx="152400" cy="381000"/>
          </a:xfrm>
          <a:prstGeom prst="line">
            <a:avLst/>
          </a:prstGeom>
          <a:noFill/>
          <a:ln w="76200">
            <a:solidFill>
              <a:srgbClr val="4F81BD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u="none"/>
          </a:p>
        </p:txBody>
      </p:sp>
      <p:sp>
        <p:nvSpPr>
          <p:cNvPr id="48141" name="Line 32"/>
          <p:cNvSpPr>
            <a:spLocks noChangeShapeType="1"/>
          </p:cNvSpPr>
          <p:nvPr/>
        </p:nvSpPr>
        <p:spPr bwMode="auto">
          <a:xfrm rot="10800000" flipH="1">
            <a:off x="965200" y="4613275"/>
            <a:ext cx="228600" cy="304800"/>
          </a:xfrm>
          <a:prstGeom prst="line">
            <a:avLst/>
          </a:prstGeom>
          <a:noFill/>
          <a:ln w="76200">
            <a:solidFill>
              <a:srgbClr val="4F81BD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u="none"/>
          </a:p>
        </p:txBody>
      </p:sp>
      <p:sp>
        <p:nvSpPr>
          <p:cNvPr id="48142" name="Line 30"/>
          <p:cNvSpPr>
            <a:spLocks noChangeShapeType="1"/>
          </p:cNvSpPr>
          <p:nvPr/>
        </p:nvSpPr>
        <p:spPr bwMode="auto">
          <a:xfrm>
            <a:off x="889000" y="5483225"/>
            <a:ext cx="304800" cy="381000"/>
          </a:xfrm>
          <a:prstGeom prst="line">
            <a:avLst/>
          </a:prstGeom>
          <a:noFill/>
          <a:ln w="76200">
            <a:solidFill>
              <a:srgbClr val="4F81BD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u="none"/>
          </a:p>
        </p:txBody>
      </p:sp>
      <p:sp>
        <p:nvSpPr>
          <p:cNvPr id="48143" name="Line 3"/>
          <p:cNvSpPr>
            <a:spLocks noChangeShapeType="1"/>
          </p:cNvSpPr>
          <p:nvPr/>
        </p:nvSpPr>
        <p:spPr bwMode="auto">
          <a:xfrm flipV="1">
            <a:off x="447675" y="5235575"/>
            <a:ext cx="16764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u="none"/>
          </a:p>
        </p:txBody>
      </p:sp>
      <p:sp>
        <p:nvSpPr>
          <p:cNvPr id="48144" name="Line 8"/>
          <p:cNvSpPr>
            <a:spLocks noChangeShapeType="1"/>
          </p:cNvSpPr>
          <p:nvPr/>
        </p:nvSpPr>
        <p:spPr bwMode="auto">
          <a:xfrm flipV="1">
            <a:off x="2127250" y="4702175"/>
            <a:ext cx="1676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u="none"/>
          </a:p>
        </p:txBody>
      </p:sp>
      <p:sp>
        <p:nvSpPr>
          <p:cNvPr id="48145" name="Line 9"/>
          <p:cNvSpPr>
            <a:spLocks noChangeShapeType="1"/>
          </p:cNvSpPr>
          <p:nvPr/>
        </p:nvSpPr>
        <p:spPr bwMode="auto">
          <a:xfrm flipH="1" flipV="1">
            <a:off x="447675" y="4092575"/>
            <a:ext cx="16764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u="none"/>
          </a:p>
        </p:txBody>
      </p:sp>
      <p:sp>
        <p:nvSpPr>
          <p:cNvPr id="48146" name="Line 10"/>
          <p:cNvSpPr>
            <a:spLocks noChangeShapeType="1"/>
          </p:cNvSpPr>
          <p:nvPr/>
        </p:nvSpPr>
        <p:spPr bwMode="auto">
          <a:xfrm>
            <a:off x="1222375" y="5235575"/>
            <a:ext cx="18161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u="none"/>
          </a:p>
        </p:txBody>
      </p:sp>
      <p:sp>
        <p:nvSpPr>
          <p:cNvPr id="48148" name="Line 20"/>
          <p:cNvSpPr>
            <a:spLocks noChangeShapeType="1"/>
          </p:cNvSpPr>
          <p:nvPr/>
        </p:nvSpPr>
        <p:spPr bwMode="auto">
          <a:xfrm flipV="1">
            <a:off x="447675" y="2711450"/>
            <a:ext cx="16764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u="none"/>
          </a:p>
        </p:txBody>
      </p:sp>
      <p:sp>
        <p:nvSpPr>
          <p:cNvPr id="48149" name="Line 21"/>
          <p:cNvSpPr>
            <a:spLocks noChangeShapeType="1"/>
          </p:cNvSpPr>
          <p:nvPr/>
        </p:nvSpPr>
        <p:spPr bwMode="auto">
          <a:xfrm flipV="1">
            <a:off x="2127250" y="2178050"/>
            <a:ext cx="1676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u="none"/>
          </a:p>
        </p:txBody>
      </p:sp>
      <p:sp>
        <p:nvSpPr>
          <p:cNvPr id="48150" name="Line 22"/>
          <p:cNvSpPr>
            <a:spLocks noChangeShapeType="1"/>
          </p:cNvSpPr>
          <p:nvPr/>
        </p:nvSpPr>
        <p:spPr bwMode="auto">
          <a:xfrm flipH="1" flipV="1">
            <a:off x="450850" y="1568450"/>
            <a:ext cx="16764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u="none"/>
          </a:p>
        </p:txBody>
      </p:sp>
      <p:sp>
        <p:nvSpPr>
          <p:cNvPr id="48151" name="Line 23"/>
          <p:cNvSpPr>
            <a:spLocks noChangeShapeType="1"/>
          </p:cNvSpPr>
          <p:nvPr/>
        </p:nvSpPr>
        <p:spPr bwMode="auto">
          <a:xfrm>
            <a:off x="1193800" y="2711450"/>
            <a:ext cx="18446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u="none"/>
          </a:p>
        </p:txBody>
      </p:sp>
      <p:sp>
        <p:nvSpPr>
          <p:cNvPr id="48152" name="Oval 25"/>
          <p:cNvSpPr>
            <a:spLocks noChangeArrowheads="1"/>
          </p:cNvSpPr>
          <p:nvPr/>
        </p:nvSpPr>
        <p:spPr bwMode="auto">
          <a:xfrm>
            <a:off x="1127125" y="5791200"/>
            <a:ext cx="152400" cy="1524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u="non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53" name="Oval 27"/>
          <p:cNvSpPr>
            <a:spLocks noChangeArrowheads="1"/>
          </p:cNvSpPr>
          <p:nvPr/>
        </p:nvSpPr>
        <p:spPr bwMode="auto">
          <a:xfrm>
            <a:off x="1127125" y="4527550"/>
            <a:ext cx="152400" cy="1524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u="non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54" name="Oval 28"/>
          <p:cNvSpPr>
            <a:spLocks noChangeArrowheads="1"/>
          </p:cNvSpPr>
          <p:nvPr/>
        </p:nvSpPr>
        <p:spPr bwMode="auto">
          <a:xfrm>
            <a:off x="2952750" y="4870450"/>
            <a:ext cx="152400" cy="1524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u="non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55" name="Line 30"/>
          <p:cNvSpPr>
            <a:spLocks noChangeShapeType="1"/>
          </p:cNvSpPr>
          <p:nvPr/>
        </p:nvSpPr>
        <p:spPr bwMode="auto">
          <a:xfrm rot="10800000">
            <a:off x="1193800" y="3349625"/>
            <a:ext cx="304800" cy="381000"/>
          </a:xfrm>
          <a:prstGeom prst="line">
            <a:avLst/>
          </a:prstGeom>
          <a:noFill/>
          <a:ln w="76200">
            <a:solidFill>
              <a:schemeClr val="bg2">
                <a:lumMod val="60000"/>
                <a:lumOff val="40000"/>
              </a:schemeClr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u="none"/>
          </a:p>
        </p:txBody>
      </p:sp>
      <p:sp>
        <p:nvSpPr>
          <p:cNvPr id="48156" name="Line 31"/>
          <p:cNvSpPr>
            <a:spLocks noChangeShapeType="1"/>
          </p:cNvSpPr>
          <p:nvPr/>
        </p:nvSpPr>
        <p:spPr bwMode="auto">
          <a:xfrm rot="10800000">
            <a:off x="3022600" y="2425700"/>
            <a:ext cx="152400" cy="381000"/>
          </a:xfrm>
          <a:prstGeom prst="line">
            <a:avLst/>
          </a:prstGeom>
          <a:noFill/>
          <a:ln w="76200">
            <a:solidFill>
              <a:schemeClr val="bg2">
                <a:lumMod val="60000"/>
                <a:lumOff val="40000"/>
              </a:schemeClr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u="none"/>
          </a:p>
        </p:txBody>
      </p:sp>
      <p:sp>
        <p:nvSpPr>
          <p:cNvPr id="48157" name="Line 32"/>
          <p:cNvSpPr>
            <a:spLocks noChangeShapeType="1"/>
          </p:cNvSpPr>
          <p:nvPr/>
        </p:nvSpPr>
        <p:spPr bwMode="auto">
          <a:xfrm flipH="1">
            <a:off x="1193800" y="1768475"/>
            <a:ext cx="228600" cy="304800"/>
          </a:xfrm>
          <a:prstGeom prst="line">
            <a:avLst/>
          </a:prstGeom>
          <a:noFill/>
          <a:ln w="76200">
            <a:solidFill>
              <a:schemeClr val="bg2">
                <a:lumMod val="60000"/>
                <a:lumOff val="40000"/>
              </a:schemeClr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u="none"/>
          </a:p>
        </p:txBody>
      </p:sp>
      <p:sp>
        <p:nvSpPr>
          <p:cNvPr id="48158" name="Oval 27"/>
          <p:cNvSpPr>
            <a:spLocks noChangeArrowheads="1"/>
          </p:cNvSpPr>
          <p:nvPr/>
        </p:nvSpPr>
        <p:spPr bwMode="auto">
          <a:xfrm>
            <a:off x="2952750" y="2349500"/>
            <a:ext cx="152400" cy="152400"/>
          </a:xfrm>
          <a:prstGeom prst="ellipse">
            <a:avLst/>
          </a:prstGeom>
          <a:solidFill>
            <a:srgbClr val="5B98D2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u="non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59" name="Oval 27"/>
          <p:cNvSpPr>
            <a:spLocks noChangeArrowheads="1"/>
          </p:cNvSpPr>
          <p:nvPr/>
        </p:nvSpPr>
        <p:spPr bwMode="auto">
          <a:xfrm>
            <a:off x="1123950" y="1997075"/>
            <a:ext cx="152400" cy="152400"/>
          </a:xfrm>
          <a:prstGeom prst="ellipse">
            <a:avLst/>
          </a:prstGeom>
          <a:solidFill>
            <a:srgbClr val="5B98D2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u="non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60" name="Oval 27"/>
          <p:cNvSpPr>
            <a:spLocks noChangeArrowheads="1"/>
          </p:cNvSpPr>
          <p:nvPr/>
        </p:nvSpPr>
        <p:spPr bwMode="auto">
          <a:xfrm>
            <a:off x="1123950" y="3270250"/>
            <a:ext cx="152400" cy="152400"/>
          </a:xfrm>
          <a:prstGeom prst="ellipse">
            <a:avLst/>
          </a:prstGeom>
          <a:solidFill>
            <a:srgbClr val="5B98D2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u="non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75" name="Text Box 83"/>
          <p:cNvSpPr txBox="1">
            <a:spLocks noChangeArrowheads="1"/>
          </p:cNvSpPr>
          <p:nvPr/>
        </p:nvSpPr>
        <p:spPr bwMode="auto">
          <a:xfrm>
            <a:off x="1447800" y="2743200"/>
            <a:ext cx="5282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0" u="none" dirty="0"/>
              <a:t>TE</a:t>
            </a:r>
          </a:p>
        </p:txBody>
      </p:sp>
      <p:sp>
        <p:nvSpPr>
          <p:cNvPr id="48176" name="Text Box 84"/>
          <p:cNvSpPr txBox="1">
            <a:spLocks noChangeArrowheads="1"/>
          </p:cNvSpPr>
          <p:nvPr/>
        </p:nvSpPr>
        <p:spPr bwMode="auto">
          <a:xfrm>
            <a:off x="2164164" y="5310188"/>
            <a:ext cx="5822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0" u="none" dirty="0">
                <a:solidFill>
                  <a:srgbClr val="000000"/>
                </a:solidFill>
              </a:rPr>
              <a:t>TM</a:t>
            </a:r>
          </a:p>
        </p:txBody>
      </p:sp>
      <p:sp>
        <p:nvSpPr>
          <p:cNvPr id="58" name="Text Box 29"/>
          <p:cNvSpPr txBox="1">
            <a:spLocks noChangeArrowheads="1"/>
          </p:cNvSpPr>
          <p:nvPr/>
        </p:nvSpPr>
        <p:spPr bwMode="auto">
          <a:xfrm>
            <a:off x="3352800" y="2209800"/>
            <a:ext cx="1600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u="none" dirty="0"/>
              <a:t>E-field perpendicular to the plane of incidence</a:t>
            </a:r>
          </a:p>
        </p:txBody>
      </p:sp>
      <p:sp>
        <p:nvSpPr>
          <p:cNvPr id="59" name="Text Box 33"/>
          <p:cNvSpPr txBox="1">
            <a:spLocks noChangeArrowheads="1"/>
          </p:cNvSpPr>
          <p:nvPr/>
        </p:nvSpPr>
        <p:spPr bwMode="auto">
          <a:xfrm>
            <a:off x="3429000" y="4724400"/>
            <a:ext cx="1447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u="none" dirty="0"/>
              <a:t>E-field parallel to the plane of incidence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381000"/>
            <a:ext cx="3467100" cy="720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0" y="533400"/>
            <a:ext cx="52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u="none" dirty="0" smtClean="0"/>
              <a:t>TE:</a:t>
            </a:r>
            <a:endParaRPr lang="en-US" sz="1800" i="0" u="none" dirty="0"/>
          </a:p>
        </p:txBody>
      </p:sp>
      <p:sp>
        <p:nvSpPr>
          <p:cNvPr id="62" name="TextBox 61"/>
          <p:cNvSpPr txBox="1"/>
          <p:nvPr/>
        </p:nvSpPr>
        <p:spPr>
          <a:xfrm>
            <a:off x="5029200" y="1447800"/>
            <a:ext cx="567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u="none" dirty="0" smtClean="0"/>
              <a:t>TM:</a:t>
            </a:r>
            <a:endParaRPr lang="en-US" sz="1800" i="0" u="non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1676400"/>
            <a:ext cx="373380" cy="3733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2057400"/>
            <a:ext cx="346710" cy="3733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200" y="1905000"/>
            <a:ext cx="311150" cy="3733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1800" y="2819400"/>
            <a:ext cx="346710" cy="3733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" y="2895600"/>
            <a:ext cx="311150" cy="3733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7800" y="3657600"/>
            <a:ext cx="337820" cy="37338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4114800"/>
            <a:ext cx="373380" cy="37338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4648200"/>
            <a:ext cx="346710" cy="37338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200" y="4114800"/>
            <a:ext cx="311150" cy="37338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5600" y="5105400"/>
            <a:ext cx="346710" cy="37338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" y="5334000"/>
            <a:ext cx="311150" cy="37338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9200" y="5943600"/>
            <a:ext cx="337820" cy="373380"/>
          </a:xfrm>
          <a:prstGeom prst="rect">
            <a:avLst/>
          </a:prstGeom>
        </p:spPr>
      </p:pic>
      <p:grpSp>
        <p:nvGrpSpPr>
          <p:cNvPr id="82" name="Group 13"/>
          <p:cNvGrpSpPr>
            <a:grpSpLocks/>
          </p:cNvGrpSpPr>
          <p:nvPr/>
        </p:nvGrpSpPr>
        <p:grpSpPr bwMode="auto">
          <a:xfrm>
            <a:off x="3298825" y="5784850"/>
            <a:ext cx="381000" cy="393700"/>
            <a:chOff x="336" y="520"/>
            <a:chExt cx="240" cy="248"/>
          </a:xfrm>
        </p:grpSpPr>
        <p:sp>
          <p:nvSpPr>
            <p:cNvPr id="83" name="Line 14"/>
            <p:cNvSpPr>
              <a:spLocks noChangeShapeType="1"/>
            </p:cNvSpPr>
            <p:nvPr/>
          </p:nvSpPr>
          <p:spPr bwMode="auto">
            <a:xfrm>
              <a:off x="336" y="7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5"/>
            <p:cNvSpPr>
              <a:spLocks noChangeShapeType="1"/>
            </p:cNvSpPr>
            <p:nvPr/>
          </p:nvSpPr>
          <p:spPr bwMode="auto">
            <a:xfrm rot="-5400000">
              <a:off x="216" y="64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" name="Text Box 80"/>
          <p:cNvSpPr txBox="1">
            <a:spLocks noChangeArrowheads="1"/>
          </p:cNvSpPr>
          <p:nvPr/>
        </p:nvSpPr>
        <p:spPr bwMode="auto">
          <a:xfrm>
            <a:off x="3124200" y="5943600"/>
            <a:ext cx="409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none" dirty="0">
                <a:ea typeface="Arial" charset="0"/>
                <a:cs typeface="Arial" charset="0"/>
              </a:rPr>
              <a:t>•</a:t>
            </a: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0400" y="5562600"/>
            <a:ext cx="168910" cy="15113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48000" y="6172200"/>
            <a:ext cx="160020" cy="21336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33800" y="6096000"/>
            <a:ext cx="151130" cy="151130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95400"/>
            <a:ext cx="3395980" cy="72009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943600"/>
            <a:ext cx="206375" cy="26416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590800"/>
            <a:ext cx="220980" cy="24384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181600"/>
            <a:ext cx="289560" cy="24384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 bwMode="auto">
          <a:xfrm>
            <a:off x="6781800" y="5486400"/>
            <a:ext cx="0" cy="1524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419600"/>
            <a:ext cx="403860" cy="28194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76800"/>
            <a:ext cx="342900" cy="312420"/>
          </a:xfrm>
          <a:prstGeom prst="rect">
            <a:avLst/>
          </a:prstGeom>
        </p:spPr>
      </p:pic>
      <p:pic>
        <p:nvPicPr>
          <p:cNvPr id="75" name="Picture 74" descr="latex-image-1.pdf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048000"/>
            <a:ext cx="1127760" cy="236220"/>
          </a:xfrm>
          <a:prstGeom prst="rect">
            <a:avLst/>
          </a:prstGeom>
        </p:spPr>
      </p:pic>
      <p:pic>
        <p:nvPicPr>
          <p:cNvPr id="76" name="Picture 75" descr="latex-image-1.pdf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352800"/>
            <a:ext cx="1127760" cy="23622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438400" y="304800"/>
            <a:ext cx="4246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Electromagnetic Plane Waves</a:t>
            </a:r>
          </a:p>
        </p:txBody>
      </p:sp>
      <p:sp>
        <p:nvSpPr>
          <p:cNvPr id="224274" name="Rectangle 18"/>
          <p:cNvSpPr>
            <a:spLocks noChangeArrowheads="1"/>
          </p:cNvSpPr>
          <p:nvPr/>
        </p:nvSpPr>
        <p:spPr bwMode="auto">
          <a:xfrm>
            <a:off x="685800" y="1066800"/>
            <a:ext cx="2157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The Wave Equation</a:t>
            </a:r>
          </a:p>
        </p:txBody>
      </p:sp>
      <p:sp>
        <p:nvSpPr>
          <p:cNvPr id="17418" name="TextBox 9"/>
          <p:cNvSpPr txBox="1">
            <a:spLocks noChangeArrowheads="1"/>
          </p:cNvSpPr>
          <p:nvPr/>
        </p:nvSpPr>
        <p:spPr bwMode="auto">
          <a:xfrm>
            <a:off x="4572000" y="5486400"/>
            <a:ext cx="4352474" cy="99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  <a:buFont charset="0" pitchFamily="34" typeface="Arial"/>
              <a:buChar char="•"/>
            </a:pPr>
            <a:r>
              <a:rPr dirty="0" lang="en-US" smtClean="0" sz="2000" u="none"/>
              <a:t> When </a:t>
            </a:r>
            <a:r>
              <a:rPr dirty="0" lang="en-US" sz="2000" u="none"/>
              <a:t>did this plane wave turn on?</a:t>
            </a:r>
            <a:endParaRPr dirty="0" lang="en-US" smtClean="0" sz="2000" u="none"/>
          </a:p>
          <a:p>
            <a:pPr algn="l">
              <a:lnSpc>
                <a:spcPct val="150000"/>
              </a:lnSpc>
              <a:buFont charset="0" pitchFamily="34" typeface="Arial"/>
              <a:buChar char="•"/>
            </a:pPr>
            <a:r>
              <a:rPr dirty="0" lang="en-US" smtClean="0" sz="2000" u="none"/>
              <a:t> Where </a:t>
            </a:r>
            <a:r>
              <a:rPr dirty="0" lang="en-US" sz="2000" u="none"/>
              <a:t>is there no plane wave?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52600"/>
            <a:ext cx="2266950" cy="7200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1752600"/>
            <a:ext cx="835660" cy="5867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3048000"/>
            <a:ext cx="5600700" cy="3378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3657600"/>
            <a:ext cx="6036310" cy="737870"/>
          </a:xfrm>
          <a:prstGeom prst="rect">
            <a:avLst/>
          </a:prstGeom>
        </p:spPr>
      </p:pic>
      <p:pic>
        <p:nvPicPr>
          <p:cNvPr descr="C:\Users\guyu\Pictures\test_lecture_pics\lecture18_16.png" id="10" name="Picture 5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" r="94"/>
          <a:stretch>
            <a:fillRect/>
          </a:stretch>
        </p:blipFill>
        <p:spPr bwMode="auto">
          <a:xfrm>
            <a:off x="457200" y="4648200"/>
            <a:ext cx="3048000" cy="208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 bwMode="auto">
          <a:xfrm flipV="1">
            <a:off x="762000" y="4724400"/>
            <a:ext cx="0" cy="533400"/>
          </a:xfrm>
          <a:prstGeom prst="straightConnector1">
            <a:avLst/>
          </a:prstGeom>
          <a:solidFill>
            <a:schemeClr val="accent1"/>
          </a:solidFill>
          <a:ln algn="ctr" cap="flat" cmpd="sng" w="15875">
            <a:solidFill>
              <a:schemeClr val="tx1"/>
            </a:solidFill>
            <a:prstDash val="solid"/>
            <a:round/>
            <a:headEnd len="med" type="none" w="med"/>
            <a:tailEnd len="lg" type="triangle" w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304800" y="5257800"/>
            <a:ext cx="457200" cy="152400"/>
          </a:xfrm>
          <a:prstGeom prst="straightConnector1">
            <a:avLst/>
          </a:prstGeom>
          <a:solidFill>
            <a:schemeClr val="accent1"/>
          </a:solidFill>
          <a:ln algn="ctr" cap="flat" cmpd="sng" w="15875">
            <a:solidFill>
              <a:schemeClr val="tx1"/>
            </a:solidFill>
            <a:prstDash val="solid"/>
            <a:round/>
            <a:headEnd len="med" type="none" w="med"/>
            <a:tailEnd len="lg" type="triangle" w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200400" y="6019800"/>
            <a:ext cx="685800" cy="152400"/>
          </a:xfrm>
          <a:prstGeom prst="straightConnector1">
            <a:avLst/>
          </a:prstGeom>
          <a:solidFill>
            <a:schemeClr val="accent1"/>
          </a:solidFill>
          <a:ln algn="ctr" cap="flat" cmpd="sng" w="15875">
            <a:solidFill>
              <a:schemeClr val="tx1"/>
            </a:solidFill>
            <a:prstDash val="solid"/>
            <a:round/>
            <a:headEnd len="med" type="none" w="med"/>
            <a:tailEnd len="lg" type="triangle" w="med"/>
          </a:ln>
          <a:effectLst/>
        </p:spPr>
      </p:cxnSp>
      <p:pic>
        <p:nvPicPr>
          <p:cNvPr descr="latex-image-1.pdf"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6096000"/>
            <a:ext cx="63500" cy="139700"/>
          </a:xfrm>
          <a:prstGeom prst="rect">
            <a:avLst/>
          </a:prstGeom>
        </p:spPr>
      </p:pic>
      <p:pic>
        <p:nvPicPr>
          <p:cNvPr descr="latex-image-1.pdf"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16" y="4454685"/>
            <a:ext cx="152400" cy="215900"/>
          </a:xfrm>
          <a:prstGeom prst="rect">
            <a:avLst/>
          </a:prstGeom>
        </p:spPr>
      </p:pic>
      <p:pic>
        <p:nvPicPr>
          <p:cNvPr descr="latex-image-1.pdf"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334000"/>
            <a:ext cx="190500" cy="2159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22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427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057400" y="304800"/>
            <a:ext cx="4938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Superposition Example: Reflection</a:t>
            </a:r>
          </a:p>
        </p:txBody>
      </p:sp>
      <p:sp>
        <p:nvSpPr>
          <p:cNvPr id="18449" name="Text Box 108"/>
          <p:cNvSpPr txBox="1">
            <a:spLocks noChangeArrowheads="1"/>
          </p:cNvSpPr>
          <p:nvPr/>
        </p:nvSpPr>
        <p:spPr bwMode="auto">
          <a:xfrm>
            <a:off x="3500438" y="5029200"/>
            <a:ext cx="5643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u="none" dirty="0">
                <a:solidFill>
                  <a:srgbClr val="5B98D2"/>
                </a:solidFill>
              </a:rPr>
              <a:t>How do we get a </a:t>
            </a:r>
            <a:r>
              <a:rPr lang="en-US" sz="1800" u="none" dirty="0" err="1">
                <a:solidFill>
                  <a:srgbClr val="5B98D2"/>
                </a:solidFill>
              </a:rPr>
              <a:t>wavepacket</a:t>
            </a:r>
            <a:r>
              <a:rPr lang="en-US" sz="1800" u="none" dirty="0">
                <a:solidFill>
                  <a:srgbClr val="5B98D2"/>
                </a:solidFill>
              </a:rPr>
              <a:t> (localized EM waves) ?</a:t>
            </a:r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143000"/>
            <a:ext cx="5562600" cy="3791650"/>
          </a:xfrm>
          <a:prstGeom prst="rect">
            <a:avLst/>
          </a:prstGeom>
        </p:spPr>
      </p:pic>
      <p:sp>
        <p:nvSpPr>
          <p:cNvPr id="109" name="AutoShape 69"/>
          <p:cNvSpPr>
            <a:spLocks noChangeArrowheads="1"/>
          </p:cNvSpPr>
          <p:nvPr/>
        </p:nvSpPr>
        <p:spPr bwMode="auto">
          <a:xfrm rot="1484662">
            <a:off x="3849688" y="1752600"/>
            <a:ext cx="715962" cy="168275"/>
          </a:xfrm>
          <a:prstGeom prst="rightArrow">
            <a:avLst>
              <a:gd name="adj1" fmla="val 50000"/>
              <a:gd name="adj2" fmla="val 106368"/>
            </a:avLst>
          </a:prstGeom>
          <a:solidFill>
            <a:srgbClr val="5B98D2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Text Box 102"/>
          <p:cNvSpPr txBox="1">
            <a:spLocks noChangeArrowheads="1"/>
          </p:cNvSpPr>
          <p:nvPr/>
        </p:nvSpPr>
        <p:spPr bwMode="auto">
          <a:xfrm>
            <a:off x="3733800" y="1066800"/>
            <a:ext cx="163195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incident wave</a:t>
            </a:r>
          </a:p>
        </p:txBody>
      </p:sp>
      <p:sp>
        <p:nvSpPr>
          <p:cNvPr id="111" name="Text Box 103"/>
          <p:cNvSpPr txBox="1">
            <a:spLocks noChangeArrowheads="1"/>
          </p:cNvSpPr>
          <p:nvPr/>
        </p:nvSpPr>
        <p:spPr bwMode="auto">
          <a:xfrm>
            <a:off x="2362200" y="3581400"/>
            <a:ext cx="11938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Medium 1</a:t>
            </a:r>
          </a:p>
        </p:txBody>
      </p:sp>
      <p:sp>
        <p:nvSpPr>
          <p:cNvPr id="112" name="Text Box 104"/>
          <p:cNvSpPr txBox="1">
            <a:spLocks noChangeArrowheads="1"/>
          </p:cNvSpPr>
          <p:nvPr/>
        </p:nvSpPr>
        <p:spPr bwMode="auto">
          <a:xfrm>
            <a:off x="3810000" y="3581400"/>
            <a:ext cx="11938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Medium 2</a:t>
            </a: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371600"/>
            <a:ext cx="275590" cy="320040"/>
          </a:xfrm>
          <a:prstGeom prst="rect">
            <a:avLst/>
          </a:prstGeom>
        </p:spPr>
      </p:pic>
      <p:sp>
        <p:nvSpPr>
          <p:cNvPr id="114" name="AutoShape 69"/>
          <p:cNvSpPr>
            <a:spLocks noChangeArrowheads="1"/>
          </p:cNvSpPr>
          <p:nvPr/>
        </p:nvSpPr>
        <p:spPr bwMode="auto">
          <a:xfrm rot="1484662">
            <a:off x="6174549" y="2885315"/>
            <a:ext cx="715962" cy="168275"/>
          </a:xfrm>
          <a:prstGeom prst="rightArrow">
            <a:avLst>
              <a:gd name="adj1" fmla="val 50000"/>
              <a:gd name="adj2" fmla="val 106368"/>
            </a:avLst>
          </a:prstGeom>
          <a:solidFill>
            <a:srgbClr val="5B98D2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69"/>
          <p:cNvSpPr>
            <a:spLocks noChangeArrowheads="1"/>
          </p:cNvSpPr>
          <p:nvPr/>
        </p:nvSpPr>
        <p:spPr bwMode="auto">
          <a:xfrm rot="12411217">
            <a:off x="2818802" y="2286233"/>
            <a:ext cx="715962" cy="168275"/>
          </a:xfrm>
          <a:prstGeom prst="rightArrow">
            <a:avLst>
              <a:gd name="adj1" fmla="val 50000"/>
              <a:gd name="adj2" fmla="val 106368"/>
            </a:avLst>
          </a:prstGeom>
          <a:solidFill>
            <a:srgbClr val="5B98D2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Text Box 102"/>
          <p:cNvSpPr txBox="1">
            <a:spLocks noChangeArrowheads="1"/>
          </p:cNvSpPr>
          <p:nvPr/>
        </p:nvSpPr>
        <p:spPr bwMode="auto">
          <a:xfrm>
            <a:off x="6019800" y="2362200"/>
            <a:ext cx="207465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/>
              <a:t>transmitted </a:t>
            </a:r>
            <a:r>
              <a:rPr lang="en-US" sz="1800" dirty="0"/>
              <a:t>wave</a:t>
            </a:r>
          </a:p>
        </p:txBody>
      </p:sp>
      <p:sp>
        <p:nvSpPr>
          <p:cNvPr id="117" name="Text Box 102"/>
          <p:cNvSpPr txBox="1">
            <a:spLocks noChangeArrowheads="1"/>
          </p:cNvSpPr>
          <p:nvPr/>
        </p:nvSpPr>
        <p:spPr bwMode="auto">
          <a:xfrm>
            <a:off x="1524000" y="2514600"/>
            <a:ext cx="179828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/>
              <a:t>reflected </a:t>
            </a:r>
            <a:r>
              <a:rPr lang="en-US" sz="1800" dirty="0"/>
              <a:t>wave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838200"/>
            <a:ext cx="240030" cy="32004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1905000" y="304800"/>
            <a:ext cx="523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Superposition Example: Interference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381000" y="5559425"/>
            <a:ext cx="84030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none" dirty="0">
                <a:solidFill>
                  <a:srgbClr val="5B98D2"/>
                </a:solidFill>
              </a:rPr>
              <a:t>What if the interfering waves </a:t>
            </a:r>
            <a:r>
              <a:rPr lang="en-US" sz="2000" u="none" dirty="0" smtClean="0">
                <a:solidFill>
                  <a:srgbClr val="5B98D2"/>
                </a:solidFill>
              </a:rPr>
              <a:t>do not </a:t>
            </a:r>
            <a:r>
              <a:rPr lang="en-US" sz="2000" u="none" dirty="0">
                <a:solidFill>
                  <a:srgbClr val="5B98D2"/>
                </a:solidFill>
              </a:rPr>
              <a:t>have the same frequency </a:t>
            </a:r>
            <a:r>
              <a:rPr lang="en-US" sz="2000" u="none" dirty="0" smtClean="0">
                <a:solidFill>
                  <a:srgbClr val="5B98D2"/>
                </a:solidFill>
              </a:rPr>
              <a:t>(</a:t>
            </a:r>
            <a:r>
              <a:rPr lang="en-US" sz="2000" u="none" dirty="0" err="1" smtClean="0">
                <a:solidFill>
                  <a:srgbClr val="5B98D2"/>
                </a:solidFill>
                <a:latin typeface="Symbol" pitchFamily="18" charset="2"/>
              </a:rPr>
              <a:t>ω</a:t>
            </a:r>
            <a:r>
              <a:rPr lang="en-US" sz="2000" u="none" dirty="0" smtClean="0">
                <a:solidFill>
                  <a:srgbClr val="5B98D2"/>
                </a:solidFill>
              </a:rPr>
              <a:t>, </a:t>
            </a:r>
            <a:r>
              <a:rPr lang="en-US" sz="2000" u="none" dirty="0" err="1">
                <a:solidFill>
                  <a:srgbClr val="5B98D2"/>
                </a:solidFill>
              </a:rPr>
              <a:t>k</a:t>
            </a:r>
            <a:r>
              <a:rPr lang="en-US" sz="2000" u="none" dirty="0">
                <a:solidFill>
                  <a:srgbClr val="5B98D2"/>
                </a:solidFill>
              </a:rPr>
              <a:t>)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133600"/>
            <a:ext cx="5181600" cy="1943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86200" y="914400"/>
            <a:ext cx="4023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u="none" dirty="0" smtClean="0"/>
              <a:t>Reflected Light Pathways Through Soap Bubbles</a:t>
            </a:r>
            <a:endParaRPr lang="en-US" sz="1400" i="0" u="none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1219200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0" u="none" dirty="0" smtClean="0"/>
              <a:t>Constructive Interference</a:t>
            </a:r>
          </a:p>
          <a:p>
            <a:pPr algn="ctr"/>
            <a:r>
              <a:rPr lang="en-US" sz="1400" i="0" u="none" dirty="0" smtClean="0"/>
              <a:t>(</a:t>
            </a:r>
            <a:r>
              <a:rPr lang="en-US" sz="1400" i="0" u="none" dirty="0" err="1" smtClean="0"/>
              <a:t>Wavefronts</a:t>
            </a:r>
            <a:r>
              <a:rPr lang="en-US" sz="1400" i="0" u="none" dirty="0" smtClean="0"/>
              <a:t> in Step)</a:t>
            </a:r>
            <a:endParaRPr lang="en-US" sz="1400" i="0" u="none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1676400"/>
            <a:ext cx="8515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0" u="none" dirty="0" smtClean="0"/>
              <a:t>Incident</a:t>
            </a:r>
          </a:p>
          <a:p>
            <a:pPr algn="ctr"/>
            <a:r>
              <a:rPr lang="en-US" sz="1400" i="0" u="none" dirty="0" smtClean="0"/>
              <a:t>Light</a:t>
            </a:r>
          </a:p>
          <a:p>
            <a:pPr algn="ctr"/>
            <a:r>
              <a:rPr lang="en-US" sz="1400" i="0" u="none" dirty="0" smtClean="0"/>
              <a:t>Path</a:t>
            </a:r>
            <a:endParaRPr lang="en-US" sz="1400" i="0" u="none" dirty="0"/>
          </a:p>
        </p:txBody>
      </p:sp>
      <p:sp>
        <p:nvSpPr>
          <p:cNvPr id="8" name="TextBox 7"/>
          <p:cNvSpPr txBox="1"/>
          <p:nvPr/>
        </p:nvSpPr>
        <p:spPr>
          <a:xfrm>
            <a:off x="4191000" y="1752600"/>
            <a:ext cx="9550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0" u="none" dirty="0" smtClean="0"/>
              <a:t>Reflected</a:t>
            </a:r>
          </a:p>
          <a:p>
            <a:pPr algn="ctr"/>
            <a:r>
              <a:rPr lang="en-US" sz="1400" i="0" u="none" dirty="0" smtClean="0"/>
              <a:t>Light</a:t>
            </a:r>
          </a:p>
          <a:p>
            <a:pPr algn="ctr"/>
            <a:r>
              <a:rPr lang="en-US" sz="1400" i="0" u="none" dirty="0" smtClean="0"/>
              <a:t>Paths</a:t>
            </a:r>
            <a:endParaRPr lang="en-US" sz="1400" i="0" u="none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3657600"/>
            <a:ext cx="1749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u="none" dirty="0" smtClean="0"/>
              <a:t>Thin Part of Bubble</a:t>
            </a:r>
            <a:endParaRPr lang="en-US" sz="1400" i="0" u="none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1219200"/>
            <a:ext cx="2213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u="none" dirty="0" smtClean="0"/>
              <a:t>Destructive Interference</a:t>
            </a:r>
          </a:p>
          <a:p>
            <a:r>
              <a:rPr lang="en-US" sz="1400" i="0" u="none" dirty="0" smtClean="0"/>
              <a:t>(</a:t>
            </a:r>
            <a:r>
              <a:rPr lang="en-US" sz="1400" i="0" u="none" dirty="0" err="1" smtClean="0"/>
              <a:t>Wavefronts</a:t>
            </a:r>
            <a:r>
              <a:rPr lang="en-US" sz="1400" i="0" u="none" dirty="0" smtClean="0"/>
              <a:t> out of Step)</a:t>
            </a:r>
            <a:endParaRPr lang="en-US" sz="1400" i="0" u="none" dirty="0"/>
          </a:p>
        </p:txBody>
      </p:sp>
      <p:sp>
        <p:nvSpPr>
          <p:cNvPr id="15" name="TextBox 14"/>
          <p:cNvSpPr txBox="1"/>
          <p:nvPr/>
        </p:nvSpPr>
        <p:spPr>
          <a:xfrm>
            <a:off x="5486400" y="1752600"/>
            <a:ext cx="8515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0" u="none" dirty="0" smtClean="0"/>
              <a:t>Incident</a:t>
            </a:r>
          </a:p>
          <a:p>
            <a:pPr algn="ctr"/>
            <a:r>
              <a:rPr lang="en-US" sz="1400" i="0" u="none" dirty="0" smtClean="0"/>
              <a:t>Light</a:t>
            </a:r>
          </a:p>
          <a:p>
            <a:pPr algn="ctr"/>
            <a:r>
              <a:rPr lang="en-US" sz="1400" i="0" u="none" dirty="0" smtClean="0"/>
              <a:t>Path</a:t>
            </a:r>
            <a:endParaRPr lang="en-US" sz="1400" i="0" u="none" dirty="0"/>
          </a:p>
        </p:txBody>
      </p:sp>
      <p:sp>
        <p:nvSpPr>
          <p:cNvPr id="16" name="TextBox 15"/>
          <p:cNvSpPr txBox="1"/>
          <p:nvPr/>
        </p:nvSpPr>
        <p:spPr>
          <a:xfrm>
            <a:off x="8001000" y="1752600"/>
            <a:ext cx="9550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0" u="none" dirty="0" smtClean="0"/>
              <a:t>Reflected</a:t>
            </a:r>
          </a:p>
          <a:p>
            <a:pPr algn="ctr"/>
            <a:r>
              <a:rPr lang="en-US" sz="1400" i="0" u="none" dirty="0" smtClean="0"/>
              <a:t>Light</a:t>
            </a:r>
          </a:p>
          <a:p>
            <a:pPr algn="ctr"/>
            <a:r>
              <a:rPr lang="en-US" sz="1400" i="0" u="none" dirty="0" smtClean="0"/>
              <a:t>Paths</a:t>
            </a:r>
            <a:endParaRPr lang="en-US" sz="1400" i="0" u="none" dirty="0"/>
          </a:p>
        </p:txBody>
      </p:sp>
      <p:sp>
        <p:nvSpPr>
          <p:cNvPr id="17" name="TextBox 16"/>
          <p:cNvSpPr txBox="1"/>
          <p:nvPr/>
        </p:nvSpPr>
        <p:spPr>
          <a:xfrm>
            <a:off x="6400800" y="4038600"/>
            <a:ext cx="1826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u="none" dirty="0" smtClean="0"/>
              <a:t>Thick Part of Bubble</a:t>
            </a:r>
            <a:endParaRPr lang="en-US" sz="1400" i="0" u="none" dirty="0"/>
          </a:p>
        </p:txBody>
      </p:sp>
      <p:sp>
        <p:nvSpPr>
          <p:cNvPr id="11" name="TextBox 10"/>
          <p:cNvSpPr txBox="1"/>
          <p:nvPr/>
        </p:nvSpPr>
        <p:spPr>
          <a:xfrm>
            <a:off x="5162364" y="2590800"/>
            <a:ext cx="1300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0" u="none" dirty="0" smtClean="0"/>
              <a:t>Outer Surface</a:t>
            </a:r>
          </a:p>
          <a:p>
            <a:pPr algn="ctr"/>
            <a:r>
              <a:rPr lang="en-US" sz="1400" i="0" u="none" dirty="0" smtClean="0"/>
              <a:t>of Bubble</a:t>
            </a:r>
            <a:endParaRPr lang="en-US" sz="1400" i="0" u="none" dirty="0"/>
          </a:p>
        </p:txBody>
      </p:sp>
      <p:sp>
        <p:nvSpPr>
          <p:cNvPr id="12" name="TextBox 11"/>
          <p:cNvSpPr txBox="1"/>
          <p:nvPr/>
        </p:nvSpPr>
        <p:spPr>
          <a:xfrm>
            <a:off x="5048436" y="419100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0" u="none" dirty="0" smtClean="0"/>
              <a:t>Inner Surface </a:t>
            </a:r>
          </a:p>
          <a:p>
            <a:pPr algn="ctr"/>
            <a:r>
              <a:rPr lang="en-US" sz="1400" i="0" u="none" dirty="0" smtClean="0"/>
              <a:t>of Bubble</a:t>
            </a:r>
            <a:endParaRPr lang="en-US" sz="1400" i="0" u="none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5105400" y="2895600"/>
            <a:ext cx="228600" cy="152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6248400" y="2895600"/>
            <a:ext cx="228600" cy="152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5105400" y="3581400"/>
            <a:ext cx="1524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6019800" y="4038600"/>
            <a:ext cx="3048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905000"/>
            <a:ext cx="2365983" cy="17792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7915" y="3657600"/>
            <a:ext cx="2443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0" u="none" dirty="0" smtClean="0"/>
              <a:t>Image by </a:t>
            </a:r>
            <a:r>
              <a:rPr lang="en-US" sz="1200" i="0" u="none" dirty="0"/>
              <a:t>Ali </a:t>
            </a:r>
            <a:r>
              <a:rPr lang="en-US" sz="1200" i="0" u="none" dirty="0">
                <a:hlinkClick r:id="rId5"/>
              </a:rPr>
              <a:t>T </a:t>
            </a:r>
            <a:r>
              <a:rPr lang="en-US" sz="1200" i="0" u="none" dirty="0" smtClean="0">
                <a:hlinkClick r:id="rId5"/>
              </a:rPr>
              <a:t>http</a:t>
            </a:r>
            <a:r>
              <a:rPr lang="en-US" sz="1200" i="0" u="none" dirty="0">
                <a:hlinkClick r:id="rId5"/>
              </a:rPr>
              <a:t>://</a:t>
            </a:r>
            <a:r>
              <a:rPr lang="en-US" sz="1200" i="0" u="none" dirty="0" smtClean="0">
                <a:hlinkClick r:id="rId5"/>
              </a:rPr>
              <a:t>www.flickr</a:t>
            </a:r>
          </a:p>
          <a:p>
            <a:pPr algn="ctr"/>
            <a:r>
              <a:rPr lang="en-US" sz="1200" i="0" u="none" dirty="0" smtClean="0">
                <a:hlinkClick r:id="rId5"/>
              </a:rPr>
              <a:t>.</a:t>
            </a:r>
            <a:r>
              <a:rPr lang="en-US" sz="1200" i="0" u="none" dirty="0">
                <a:hlinkClick r:id="rId5"/>
              </a:rPr>
              <a:t>com/photos/77682540@N00/</a:t>
            </a:r>
            <a:r>
              <a:rPr lang="en-US" sz="1200" i="0" u="none" dirty="0" smtClean="0">
                <a:hlinkClick r:id="rId5"/>
              </a:rPr>
              <a:t>27</a:t>
            </a:r>
          </a:p>
          <a:p>
            <a:pPr algn="ctr"/>
            <a:r>
              <a:rPr lang="en-US" sz="1200" i="0" u="none" dirty="0" smtClean="0">
                <a:hlinkClick r:id="rId5"/>
              </a:rPr>
              <a:t>89338547/ </a:t>
            </a:r>
            <a:r>
              <a:rPr lang="en-US" sz="1200" i="0" u="none" dirty="0" smtClean="0"/>
              <a:t>on Flickr.</a:t>
            </a:r>
            <a:endParaRPr lang="en-US" sz="1200" i="0" u="non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1752600" y="5276850"/>
            <a:ext cx="5791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i="0" u="none"/>
              <a:t>In Figure above the waves are chosen to have a 10% frequency difference.  So when the slower wave goes through 5 full cycles (and is positive again), the faster wave goes through 5.5 cycles (and is negative).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533400" y="328613"/>
            <a:ext cx="8382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i="0"/>
              <a:t>Two waves at different frequencies </a:t>
            </a:r>
            <a:r>
              <a:rPr lang="en-US" sz="1800" i="0" u="none"/>
              <a:t/>
            </a:r>
            <a:br>
              <a:rPr lang="en-US" sz="1800" i="0" u="none"/>
            </a:br>
            <a:r>
              <a:rPr lang="en-US" sz="1800" i="0" u="none"/>
              <a:t>    … will constructively interfere and destructively interfere at different times</a:t>
            </a:r>
            <a:endParaRPr 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400" y="1473200"/>
            <a:ext cx="6032500" cy="3898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3200400"/>
            <a:ext cx="640080" cy="23114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ntWavePacke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562100"/>
            <a:ext cx="7099300" cy="3721100"/>
          </a:xfrm>
          <a:prstGeom prst="rect">
            <a:avLst/>
          </a:prstGeom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914400" y="457200"/>
            <a:ext cx="734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err="1"/>
              <a:t>Wavepackets</a:t>
            </a:r>
            <a:r>
              <a:rPr lang="en-US" dirty="0"/>
              <a:t>: </a:t>
            </a:r>
            <a:r>
              <a:rPr lang="en-US" dirty="0" err="1"/>
              <a:t>Superpositions</a:t>
            </a:r>
            <a:r>
              <a:rPr lang="en-US" dirty="0"/>
              <a:t> Along Travel Direction</a:t>
            </a:r>
          </a:p>
        </p:txBody>
      </p:sp>
      <p:sp>
        <p:nvSpPr>
          <p:cNvPr id="21514" name="TextBox 9"/>
          <p:cNvSpPr txBox="1">
            <a:spLocks noChangeArrowheads="1"/>
          </p:cNvSpPr>
          <p:nvPr/>
        </p:nvSpPr>
        <p:spPr bwMode="auto">
          <a:xfrm>
            <a:off x="1295400" y="6172200"/>
            <a:ext cx="6740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 i="0" u="none" dirty="0">
                <a:solidFill>
                  <a:srgbClr val="5B98D2"/>
                </a:solidFill>
              </a:rPr>
              <a:t>SUPERPOSITION OF TWO WAVES OF DIFFERENT FREQUENCIES</a:t>
            </a:r>
          </a:p>
          <a:p>
            <a:pPr algn="ctr"/>
            <a:r>
              <a:rPr lang="en-US" sz="1800" b="1" i="0" u="none" dirty="0">
                <a:solidFill>
                  <a:srgbClr val="5B98D2"/>
                </a:solidFill>
              </a:rPr>
              <a:t>(hence different k’s) </a:t>
            </a:r>
          </a:p>
        </p:txBody>
      </p:sp>
      <p:sp>
        <p:nvSpPr>
          <p:cNvPr id="21516" name="TextBox 11"/>
          <p:cNvSpPr txBox="1">
            <a:spLocks noChangeArrowheads="1"/>
          </p:cNvSpPr>
          <p:nvPr/>
        </p:nvSpPr>
        <p:spPr bwMode="auto">
          <a:xfrm>
            <a:off x="7239000" y="4691063"/>
            <a:ext cx="11781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i="0" u="none" dirty="0" smtClean="0"/>
              <a:t>REMINDER:</a:t>
            </a:r>
            <a:endParaRPr lang="en-US" sz="1600" i="0" u="non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5105400"/>
            <a:ext cx="1049020" cy="586740"/>
          </a:xfrm>
          <a:prstGeom prst="rect">
            <a:avLst/>
          </a:prstGeom>
        </p:spPr>
      </p:pic>
      <p:pic>
        <p:nvPicPr>
          <p:cNvPr id="14" name="Picture 4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620000" y="3276600"/>
            <a:ext cx="153988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51"/>
          <p:cNvSpPr>
            <a:spLocks noChangeShapeType="1"/>
          </p:cNvSpPr>
          <p:nvPr/>
        </p:nvSpPr>
        <p:spPr bwMode="auto">
          <a:xfrm>
            <a:off x="3810000" y="4953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00" y="990600"/>
            <a:ext cx="4996180" cy="5867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990600"/>
            <a:ext cx="1191260" cy="7378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3000" y="5029200"/>
            <a:ext cx="1191260" cy="737870"/>
          </a:xfrm>
          <a:prstGeom prst="rect">
            <a:avLst/>
          </a:prstGeom>
        </p:spPr>
      </p:pic>
      <p:sp>
        <p:nvSpPr>
          <p:cNvPr id="19" name="Line 52"/>
          <p:cNvSpPr>
            <a:spLocks noChangeShapeType="1"/>
          </p:cNvSpPr>
          <p:nvPr/>
        </p:nvSpPr>
        <p:spPr bwMode="auto">
          <a:xfrm>
            <a:off x="6629400" y="183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838200" y="457200"/>
            <a:ext cx="734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Wavepackets: Superpositions Along Travel Direction</a:t>
            </a:r>
          </a:p>
        </p:txBody>
      </p:sp>
      <p:sp>
        <p:nvSpPr>
          <p:cNvPr id="22536" name="TextBox 7"/>
          <p:cNvSpPr txBox="1">
            <a:spLocks noChangeArrowheads="1"/>
          </p:cNvSpPr>
          <p:nvPr/>
        </p:nvSpPr>
        <p:spPr bwMode="auto">
          <a:xfrm>
            <a:off x="2209800" y="1066800"/>
            <a:ext cx="4930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b="1" i="0" u="none" dirty="0">
                <a:solidFill>
                  <a:srgbClr val="5B98D2"/>
                </a:solidFill>
              </a:rPr>
              <a:t>WHAT WOULD WE GET IF WE SUPERIMPOSED </a:t>
            </a:r>
            <a:br>
              <a:rPr lang="en-US" sz="1800" b="1" i="0" u="none" dirty="0">
                <a:solidFill>
                  <a:srgbClr val="5B98D2"/>
                </a:solidFill>
              </a:rPr>
            </a:br>
            <a:r>
              <a:rPr lang="en-US" sz="1800" b="1" i="0" u="none" dirty="0">
                <a:solidFill>
                  <a:srgbClr val="5B98D2"/>
                </a:solidFill>
              </a:rPr>
              <a:t> WAVES OF MANY DIFFERENT FREQUENCIES ? </a:t>
            </a:r>
          </a:p>
        </p:txBody>
      </p:sp>
      <p:sp>
        <p:nvSpPr>
          <p:cNvPr id="22537" name="TextBox 8"/>
          <p:cNvSpPr txBox="1">
            <a:spLocks noChangeArrowheads="1"/>
          </p:cNvSpPr>
          <p:nvPr/>
        </p:nvSpPr>
        <p:spPr bwMode="auto">
          <a:xfrm>
            <a:off x="1828800" y="3135313"/>
            <a:ext cx="6062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b="1" i="0" u="none" dirty="0">
                <a:solidFill>
                  <a:srgbClr val="5B98D2"/>
                </a:solidFill>
              </a:rPr>
              <a:t>LET’S SET THE FREQUENCY DISTRIBUTION as GAUSSIAN</a:t>
            </a:r>
          </a:p>
        </p:txBody>
      </p:sp>
      <p:sp>
        <p:nvSpPr>
          <p:cNvPr id="22539" name="TextBox 11"/>
          <p:cNvSpPr txBox="1">
            <a:spLocks noChangeArrowheads="1"/>
          </p:cNvSpPr>
          <p:nvPr/>
        </p:nvSpPr>
        <p:spPr bwMode="auto">
          <a:xfrm>
            <a:off x="7451725" y="5300663"/>
            <a:ext cx="11781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i="0" u="none" dirty="0" smtClean="0"/>
              <a:t>REMINDER</a:t>
            </a:r>
            <a:r>
              <a:rPr lang="en-US" sz="1600" i="0" u="none" dirty="0"/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133600"/>
            <a:ext cx="4400550" cy="800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3733800"/>
            <a:ext cx="4685030" cy="969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5715000"/>
            <a:ext cx="1049020" cy="5867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4875743"/>
            <a:ext cx="3815588" cy="1598422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570943"/>
            <a:ext cx="577850" cy="32893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552143"/>
            <a:ext cx="275590" cy="28448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323543"/>
            <a:ext cx="151130" cy="23114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866343"/>
            <a:ext cx="302260" cy="19558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981200"/>
            <a:ext cx="5084064" cy="2026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86323" y="533400"/>
            <a:ext cx="4747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Reminder: Gaussian Distribution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1143000"/>
            <a:ext cx="2391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none" dirty="0" smtClean="0"/>
              <a:t>50% of data within </a:t>
            </a:r>
            <a:endParaRPr lang="en-US" sz="2000" u="none" dirty="0"/>
          </a:p>
        </p:txBody>
      </p:sp>
      <p:sp>
        <p:nvSpPr>
          <p:cNvPr id="14" name="TextBox 13"/>
          <p:cNvSpPr txBox="1"/>
          <p:nvPr/>
        </p:nvSpPr>
        <p:spPr>
          <a:xfrm>
            <a:off x="4280060" y="4734580"/>
            <a:ext cx="4711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u="none" dirty="0" err="1" smtClean="0"/>
              <a:t>μ</a:t>
            </a:r>
            <a:r>
              <a:rPr lang="en-US" sz="1400" u="none" dirty="0" smtClean="0"/>
              <a:t> specifies the position of the bell curve’s central peak</a:t>
            </a:r>
          </a:p>
          <a:p>
            <a:pPr algn="l"/>
            <a:r>
              <a:rPr lang="en-US" sz="1400" u="none" dirty="0" err="1" smtClean="0"/>
              <a:t>σ</a:t>
            </a:r>
            <a:r>
              <a:rPr lang="en-US" sz="1400" u="none" dirty="0" smtClean="0"/>
              <a:t> specifies the half-distance between inflection points</a:t>
            </a:r>
            <a:endParaRPr lang="en-US" sz="1400" u="none" dirty="0"/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143000" y="5562600"/>
            <a:ext cx="7010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859173" y="5635823"/>
            <a:ext cx="4551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u="none" dirty="0" smtClean="0"/>
              <a:t>FOURIER TRANSFORM OF A GAUSSIAN IS A GAUSSIAN</a:t>
            </a:r>
            <a:endParaRPr lang="en-US" sz="1400" b="1" u="non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066800"/>
            <a:ext cx="601980" cy="5638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4648200"/>
            <a:ext cx="3102610" cy="7289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800" y="5943600"/>
            <a:ext cx="3902710" cy="77343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096" y="1909940"/>
            <a:ext cx="279400" cy="1778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16" y="2388829"/>
            <a:ext cx="279400" cy="177800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506" y="2888539"/>
            <a:ext cx="279400" cy="1778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087" y="3388249"/>
            <a:ext cx="266700" cy="177800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403" y="3558880"/>
            <a:ext cx="469900" cy="190500"/>
          </a:xfrm>
          <a:prstGeom prst="rect">
            <a:avLst/>
          </a:prstGeom>
        </p:spPr>
      </p:pic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581400"/>
            <a:ext cx="469900" cy="190500"/>
          </a:xfrm>
          <a:prstGeom prst="rect">
            <a:avLst/>
          </a:prstGeom>
        </p:spPr>
      </p:pic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670" y="3246561"/>
            <a:ext cx="457200" cy="190500"/>
          </a:xfrm>
          <a:prstGeom prst="rect">
            <a:avLst/>
          </a:prstGeom>
        </p:spPr>
      </p:pic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76600"/>
            <a:ext cx="457200" cy="190500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482" y="3664757"/>
            <a:ext cx="596900" cy="228600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657600"/>
            <a:ext cx="596900" cy="228600"/>
          </a:xfrm>
          <a:prstGeom prst="rect">
            <a:avLst/>
          </a:prstGeom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96" y="3236150"/>
            <a:ext cx="584200" cy="190500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814" y="3225740"/>
            <a:ext cx="584200" cy="190500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 bwMode="auto">
          <a:xfrm>
            <a:off x="2590800" y="3810000"/>
            <a:ext cx="0" cy="152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6858000" y="3810000"/>
            <a:ext cx="0" cy="152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3124200" y="3505200"/>
            <a:ext cx="0" cy="381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6324600" y="3505200"/>
            <a:ext cx="0" cy="381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flipV="1">
            <a:off x="4191000" y="1752600"/>
            <a:ext cx="0" cy="838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flipV="1">
            <a:off x="5257800" y="1752600"/>
            <a:ext cx="0" cy="838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Left Brace 48"/>
          <p:cNvSpPr/>
          <p:nvPr/>
        </p:nvSpPr>
        <p:spPr bwMode="auto">
          <a:xfrm rot="5400000">
            <a:off x="4648201" y="1142999"/>
            <a:ext cx="152398" cy="1066800"/>
          </a:xfrm>
          <a:prstGeom prst="leftBrace">
            <a:avLst>
              <a:gd name="adj1" fmla="val 48931"/>
              <a:gd name="adj2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-65" charset="0"/>
            </a:endParaRPr>
          </a:p>
        </p:txBody>
      </p:sp>
      <p:pic>
        <p:nvPicPr>
          <p:cNvPr id="50" name="Picture 49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50" y="4008826"/>
            <a:ext cx="139700" cy="165100"/>
          </a:xfrm>
          <a:prstGeom prst="rect">
            <a:avLst/>
          </a:prstGeom>
        </p:spPr>
      </p:pic>
      <p:pic>
        <p:nvPicPr>
          <p:cNvPr id="51" name="Picture 50" descr="latex-image-1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114800"/>
            <a:ext cx="660400" cy="215900"/>
          </a:xfrm>
          <a:prstGeom prst="rect">
            <a:avLst/>
          </a:prstGeom>
          <a:scene3d>
            <a:camera prst="orthographicFront">
              <a:rot lat="0" lon="0" rev="19199999"/>
            </a:camera>
            <a:lightRig rig="threePt" dir="t"/>
          </a:scene3d>
        </p:spPr>
      </p:pic>
      <p:pic>
        <p:nvPicPr>
          <p:cNvPr id="52" name="Picture 51" descr="latex-image-1.pd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114800"/>
            <a:ext cx="660400" cy="215900"/>
          </a:xfrm>
          <a:prstGeom prst="rect">
            <a:avLst/>
          </a:prstGeom>
          <a:scene3d>
            <a:camera prst="orthographicFront">
              <a:rot lat="0" lon="0" rev="19200000"/>
            </a:camera>
            <a:lightRig rig="threePt" dir="t"/>
          </a:scene3d>
        </p:spPr>
      </p:pic>
      <p:pic>
        <p:nvPicPr>
          <p:cNvPr id="53" name="Picture 52" descr="latex-image-1.pd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114800"/>
            <a:ext cx="546100" cy="190500"/>
          </a:xfrm>
          <a:prstGeom prst="rect">
            <a:avLst/>
          </a:prstGeom>
          <a:scene3d>
            <a:camera prst="orthographicFront">
              <a:rot lat="0" lon="0" rev="19200000"/>
            </a:camera>
            <a:lightRig rig="threePt" dir="t"/>
          </a:scene3d>
        </p:spPr>
      </p:pic>
      <p:pic>
        <p:nvPicPr>
          <p:cNvPr id="54" name="Picture 53" descr="latex-image-1.pdf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114800"/>
            <a:ext cx="546100" cy="165100"/>
          </a:xfrm>
          <a:prstGeom prst="rect">
            <a:avLst/>
          </a:prstGeom>
          <a:scene3d>
            <a:camera prst="orthographicFront">
              <a:rot lat="0" lon="0" rev="19200000"/>
            </a:camera>
            <a:lightRig rig="threePt" dir="t"/>
          </a:scene3d>
        </p:spPr>
      </p:pic>
      <p:pic>
        <p:nvPicPr>
          <p:cNvPr id="55" name="Picture 54" descr="latex-image-1.pdf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114800"/>
            <a:ext cx="660400" cy="215900"/>
          </a:xfrm>
          <a:prstGeom prst="rect">
            <a:avLst/>
          </a:prstGeom>
          <a:scene3d>
            <a:camera prst="orthographicFront">
              <a:rot lat="0" lon="0" rev="19200000"/>
            </a:camera>
            <a:lightRig rig="threePt" dir="t"/>
          </a:scene3d>
        </p:spPr>
      </p:pic>
      <p:pic>
        <p:nvPicPr>
          <p:cNvPr id="56" name="Picture 55" descr="latex-image-1.pdf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114800"/>
            <a:ext cx="660400" cy="215900"/>
          </a:xfrm>
          <a:prstGeom prst="rect">
            <a:avLst/>
          </a:prstGeom>
          <a:scene3d>
            <a:camera prst="orthographicFront">
              <a:rot lat="0" lon="0" rev="19200000"/>
            </a:camera>
            <a:lightRig rig="threePt" dir="t"/>
          </a:scene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800600"/>
            <a:ext cx="3815588" cy="1598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930400"/>
            <a:ext cx="9144000" cy="2995961"/>
          </a:xfrm>
          <a:prstGeom prst="rect">
            <a:avLst/>
          </a:prstGeom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471738" y="381000"/>
            <a:ext cx="4354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Gaussian Wavepacket in Space</a:t>
            </a:r>
          </a:p>
        </p:txBody>
      </p:sp>
      <p:sp>
        <p:nvSpPr>
          <p:cNvPr id="23557" name="Rectangle 29"/>
          <p:cNvSpPr>
            <a:spLocks noChangeArrowheads="1"/>
          </p:cNvSpPr>
          <p:nvPr/>
        </p:nvSpPr>
        <p:spPr bwMode="auto">
          <a:xfrm>
            <a:off x="6629400" y="12954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58" name="Group 31"/>
          <p:cNvGrpSpPr>
            <a:grpSpLocks/>
          </p:cNvGrpSpPr>
          <p:nvPr/>
        </p:nvGrpSpPr>
        <p:grpSpPr bwMode="auto">
          <a:xfrm>
            <a:off x="2514600" y="3200400"/>
            <a:ext cx="5638800" cy="1401764"/>
            <a:chOff x="1536" y="2112"/>
            <a:chExt cx="3552" cy="883"/>
          </a:xfrm>
        </p:grpSpPr>
        <p:pic>
          <p:nvPicPr>
            <p:cNvPr id="23563" name="Picture 2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92" y="2112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6" name="Picture 26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536" y="2832"/>
              <a:ext cx="19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59" name="TextBox 11"/>
          <p:cNvSpPr txBox="1">
            <a:spLocks noChangeArrowheads="1"/>
          </p:cNvSpPr>
          <p:nvPr/>
        </p:nvSpPr>
        <p:spPr bwMode="auto">
          <a:xfrm>
            <a:off x="6477000" y="480060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i="0" u="none" dirty="0">
                <a:solidFill>
                  <a:srgbClr val="5B98D2"/>
                </a:solidFill>
              </a:rPr>
              <a:t>SUM OF SINUSOIDS</a:t>
            </a:r>
          </a:p>
          <a:p>
            <a:pPr algn="ctr"/>
            <a:r>
              <a:rPr lang="en-US" sz="1800" b="1" i="0" u="none" dirty="0">
                <a:solidFill>
                  <a:srgbClr val="5B98D2"/>
                </a:solidFill>
              </a:rPr>
              <a:t>= WAVEPACKET</a:t>
            </a:r>
          </a:p>
        </p:txBody>
      </p:sp>
      <p:sp>
        <p:nvSpPr>
          <p:cNvPr id="23560" name="TextBox 12"/>
          <p:cNvSpPr txBox="1">
            <a:spLocks noChangeArrowheads="1"/>
          </p:cNvSpPr>
          <p:nvPr/>
        </p:nvSpPr>
        <p:spPr bwMode="auto">
          <a:xfrm rot="1194350">
            <a:off x="117902" y="3798861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i="0" u="none" dirty="0">
                <a:solidFill>
                  <a:srgbClr val="5B98D2"/>
                </a:solidFill>
              </a:rPr>
              <a:t>SINUSOIDS TO BE SUPERIMPOSED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3254375" y="6488113"/>
            <a:ext cx="5813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1" i="0" u="none" dirty="0">
                <a:solidFill>
                  <a:srgbClr val="5B98D2"/>
                </a:solidFill>
              </a:rPr>
              <a:t>WE SET THE FREQUENCY DISTRIBUTION as GAUSSIAN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3000" y="1219200"/>
            <a:ext cx="1955800" cy="32893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6600" y="1219200"/>
            <a:ext cx="773430" cy="2578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5600" y="4648200"/>
            <a:ext cx="2233930" cy="6209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05400" y="5562600"/>
            <a:ext cx="3657600" cy="75650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2438400" y="4191000"/>
            <a:ext cx="6858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7696200" y="2971800"/>
            <a:ext cx="6858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scene3d>
            <a:camera prst="orthographicFront">
              <a:rot lat="0" lon="0" rev="2520000"/>
            </a:camera>
            <a:lightRig rig="threePt" dir="t"/>
          </a:scene3d>
        </p:spPr>
      </p:cxn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95800"/>
            <a:ext cx="577850" cy="32893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477000"/>
            <a:ext cx="275590" cy="28448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248400"/>
            <a:ext cx="151130" cy="23114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791200"/>
            <a:ext cx="302260" cy="19558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971800"/>
            <a:ext cx="4251311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971800"/>
            <a:ext cx="4191000" cy="1373148"/>
          </a:xfrm>
          <a:prstGeom prst="rect">
            <a:avLst/>
          </a:prstGeom>
        </p:spPr>
      </p:pic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2517775" y="228600"/>
            <a:ext cx="426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Gaussian Wavepacket in Time</a:t>
            </a:r>
          </a:p>
        </p:txBody>
      </p:sp>
      <p:sp>
        <p:nvSpPr>
          <p:cNvPr id="24587" name="Rectangle 15"/>
          <p:cNvSpPr>
            <a:spLocks noChangeArrowheads="1"/>
          </p:cNvSpPr>
          <p:nvPr/>
        </p:nvSpPr>
        <p:spPr bwMode="auto">
          <a:xfrm>
            <a:off x="3505200" y="22098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591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438775" y="4506913"/>
            <a:ext cx="1611313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3" name="Rectangle 20"/>
          <p:cNvSpPr>
            <a:spLocks noChangeArrowheads="1"/>
          </p:cNvSpPr>
          <p:nvPr/>
        </p:nvSpPr>
        <p:spPr bwMode="auto">
          <a:xfrm>
            <a:off x="7915275" y="22098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Rectangle 27"/>
          <p:cNvSpPr>
            <a:spLocks noChangeArrowheads="1"/>
          </p:cNvSpPr>
          <p:nvPr/>
        </p:nvSpPr>
        <p:spPr bwMode="auto">
          <a:xfrm>
            <a:off x="228600" y="2057400"/>
            <a:ext cx="4191000" cy="3048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Rectangle 28"/>
          <p:cNvSpPr>
            <a:spLocks noChangeArrowheads="1"/>
          </p:cNvSpPr>
          <p:nvPr/>
        </p:nvSpPr>
        <p:spPr bwMode="auto">
          <a:xfrm>
            <a:off x="4648200" y="2057400"/>
            <a:ext cx="4191000" cy="3048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eft Brace 21"/>
          <p:cNvSpPr>
            <a:spLocks/>
          </p:cNvSpPr>
          <p:nvPr/>
        </p:nvSpPr>
        <p:spPr bwMode="auto">
          <a:xfrm rot="16200000">
            <a:off x="4381500" y="130175"/>
            <a:ext cx="304800" cy="2971800"/>
          </a:xfrm>
          <a:prstGeom prst="leftBrace">
            <a:avLst>
              <a:gd name="adj1" fmla="val 24208"/>
              <a:gd name="adj2" fmla="val 50000"/>
            </a:avLst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300413" y="1654175"/>
            <a:ext cx="2430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i="0" u="none" dirty="0">
                <a:solidFill>
                  <a:srgbClr val="000000"/>
                </a:solidFill>
              </a:rPr>
              <a:t>GAUSSIAN ENVELOPE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1600" y="762000"/>
            <a:ext cx="6711950" cy="791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2133601"/>
            <a:ext cx="1494790" cy="25844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4495800"/>
            <a:ext cx="1727200" cy="4889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4000" y="4495800"/>
            <a:ext cx="1720850" cy="4889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4400" y="2133600"/>
            <a:ext cx="1358900" cy="2349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76600" y="2286000"/>
            <a:ext cx="552450" cy="1841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96200" y="2286000"/>
            <a:ext cx="546100" cy="18415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3" name="Straight Arrow Connector 12"/>
          <p:cNvCxnSpPr/>
          <p:nvPr/>
        </p:nvCxnSpPr>
        <p:spPr bwMode="auto">
          <a:xfrm flipV="1">
            <a:off x="3733800" y="3352800"/>
            <a:ext cx="457200" cy="152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V="1">
            <a:off x="990600" y="3962400"/>
            <a:ext cx="457200" cy="152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19320000"/>
            </a:camera>
            <a:lightRig rig="threePt" dir="t"/>
          </a:scene3d>
        </p:spPr>
      </p:cxnSp>
      <p:cxnSp>
        <p:nvCxnSpPr>
          <p:cNvPr id="54" name="Straight Arrow Connector 53"/>
          <p:cNvCxnSpPr/>
          <p:nvPr/>
        </p:nvCxnSpPr>
        <p:spPr bwMode="auto">
          <a:xfrm flipV="1">
            <a:off x="8229600" y="3429000"/>
            <a:ext cx="457200" cy="152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V="1">
            <a:off x="5486400" y="4038600"/>
            <a:ext cx="457200" cy="152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19320000"/>
            </a:camera>
            <a:lightRig rig="threePt" dir="t"/>
          </a:scene3d>
        </p:spPr>
      </p:cxnSp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978" y="3468663"/>
            <a:ext cx="152400" cy="165100"/>
          </a:xfrm>
          <a:prstGeom prst="rect">
            <a:avLst/>
          </a:prstGeom>
        </p:spPr>
      </p:pic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86" y="4028142"/>
            <a:ext cx="317500" cy="304800"/>
          </a:xfrm>
          <a:prstGeom prst="rect">
            <a:avLst/>
          </a:prstGeom>
        </p:spPr>
      </p:pic>
      <p:pic>
        <p:nvPicPr>
          <p:cNvPr id="41" name="Picture 40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792" y="3555321"/>
            <a:ext cx="152400" cy="165100"/>
          </a:xfrm>
          <a:prstGeom prst="rect">
            <a:avLst/>
          </a:prstGeom>
        </p:spPr>
      </p:pic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114800"/>
            <a:ext cx="3175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864996" y="228600"/>
            <a:ext cx="541401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Sample Midterm 2</a:t>
            </a:r>
          </a:p>
          <a:p>
            <a:pPr algn="ctr"/>
            <a:r>
              <a:rPr lang="en-US" sz="2000" u="none" dirty="0" smtClean="0"/>
              <a:t>(one of these would be Student X’s Problem)</a:t>
            </a:r>
            <a:endParaRPr lang="en-US" dirty="0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33400" y="1304866"/>
            <a:ext cx="7239000" cy="532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i="0" u="none" dirty="0" smtClean="0"/>
              <a:t>Q1:  Midterm 1 re-mix</a:t>
            </a:r>
            <a:endParaRPr lang="en-US" sz="2000" i="0" u="none" dirty="0" smtClean="0"/>
          </a:p>
          <a:p>
            <a:pPr algn="l">
              <a:lnSpc>
                <a:spcPct val="120000"/>
              </a:lnSpc>
            </a:pPr>
            <a:r>
              <a:rPr lang="en-US" sz="2000" i="0" u="none" dirty="0" smtClean="0"/>
              <a:t>	(Ex: actuators with dielectrics)</a:t>
            </a:r>
          </a:p>
          <a:p>
            <a:pPr algn="l">
              <a:lnSpc>
                <a:spcPct val="120000"/>
              </a:lnSpc>
            </a:pPr>
            <a:endParaRPr lang="en-US" sz="1000" i="0" u="none" dirty="0" smtClean="0"/>
          </a:p>
          <a:p>
            <a:pPr algn="l">
              <a:lnSpc>
                <a:spcPct val="120000"/>
              </a:lnSpc>
            </a:pPr>
            <a:r>
              <a:rPr lang="en-US" i="0" u="none" dirty="0" smtClean="0"/>
              <a:t>Q2:  Lorentz oscillator</a:t>
            </a:r>
          </a:p>
          <a:p>
            <a:pPr algn="l">
              <a:lnSpc>
                <a:spcPct val="120000"/>
              </a:lnSpc>
            </a:pPr>
            <a:r>
              <a:rPr lang="en-US" sz="2000" i="0" u="none" dirty="0" smtClean="0"/>
              <a:t>	(absorption / reflection / dielectric constant /</a:t>
            </a:r>
          </a:p>
          <a:p>
            <a:pPr algn="l">
              <a:lnSpc>
                <a:spcPct val="120000"/>
              </a:lnSpc>
            </a:pPr>
            <a:r>
              <a:rPr lang="en-US" sz="2000" i="0" u="none" dirty="0" smtClean="0"/>
              <a:t>	 index of refraction / phase velocity)</a:t>
            </a:r>
          </a:p>
          <a:p>
            <a:pPr algn="l">
              <a:lnSpc>
                <a:spcPct val="120000"/>
              </a:lnSpc>
            </a:pPr>
            <a:endParaRPr lang="en-US" sz="1000" i="0" u="none" dirty="0" smtClean="0"/>
          </a:p>
          <a:p>
            <a:pPr algn="l">
              <a:lnSpc>
                <a:spcPct val="120000"/>
              </a:lnSpc>
            </a:pPr>
            <a:r>
              <a:rPr lang="en-US" i="0" u="none" dirty="0" smtClean="0"/>
              <a:t>Q3:  EM Waves </a:t>
            </a:r>
          </a:p>
          <a:p>
            <a:pPr algn="l">
              <a:lnSpc>
                <a:spcPct val="120000"/>
              </a:lnSpc>
            </a:pPr>
            <a:r>
              <a:rPr lang="en-US" i="0" u="none" dirty="0" smtClean="0"/>
              <a:t>	</a:t>
            </a:r>
            <a:r>
              <a:rPr lang="en-US" sz="2000" i="0" u="none" dirty="0" smtClean="0"/>
              <a:t>(</a:t>
            </a:r>
            <a:r>
              <a:rPr lang="en-US" sz="2000" i="0" u="none" dirty="0" err="1" smtClean="0"/>
              <a:t>Wavevectors</a:t>
            </a:r>
            <a:r>
              <a:rPr lang="en-US" sz="2000" i="0" u="none" dirty="0" smtClean="0"/>
              <a:t> / </a:t>
            </a:r>
            <a:r>
              <a:rPr lang="en-US" sz="2000" i="0" u="none" dirty="0" err="1" smtClean="0"/>
              <a:t>Poynting</a:t>
            </a:r>
            <a:r>
              <a:rPr lang="en-US" sz="2000" i="0" u="none" dirty="0" smtClean="0"/>
              <a:t> / Polarization / </a:t>
            </a:r>
          </a:p>
          <a:p>
            <a:pPr algn="l">
              <a:lnSpc>
                <a:spcPct val="120000"/>
              </a:lnSpc>
            </a:pPr>
            <a:r>
              <a:rPr lang="en-US" sz="2000" i="0" u="none" dirty="0" smtClean="0"/>
              <a:t>	 </a:t>
            </a:r>
            <a:r>
              <a:rPr lang="en-US" sz="2000" i="0" u="none" dirty="0" err="1" smtClean="0"/>
              <a:t>Malus</a:t>
            </a:r>
            <a:r>
              <a:rPr lang="en-US" sz="2000" i="0" u="none" dirty="0" smtClean="0"/>
              <a:t>' Law / Birefringence /</a:t>
            </a:r>
            <a:r>
              <a:rPr lang="en-US" sz="2000" i="0" u="none" dirty="0" err="1" smtClean="0"/>
              <a:t>LCDs</a:t>
            </a:r>
            <a:r>
              <a:rPr lang="en-US" sz="2000" i="0" u="none" dirty="0" smtClean="0"/>
              <a:t>)</a:t>
            </a:r>
            <a:endParaRPr lang="en-US" i="0" u="none" dirty="0" smtClean="0"/>
          </a:p>
          <a:p>
            <a:pPr algn="l">
              <a:lnSpc>
                <a:spcPct val="120000"/>
              </a:lnSpc>
            </a:pPr>
            <a:endParaRPr lang="en-US" sz="1000" i="0" u="none" dirty="0" smtClean="0"/>
          </a:p>
          <a:p>
            <a:pPr algn="l">
              <a:lnSpc>
                <a:spcPct val="120000"/>
              </a:lnSpc>
            </a:pPr>
            <a:r>
              <a:rPr lang="en-US" i="0" u="none" dirty="0" smtClean="0"/>
              <a:t>Q4:  Reflection &amp; Refraction</a:t>
            </a:r>
          </a:p>
          <a:p>
            <a:pPr algn="l">
              <a:lnSpc>
                <a:spcPct val="120000"/>
              </a:lnSpc>
            </a:pPr>
            <a:r>
              <a:rPr lang="en-US" sz="2000" i="0" u="none" dirty="0" smtClean="0"/>
              <a:t>	(Snell's Law, Brewster angle, Fresnel Equations)</a:t>
            </a:r>
          </a:p>
          <a:p>
            <a:pPr algn="l">
              <a:lnSpc>
                <a:spcPct val="120000"/>
              </a:lnSpc>
            </a:pPr>
            <a:endParaRPr lang="en-US" sz="1000" i="0" u="none" dirty="0" smtClean="0"/>
          </a:p>
          <a:p>
            <a:pPr algn="l">
              <a:lnSpc>
                <a:spcPct val="120000"/>
              </a:lnSpc>
            </a:pPr>
            <a:r>
              <a:rPr lang="en-US" i="0" u="none" dirty="0" smtClean="0"/>
              <a:t>Q5:  Interference / Diffraction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7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7200" y="3200400"/>
            <a:ext cx="4660900" cy="1689100"/>
          </a:xfrm>
          <a:prstGeom prst="rect">
            <a:avLst/>
          </a:prstGeom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838200" y="228600"/>
            <a:ext cx="4354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/>
              <a:t>Gaussian Wavepacket in Space</a:t>
            </a:r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 flipV="1">
            <a:off x="7543800" y="4419600"/>
            <a:ext cx="457200" cy="152400"/>
          </a:xfrm>
          <a:prstGeom prst="line">
            <a:avLst/>
          </a:prstGeom>
          <a:noFill/>
          <a:ln w="38100">
            <a:solidFill>
              <a:srgbClr val="4F81BD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4139" name="Rectangle 11"/>
          <p:cNvSpPr>
            <a:spLocks noChangeArrowheads="1"/>
          </p:cNvSpPr>
          <p:nvPr/>
        </p:nvSpPr>
        <p:spPr bwMode="auto">
          <a:xfrm>
            <a:off x="6157913" y="5776913"/>
            <a:ext cx="2224087" cy="68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 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52400" y="2590800"/>
            <a:ext cx="3810000" cy="2057400"/>
            <a:chOff x="344" y="2016"/>
            <a:chExt cx="2200" cy="1104"/>
          </a:xfrm>
          <a:solidFill>
            <a:srgbClr val="5B98D2"/>
          </a:solidFill>
        </p:grpSpPr>
        <p:sp>
          <p:nvSpPr>
            <p:cNvPr id="25626" name="Rectangle 24"/>
            <p:cNvSpPr>
              <a:spLocks noChangeArrowheads="1"/>
            </p:cNvSpPr>
            <p:nvPr/>
          </p:nvSpPr>
          <p:spPr bwMode="auto">
            <a:xfrm>
              <a:off x="344" y="2016"/>
              <a:ext cx="2200" cy="11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 i="0" u="none"/>
            </a:p>
          </p:txBody>
        </p:sp>
        <p:sp>
          <p:nvSpPr>
            <p:cNvPr id="25628" name="Text Box 23"/>
            <p:cNvSpPr txBox="1">
              <a:spLocks noChangeArrowheads="1"/>
            </p:cNvSpPr>
            <p:nvPr/>
          </p:nvSpPr>
          <p:spPr bwMode="auto">
            <a:xfrm>
              <a:off x="388" y="2096"/>
              <a:ext cx="872" cy="1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i="0" u="none"/>
                <a:t>In free space  …</a:t>
              </a:r>
            </a:p>
          </p:txBody>
        </p:sp>
      </p:grpSp>
      <p:sp>
        <p:nvSpPr>
          <p:cNvPr id="304147" name="Text Box 19"/>
          <p:cNvSpPr txBox="1">
            <a:spLocks noChangeArrowheads="1"/>
          </p:cNvSpPr>
          <p:nvPr/>
        </p:nvSpPr>
        <p:spPr bwMode="auto">
          <a:xfrm>
            <a:off x="152400" y="3886200"/>
            <a:ext cx="38211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i="0" u="none" dirty="0"/>
              <a:t>… this plot then shows the PROBABILITY OF </a:t>
            </a:r>
          </a:p>
          <a:p>
            <a:pPr algn="ctr"/>
            <a:r>
              <a:rPr lang="en-US" sz="1400" b="1" i="0" u="none" dirty="0"/>
              <a:t>WHICH </a:t>
            </a:r>
            <a:r>
              <a:rPr lang="en-US" sz="1400" b="1" i="0" u="none" dirty="0" err="1"/>
              <a:t>k</a:t>
            </a:r>
            <a:r>
              <a:rPr lang="en-US" sz="1400" b="1" i="0" u="none" dirty="0"/>
              <a:t> (or</a:t>
            </a:r>
            <a:r>
              <a:rPr lang="en-US" sz="1400" b="1" i="0" u="none" dirty="0" smtClean="0"/>
              <a:t> frequency) </a:t>
            </a:r>
            <a:r>
              <a:rPr lang="en-US" sz="1400" b="1" i="0" u="none" dirty="0"/>
              <a:t>EM WAVES are </a:t>
            </a:r>
            <a:br>
              <a:rPr lang="en-US" sz="1400" b="1" i="0" u="none" dirty="0"/>
            </a:br>
            <a:r>
              <a:rPr lang="en-US" sz="1400" b="1" i="0" u="none" dirty="0"/>
              <a:t>MOST LIKELY TO BE IN THE WAVEPACKET</a:t>
            </a:r>
          </a:p>
        </p:txBody>
      </p:sp>
      <p:sp>
        <p:nvSpPr>
          <p:cNvPr id="24" name="Right Arrow 23"/>
          <p:cNvSpPr>
            <a:spLocks noChangeArrowheads="1"/>
          </p:cNvSpPr>
          <p:nvPr/>
        </p:nvSpPr>
        <p:spPr bwMode="auto">
          <a:xfrm>
            <a:off x="5410200" y="60198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98D2"/>
          </a:solidFill>
          <a:ln w="9525">
            <a:solidFill>
              <a:srgbClr val="4F81BD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34" name="Left Brace 33"/>
          <p:cNvSpPr>
            <a:spLocks/>
          </p:cNvSpPr>
          <p:nvPr/>
        </p:nvSpPr>
        <p:spPr bwMode="auto">
          <a:xfrm rot="16200000">
            <a:off x="2743201" y="380998"/>
            <a:ext cx="228599" cy="2209801"/>
          </a:xfrm>
          <a:prstGeom prst="leftBrace">
            <a:avLst>
              <a:gd name="adj1" fmla="val 24208"/>
              <a:gd name="adj2" fmla="val 50000"/>
            </a:avLst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057400" y="1600200"/>
            <a:ext cx="15871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i="0" u="none" dirty="0">
                <a:solidFill>
                  <a:srgbClr val="000000"/>
                </a:solidFill>
              </a:rPr>
              <a:t>GAUSSIAN ENVELOPE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762000"/>
            <a:ext cx="5181601" cy="6108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3124200"/>
            <a:ext cx="835660" cy="5867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7600" y="4648200"/>
            <a:ext cx="1409700" cy="640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5943600"/>
            <a:ext cx="2028568" cy="381000"/>
          </a:xfrm>
          <a:prstGeom prst="rect">
            <a:avLst/>
          </a:prstGeom>
        </p:spPr>
      </p:pic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6705600" y="381000"/>
            <a:ext cx="1504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i="0" u="none" dirty="0"/>
              <a:t>WAVE PACKET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2200" y="838200"/>
            <a:ext cx="2590800" cy="21143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838200"/>
            <a:ext cx="190500" cy="18472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143000"/>
            <a:ext cx="731520" cy="45720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 bwMode="auto">
          <a:xfrm>
            <a:off x="5943600" y="152400"/>
            <a:ext cx="3048000" cy="28194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-65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4154" y="5073948"/>
            <a:ext cx="3312434" cy="1387641"/>
          </a:xfrm>
          <a:prstGeom prst="rect">
            <a:avLst/>
          </a:prstGeom>
        </p:spPr>
      </p:pic>
      <p:pic>
        <p:nvPicPr>
          <p:cNvPr id="43" name="Picture 42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724400"/>
            <a:ext cx="501650" cy="285555"/>
          </a:xfrm>
          <a:prstGeom prst="rect">
            <a:avLst/>
          </a:prstGeom>
        </p:spPr>
      </p:pic>
      <p:pic>
        <p:nvPicPr>
          <p:cNvPr id="44" name="Picture 43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477000"/>
            <a:ext cx="239248" cy="246966"/>
          </a:xfrm>
          <a:prstGeom prst="rect">
            <a:avLst/>
          </a:prstGeom>
        </p:spPr>
      </p:pic>
      <p:pic>
        <p:nvPicPr>
          <p:cNvPr id="45" name="Picture 44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6324600"/>
            <a:ext cx="131201" cy="200660"/>
          </a:xfrm>
          <a:prstGeom prst="rect">
            <a:avLst/>
          </a:prstGeom>
        </p:spPr>
      </p:pic>
      <p:pic>
        <p:nvPicPr>
          <p:cNvPr id="53" name="Picture 52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943600"/>
            <a:ext cx="262402" cy="16979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9" grpId="0" animBg="1"/>
      <p:bldP spid="3041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457200" y="381000"/>
            <a:ext cx="426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dirty="0"/>
              <a:t>Gaussian </a:t>
            </a:r>
            <a:r>
              <a:rPr lang="en-US" dirty="0" err="1"/>
              <a:t>Wavepacket</a:t>
            </a:r>
            <a:r>
              <a:rPr lang="en-US" dirty="0"/>
              <a:t> in Time</a:t>
            </a:r>
          </a:p>
        </p:txBody>
      </p:sp>
      <p:sp>
        <p:nvSpPr>
          <p:cNvPr id="26627" name="Rectangle 28"/>
          <p:cNvSpPr>
            <a:spLocks noChangeArrowheads="1"/>
          </p:cNvSpPr>
          <p:nvPr/>
        </p:nvSpPr>
        <p:spPr bwMode="auto">
          <a:xfrm>
            <a:off x="4513263" y="4343400"/>
            <a:ext cx="2057400" cy="1752600"/>
          </a:xfrm>
          <a:prstGeom prst="rect">
            <a:avLst/>
          </a:prstGeom>
          <a:solidFill>
            <a:srgbClr val="5B98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6" name="Rectangle 29"/>
          <p:cNvSpPr>
            <a:spLocks noChangeArrowheads="1"/>
          </p:cNvSpPr>
          <p:nvPr/>
        </p:nvSpPr>
        <p:spPr bwMode="auto">
          <a:xfrm>
            <a:off x="6781800" y="4343400"/>
            <a:ext cx="2209800" cy="1752600"/>
          </a:xfrm>
          <a:prstGeom prst="rect">
            <a:avLst/>
          </a:prstGeom>
          <a:solidFill>
            <a:srgbClr val="5B98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28600" y="6197024"/>
            <a:ext cx="8610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u="none" dirty="0" smtClean="0">
                <a:solidFill>
                  <a:srgbClr val="5B98D2"/>
                </a:solidFill>
              </a:rPr>
              <a:t>If you want to LOCATE THE WAVEPACKET WITHIN THE SPACE </a:t>
            </a:r>
            <a:r>
              <a:rPr lang="en-US" sz="1600" b="1" i="0" u="none" dirty="0" err="1" smtClean="0">
                <a:solidFill>
                  <a:srgbClr val="5B98D2"/>
                </a:solidFill>
              </a:rPr>
              <a:t>Δz</a:t>
            </a:r>
            <a:r>
              <a:rPr lang="en-US" sz="1600" b="1" i="0" u="none" dirty="0" smtClean="0">
                <a:solidFill>
                  <a:srgbClr val="5B98D2"/>
                </a:solidFill>
              </a:rPr>
              <a:t> </a:t>
            </a:r>
            <a:br>
              <a:rPr lang="en-US" sz="1600" b="1" i="0" u="none" dirty="0" smtClean="0">
                <a:solidFill>
                  <a:srgbClr val="5B98D2"/>
                </a:solidFill>
              </a:rPr>
            </a:br>
            <a:r>
              <a:rPr lang="en-US" sz="1600" b="1" i="0" u="none" dirty="0" smtClean="0">
                <a:solidFill>
                  <a:srgbClr val="5B98D2"/>
                </a:solidFill>
              </a:rPr>
              <a:t>you need to use a set of EM-WAVES THAT SPAN THE WAVENUMBER SPACE OF </a:t>
            </a:r>
            <a:r>
              <a:rPr lang="en-US" sz="1600" b="1" i="0" u="none" dirty="0" err="1" smtClean="0">
                <a:solidFill>
                  <a:srgbClr val="5B98D2"/>
                </a:solidFill>
              </a:rPr>
              <a:t>Δk</a:t>
            </a:r>
            <a:r>
              <a:rPr lang="en-US" sz="1600" b="1" i="0" u="none" dirty="0" smtClean="0">
                <a:solidFill>
                  <a:srgbClr val="5B98D2"/>
                </a:solidFill>
              </a:rPr>
              <a:t> = 1/(2Δz)</a:t>
            </a:r>
            <a:endParaRPr lang="en-US" sz="1600" b="1" i="0" u="none" dirty="0">
              <a:solidFill>
                <a:srgbClr val="5B98D2"/>
              </a:solidFill>
            </a:endParaRPr>
          </a:p>
        </p:txBody>
      </p:sp>
      <p:sp>
        <p:nvSpPr>
          <p:cNvPr id="35" name="TextBox 37"/>
          <p:cNvSpPr txBox="1">
            <a:spLocks noChangeArrowheads="1"/>
          </p:cNvSpPr>
          <p:nvPr/>
        </p:nvSpPr>
        <p:spPr bwMode="auto">
          <a:xfrm>
            <a:off x="7086600" y="3733800"/>
            <a:ext cx="16693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i="0" u="none" dirty="0" smtClean="0"/>
              <a:t>UNCERTAINTY</a:t>
            </a:r>
            <a:br>
              <a:rPr lang="en-US" sz="1800" b="1" i="0" u="none" dirty="0" smtClean="0"/>
            </a:br>
            <a:r>
              <a:rPr lang="en-US" sz="1800" b="1" i="0" u="none" dirty="0" smtClean="0"/>
              <a:t>RELATIONS</a:t>
            </a:r>
            <a:endParaRPr lang="en-US" sz="1800" b="1" i="0" u="none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0600"/>
            <a:ext cx="5181601" cy="6108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495800"/>
            <a:ext cx="1696720" cy="670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5334000"/>
            <a:ext cx="1808480" cy="670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4648200"/>
            <a:ext cx="2001520" cy="375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200" y="5410200"/>
            <a:ext cx="1981200" cy="375920"/>
          </a:xfrm>
          <a:prstGeom prst="rect">
            <a:avLst/>
          </a:prstGeom>
        </p:spPr>
      </p:pic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6553200" y="533400"/>
            <a:ext cx="1504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i="0" u="none" dirty="0"/>
              <a:t>WAVE PACKET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990600"/>
            <a:ext cx="2590800" cy="2114331"/>
          </a:xfrm>
          <a:prstGeom prst="rect">
            <a:avLst/>
          </a:prstGeom>
        </p:spPr>
      </p:pic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990600"/>
            <a:ext cx="190500" cy="18472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1" name="Picture 40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295400"/>
            <a:ext cx="731520" cy="4572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 bwMode="auto">
          <a:xfrm>
            <a:off x="5791200" y="304800"/>
            <a:ext cx="3048000" cy="28194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-65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37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2286000"/>
            <a:ext cx="4660900" cy="1689100"/>
          </a:xfrm>
          <a:prstGeom prst="rect">
            <a:avLst/>
          </a:prstGeom>
        </p:spPr>
      </p:pic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3733800" y="1447800"/>
            <a:ext cx="1021462" cy="2108167"/>
            <a:chOff x="2884875" y="2079625"/>
            <a:chExt cx="821937" cy="1696790"/>
          </a:xfrm>
        </p:grpSpPr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2944813" y="2384425"/>
              <a:ext cx="288925" cy="274638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 flipV="1">
              <a:off x="3021013" y="3679825"/>
              <a:ext cx="304800" cy="762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47"/>
            <p:cNvSpPr>
              <a:spLocks noChangeArrowheads="1"/>
            </p:cNvSpPr>
            <p:nvPr/>
          </p:nvSpPr>
          <p:spPr bwMode="auto">
            <a:xfrm>
              <a:off x="3402012" y="2079625"/>
              <a:ext cx="304800" cy="152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>
              <a:off x="2884875" y="2876924"/>
              <a:ext cx="245264" cy="122662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9"/>
            <p:cNvSpPr>
              <a:spLocks noChangeShapeType="1"/>
            </p:cNvSpPr>
            <p:nvPr/>
          </p:nvSpPr>
          <p:spPr bwMode="auto">
            <a:xfrm flipV="1">
              <a:off x="3068822" y="3674224"/>
              <a:ext cx="374112" cy="102191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09800"/>
            <a:ext cx="368300" cy="2159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429000"/>
            <a:ext cx="368300" cy="2159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7172" y="1905000"/>
            <a:ext cx="4846828" cy="2066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37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752600"/>
            <a:ext cx="4800600" cy="2384094"/>
          </a:xfrm>
          <a:prstGeom prst="rect">
            <a:avLst/>
          </a:prstGeom>
        </p:spPr>
      </p:pic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2895600" y="381000"/>
            <a:ext cx="3343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Wavepacket Reflection</a:t>
            </a:r>
          </a:p>
        </p:txBody>
      </p:sp>
      <p:pic>
        <p:nvPicPr>
          <p:cNvPr descr="txp_fig" id="27654" name="Picture 7"/>
          <p:cNvPicPr>
            <a:picLocks noChangeArrowheads="1" noChangeAspect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904288" y="34290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txp_fig" id="27655" name="Picture 9"/>
          <p:cNvPicPr>
            <a:picLocks noChangeArrowheads="1" noChangeAspect="1"/>
          </p:cNvPicPr>
          <p:nvPr>
            <p:custDataLst>
              <p:tags r:id="rId2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5181600" y="3429000"/>
            <a:ext cx="1301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6" id="27656" name="Picture 10"/>
          <p:cNvPicPr>
            <a:picLocks noChangeArrowheads="1"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 rot="420735">
            <a:off x="3733800" y="366712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txp_fig" id="27659" name="Picture 13"/>
          <p:cNvPicPr>
            <a:picLocks noChangeArrowheads="1" noChangeAspect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9600" y="365760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txp_fig" id="27661" name="Picture 15"/>
          <p:cNvPicPr>
            <a:picLocks noChangeArrowheads="1" noChangeAspect="1"/>
          </p:cNvPicPr>
          <p:nvPr>
            <p:custDataLst>
              <p:tags r:id="rId4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38200" y="3521075"/>
            <a:ext cx="1301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3400" y="1143000"/>
            <a:ext cx="880110" cy="3289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95800" y="1143000"/>
            <a:ext cx="720090" cy="320040"/>
          </a:xfrm>
          <a:prstGeom prst="rect">
            <a:avLst/>
          </a:prstGeom>
        </p:spPr>
      </p:pic>
      <p:pic>
        <p:nvPicPr>
          <p:cNvPr descr="6" id="18" name="Picture 10"/>
          <p:cNvPicPr>
            <a:picLocks noChangeArrowheads="1"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 rot="3692933">
            <a:off x="151549" y="3155013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6" id="20" name="Picture 10"/>
          <p:cNvPicPr>
            <a:picLocks noChangeArrowheads="1"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 rot="420735">
            <a:off x="8169725" y="3465071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6" id="21" name="Picture 10"/>
          <p:cNvPicPr>
            <a:picLocks noChangeArrowheads="1"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 rot="3692933">
            <a:off x="4546402" y="3007591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dur="indefinite" id="1" nodeType="tmRoot" restart="never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7800" y="1905000"/>
            <a:ext cx="3225114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" y="2133600"/>
            <a:ext cx="4358785" cy="2539069"/>
          </a:xfrm>
          <a:prstGeom prst="rect">
            <a:avLst/>
          </a:prstGeom>
        </p:spPr>
      </p:pic>
      <p:sp>
        <p:nvSpPr>
          <p:cNvPr id="19" name="Line 11"/>
          <p:cNvSpPr>
            <a:spLocks noChangeShapeType="1"/>
          </p:cNvSpPr>
          <p:nvPr/>
        </p:nvSpPr>
        <p:spPr bwMode="auto">
          <a:xfrm flipH="1">
            <a:off x="1020763" y="3048000"/>
            <a:ext cx="2789237" cy="128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2676525" y="381000"/>
            <a:ext cx="4003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Wavepackets in 2-D and 3-D</a:t>
            </a:r>
          </a:p>
        </p:txBody>
      </p:sp>
      <p:sp>
        <p:nvSpPr>
          <p:cNvPr id="28677" name="Line 11"/>
          <p:cNvSpPr>
            <a:spLocks noChangeShapeType="1"/>
          </p:cNvSpPr>
          <p:nvPr/>
        </p:nvSpPr>
        <p:spPr bwMode="auto">
          <a:xfrm>
            <a:off x="609600" y="3886200"/>
            <a:ext cx="792163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8679" name="Picture 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886200" y="2895600"/>
            <a:ext cx="147638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4384" name="Line 16"/>
          <p:cNvSpPr>
            <a:spLocks noChangeShapeType="1"/>
          </p:cNvSpPr>
          <p:nvPr/>
        </p:nvSpPr>
        <p:spPr bwMode="auto">
          <a:xfrm>
            <a:off x="6299200" y="29718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4385" name="Text Box 17"/>
          <p:cNvSpPr txBox="1">
            <a:spLocks noChangeArrowheads="1"/>
          </p:cNvSpPr>
          <p:nvPr/>
        </p:nvSpPr>
        <p:spPr bwMode="auto">
          <a:xfrm>
            <a:off x="4876800" y="1524000"/>
            <a:ext cx="3451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0" u="none" dirty="0"/>
              <a:t>Contours of constant amplitude</a:t>
            </a:r>
          </a:p>
        </p:txBody>
      </p:sp>
      <p:sp>
        <p:nvSpPr>
          <p:cNvPr id="28683" name="Text Box 18"/>
          <p:cNvSpPr txBox="1">
            <a:spLocks noChangeArrowheads="1"/>
          </p:cNvSpPr>
          <p:nvPr/>
        </p:nvSpPr>
        <p:spPr bwMode="auto">
          <a:xfrm>
            <a:off x="2279650" y="4575175"/>
            <a:ext cx="593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0" u="none" dirty="0" smtClean="0">
                <a:solidFill>
                  <a:srgbClr val="5B98D2"/>
                </a:solidFill>
              </a:rPr>
              <a:t>2-D</a:t>
            </a:r>
            <a:endParaRPr lang="en-US" sz="2000" b="1" i="0" u="none" dirty="0">
              <a:solidFill>
                <a:srgbClr val="5B98D2"/>
              </a:solidFill>
            </a:endParaRPr>
          </a:p>
        </p:txBody>
      </p:sp>
      <p:sp>
        <p:nvSpPr>
          <p:cNvPr id="314387" name="Text Box 19"/>
          <p:cNvSpPr txBox="1">
            <a:spLocks noChangeArrowheads="1"/>
          </p:cNvSpPr>
          <p:nvPr/>
        </p:nvSpPr>
        <p:spPr bwMode="auto">
          <a:xfrm>
            <a:off x="7229475" y="5041900"/>
            <a:ext cx="593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0" u="none" dirty="0">
                <a:solidFill>
                  <a:srgbClr val="5B98D2"/>
                </a:solidFill>
              </a:rPr>
              <a:t>3-D</a:t>
            </a:r>
          </a:p>
        </p:txBody>
      </p:sp>
      <p:pic>
        <p:nvPicPr>
          <p:cNvPr id="314388" name="Picture 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7442200" y="1981200"/>
            <a:ext cx="147637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390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5003800" y="4038600"/>
            <a:ext cx="177800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381000" y="3733800"/>
            <a:ext cx="17780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393" name="Picture 2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8509000" y="4953000"/>
            <a:ext cx="14763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1000" y="1600200"/>
            <a:ext cx="2089150" cy="3289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56200" y="2590800"/>
            <a:ext cx="2089150" cy="32893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267200"/>
            <a:ext cx="441960" cy="147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0" y="5486400"/>
            <a:ext cx="39637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0" u="none" dirty="0" smtClean="0"/>
              <a:t>Spherical probability distribution </a:t>
            </a:r>
          </a:p>
          <a:p>
            <a:pPr algn="ctr"/>
            <a:r>
              <a:rPr lang="en-US" sz="1800" i="0" u="none" dirty="0" smtClean="0"/>
              <a:t>for the magnitude of the amplitudes </a:t>
            </a:r>
          </a:p>
          <a:p>
            <a:pPr algn="ctr"/>
            <a:r>
              <a:rPr lang="en-US" sz="1800" i="0" u="none" dirty="0" smtClean="0"/>
              <a:t>of the waves in the wave packet.</a:t>
            </a:r>
            <a:endParaRPr lang="en-US" sz="1800" i="0" u="none" dirty="0"/>
          </a:p>
        </p:txBody>
      </p:sp>
      <p:sp>
        <p:nvSpPr>
          <p:cNvPr id="5" name="TextBox 4"/>
          <p:cNvSpPr txBox="1"/>
          <p:nvPr/>
        </p:nvSpPr>
        <p:spPr>
          <a:xfrm>
            <a:off x="67432" y="139351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84" grpId="0" animBg="1"/>
      <p:bldP spid="314385" grpId="0"/>
      <p:bldP spid="31438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52400"/>
            <a:ext cx="3031490" cy="2444750"/>
          </a:xfrm>
          <a:prstGeom prst="rect">
            <a:avLst/>
          </a:prstGeom>
        </p:spPr>
      </p:pic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743200"/>
            <a:ext cx="7086600" cy="2438400"/>
          </a:xfrm>
          <a:noFill/>
        </p:spPr>
        <p:txBody>
          <a:bodyPr/>
          <a:lstStyle/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 dirty="0" smtClean="0">
                <a:latin typeface="Trebuchet MS" pitchFamily="34" charset="0"/>
                <a:ea typeface="ＭＳ Ｐゴシック" pitchFamily="-108" charset="-128"/>
              </a:rPr>
              <a:t>Suppose the positions and speeds of all particles in </a:t>
            </a:r>
            <a:br>
              <a:rPr lang="en-US" dirty="0" smtClean="0">
                <a:latin typeface="Trebuchet MS" pitchFamily="34" charset="0"/>
                <a:ea typeface="ＭＳ Ｐゴシック" pitchFamily="-108" charset="-128"/>
              </a:rPr>
            </a:br>
            <a:r>
              <a:rPr lang="en-US" dirty="0" smtClean="0">
                <a:latin typeface="Trebuchet MS" pitchFamily="34" charset="0"/>
                <a:ea typeface="ＭＳ Ｐゴシック" pitchFamily="-108" charset="-128"/>
              </a:rPr>
              <a:t>the universe are measured to sufficient accuracy at a particular instant in time</a:t>
            </a:r>
          </a:p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 dirty="0" smtClean="0">
                <a:latin typeface="Trebuchet MS" pitchFamily="34" charset="0"/>
                <a:ea typeface="ＭＳ Ｐゴシック" pitchFamily="-108" charset="-128"/>
              </a:rPr>
              <a:t>It is possible to predict the motions of every particle at any time in the future (or in the past for that matter)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81000" y="241518"/>
            <a:ext cx="4267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u="none" dirty="0" smtClean="0"/>
              <a:t>In the next few lectures we will start considering the limits of </a:t>
            </a:r>
          </a:p>
          <a:p>
            <a:pPr algn="ctr">
              <a:spcAft>
                <a:spcPts val="600"/>
              </a:spcAft>
            </a:pPr>
            <a:r>
              <a:rPr lang="en-US" dirty="0" smtClean="0"/>
              <a:t>Light Microscopes</a:t>
            </a:r>
          </a:p>
          <a:p>
            <a:pPr algn="ctr">
              <a:spcBef>
                <a:spcPts val="600"/>
              </a:spcBef>
            </a:pPr>
            <a:r>
              <a:rPr lang="en-US" sz="1800" u="none" dirty="0" smtClean="0"/>
              <a:t>and how these might affect our understanding of the world we live in</a:t>
            </a:r>
            <a:endParaRPr lang="en-US" sz="1800" dirty="0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410200" y="2438400"/>
            <a:ext cx="9525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u="none" dirty="0"/>
              <a:t>electron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486400" y="1371600"/>
            <a:ext cx="9525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u="none" dirty="0"/>
              <a:t>incident</a:t>
            </a:r>
            <a:br>
              <a:rPr lang="en-US" sz="1600" u="none" dirty="0"/>
            </a:br>
            <a:r>
              <a:rPr lang="en-US" sz="1600" u="none" dirty="0"/>
              <a:t>photon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3044" y="533400"/>
            <a:ext cx="2636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Key Takeaways</a:t>
            </a:r>
            <a:endParaRPr lang="en-US" sz="2800" dirty="0"/>
          </a:p>
        </p:txBody>
      </p:sp>
      <p:sp>
        <p:nvSpPr>
          <p:cNvPr id="11" name="TextBox 37"/>
          <p:cNvSpPr txBox="1">
            <a:spLocks noChangeArrowheads="1"/>
          </p:cNvSpPr>
          <p:nvPr/>
        </p:nvSpPr>
        <p:spPr bwMode="auto">
          <a:xfrm>
            <a:off x="1818635" y="5181600"/>
            <a:ext cx="18389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i="0" u="none" dirty="0" smtClean="0"/>
              <a:t>UNCERTAINTY</a:t>
            </a:r>
            <a:br>
              <a:rPr lang="en-US" sz="2000" b="1" i="0" u="none" dirty="0" smtClean="0"/>
            </a:br>
            <a:r>
              <a:rPr lang="en-US" sz="2000" b="1" i="0" u="none" dirty="0" smtClean="0"/>
              <a:t>RELATIONS</a:t>
            </a:r>
            <a:endParaRPr lang="en-US" sz="2000" b="1" i="0" u="none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40862" y="1658938"/>
            <a:ext cx="41314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b="1" i="0" u="none" dirty="0" smtClean="0"/>
              <a:t>GAUSSIAN WAVEPACKET IN SPACE</a:t>
            </a:r>
            <a:endParaRPr lang="en-US" sz="2000" b="1" i="0" u="none" dirty="0"/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6553200" y="533400"/>
            <a:ext cx="1504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i="0" u="none" dirty="0"/>
              <a:t>WAVE PACKET</a:t>
            </a:r>
          </a:p>
        </p:txBody>
      </p:sp>
      <p:sp>
        <p:nvSpPr>
          <p:cNvPr id="26" name="Left Brace 25"/>
          <p:cNvSpPr>
            <a:spLocks/>
          </p:cNvSpPr>
          <p:nvPr/>
        </p:nvSpPr>
        <p:spPr bwMode="auto">
          <a:xfrm rot="16200000">
            <a:off x="2743201" y="1752598"/>
            <a:ext cx="228599" cy="2209801"/>
          </a:xfrm>
          <a:prstGeom prst="leftBrace">
            <a:avLst>
              <a:gd name="adj1" fmla="val 24208"/>
              <a:gd name="adj2" fmla="val 50000"/>
            </a:avLst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057400" y="2971800"/>
            <a:ext cx="15871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i="0" u="none" dirty="0">
                <a:solidFill>
                  <a:srgbClr val="000000"/>
                </a:solidFill>
              </a:rPr>
              <a:t>GAUSSIAN ENVELOPE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33600"/>
            <a:ext cx="5181601" cy="61081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5257800"/>
            <a:ext cx="2001520" cy="37592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5791200"/>
            <a:ext cx="1981200" cy="3759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990600"/>
            <a:ext cx="2590800" cy="2114331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990600"/>
            <a:ext cx="190500" cy="18472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295400"/>
            <a:ext cx="731520" cy="457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5791200" y="304800"/>
            <a:ext cx="3048000" cy="28194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-65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838200"/>
            <a:ext cx="14573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i="0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MIT </a:t>
            </a:r>
            <a:r>
              <a:rPr lang="en-US" sz="1000" i="0" u="non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OpenCourseWare</a:t>
            </a:r>
            <a:endParaRPr lang="en-US" sz="1000" i="0" u="none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990600"/>
            <a:ext cx="144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0" u="none" dirty="0">
                <a:latin typeface="Arial" pitchFamily="34" charset="0"/>
                <a:cs typeface="Arial" pitchFamily="34" charset="0"/>
                <a:hlinkClick r:id="rId3"/>
              </a:rPr>
              <a:t>http://ocw.mit.edu</a:t>
            </a:r>
            <a:endParaRPr lang="en-US" sz="1000" i="0" u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905000"/>
            <a:ext cx="388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0" u="none" dirty="0">
                <a:latin typeface="Arial" pitchFamily="34" charset="0"/>
                <a:cs typeface="Arial" pitchFamily="34" charset="0"/>
              </a:rPr>
              <a:t>6.007 Electromagnetic Energy: From Motors to Lasers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2133600"/>
            <a:ext cx="8707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0" u="none" dirty="0">
                <a:latin typeface="Arial" pitchFamily="34" charset="0"/>
                <a:cs typeface="Arial" pitchFamily="34" charset="0"/>
              </a:rPr>
              <a:t>Spring 2011</a:t>
            </a:r>
          </a:p>
        </p:txBody>
      </p:sp>
      <p:sp>
        <p:nvSpPr>
          <p:cNvPr id="8" name="Rectangle 7"/>
          <p:cNvSpPr/>
          <p:nvPr/>
        </p:nvSpPr>
        <p:spPr>
          <a:xfrm>
            <a:off x="-76200" y="3124200"/>
            <a:ext cx="6553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0" u="none" dirty="0">
                <a:latin typeface="Arial" pitchFamily="34" charset="0"/>
                <a:cs typeface="Arial" pitchFamily="34" charset="0"/>
              </a:rPr>
              <a:t>For information about citing these materials or our Terms of Use, visit: </a:t>
            </a:r>
            <a:r>
              <a:rPr lang="en-US" sz="1000" i="0" u="none" dirty="0">
                <a:latin typeface="Arial" pitchFamily="34" charset="0"/>
                <a:cs typeface="Arial" pitchFamily="34" charset="0"/>
                <a:hlinkClick r:id="rId4"/>
              </a:rPr>
              <a:t>http://ocw.mit.edu/terms</a:t>
            </a:r>
            <a:r>
              <a:rPr lang="en-US" sz="1000" i="0" u="none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60044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guyu\Pictures\test_lecture_pics\lecture18_16.png" id="14" name="Picture 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" r="94"/>
          <a:stretch>
            <a:fillRect/>
          </a:stretch>
        </p:blipFill>
        <p:spPr bwMode="auto">
          <a:xfrm>
            <a:off x="457200" y="4648200"/>
            <a:ext cx="3048000" cy="208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438400" y="304800"/>
            <a:ext cx="4246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dirty="0" lang="en-US"/>
              <a:t>Electromagnetic Plane Waves</a:t>
            </a:r>
          </a:p>
        </p:txBody>
      </p:sp>
      <p:sp>
        <p:nvSpPr>
          <p:cNvPr id="224274" name="Rectangle 18"/>
          <p:cNvSpPr>
            <a:spLocks noChangeArrowheads="1"/>
          </p:cNvSpPr>
          <p:nvPr/>
        </p:nvSpPr>
        <p:spPr bwMode="auto">
          <a:xfrm>
            <a:off x="685800" y="1066800"/>
            <a:ext cx="2157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dirty="0" lang="en-US"/>
              <a:t>The Wave Equation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752600"/>
            <a:ext cx="2266950" cy="7200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1752600"/>
            <a:ext cx="835660" cy="5867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3048000"/>
            <a:ext cx="5600700" cy="337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1600" y="3657600"/>
            <a:ext cx="6036310" cy="73787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762000" y="4724400"/>
            <a:ext cx="0" cy="533400"/>
          </a:xfrm>
          <a:prstGeom prst="straightConnector1">
            <a:avLst/>
          </a:prstGeom>
          <a:solidFill>
            <a:schemeClr val="accent1"/>
          </a:solidFill>
          <a:ln algn="ctr" cap="flat" cmpd="sng" w="15875">
            <a:solidFill>
              <a:schemeClr val="tx1"/>
            </a:solidFill>
            <a:prstDash val="solid"/>
            <a:round/>
            <a:headEnd len="med" type="none" w="med"/>
            <a:tailEnd len="lg" type="triangle" w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304800" y="5257800"/>
            <a:ext cx="457200" cy="152400"/>
          </a:xfrm>
          <a:prstGeom prst="straightConnector1">
            <a:avLst/>
          </a:prstGeom>
          <a:solidFill>
            <a:schemeClr val="accent1"/>
          </a:solidFill>
          <a:ln algn="ctr" cap="flat" cmpd="sng" w="15875">
            <a:solidFill>
              <a:schemeClr val="tx1"/>
            </a:solidFill>
            <a:prstDash val="solid"/>
            <a:round/>
            <a:headEnd len="med" type="none" w="med"/>
            <a:tailEnd len="lg" type="triangle" w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200400" y="6019800"/>
            <a:ext cx="685800" cy="152400"/>
          </a:xfrm>
          <a:prstGeom prst="straightConnector1">
            <a:avLst/>
          </a:prstGeom>
          <a:solidFill>
            <a:schemeClr val="accent1"/>
          </a:solidFill>
          <a:ln algn="ctr" cap="flat" cmpd="sng" w="15875">
            <a:solidFill>
              <a:schemeClr val="tx1"/>
            </a:solidFill>
            <a:prstDash val="solid"/>
            <a:round/>
            <a:headEnd len="med" type="none" w="med"/>
            <a:tailEnd len="lg" type="triangle" w="med"/>
          </a:ln>
          <a:effectLst/>
        </p:spPr>
      </p:cxnSp>
      <p:pic>
        <p:nvPicPr>
          <p:cNvPr descr="latex-image-1.pdf"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6096000"/>
            <a:ext cx="63500" cy="139700"/>
          </a:xfrm>
          <a:prstGeom prst="rect">
            <a:avLst/>
          </a:prstGeom>
        </p:spPr>
      </p:pic>
      <p:pic>
        <p:nvPicPr>
          <p:cNvPr descr="latex-image-1.pdf"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16" y="4454685"/>
            <a:ext cx="152400" cy="215900"/>
          </a:xfrm>
          <a:prstGeom prst="rect">
            <a:avLst/>
          </a:prstGeom>
        </p:spPr>
      </p:pic>
      <p:pic>
        <p:nvPicPr>
          <p:cNvPr descr="latex-image-1.pdf"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334000"/>
            <a:ext cx="190500" cy="2159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22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427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5562600" cy="3791650"/>
          </a:xfrm>
          <a:prstGeom prst="rect">
            <a:avLst/>
          </a:prstGeom>
        </p:spPr>
      </p:pic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124075" y="304800"/>
            <a:ext cx="540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Reflection of EM Waves at Boundaries</a:t>
            </a:r>
          </a:p>
        </p:txBody>
      </p:sp>
      <p:sp>
        <p:nvSpPr>
          <p:cNvPr id="4102" name="AutoShape 69"/>
          <p:cNvSpPr>
            <a:spLocks noChangeArrowheads="1"/>
          </p:cNvSpPr>
          <p:nvPr/>
        </p:nvSpPr>
        <p:spPr bwMode="auto">
          <a:xfrm rot="1484662">
            <a:off x="1792288" y="1981200"/>
            <a:ext cx="715962" cy="168275"/>
          </a:xfrm>
          <a:prstGeom prst="rightArrow">
            <a:avLst>
              <a:gd name="adj1" fmla="val 50000"/>
              <a:gd name="adj2" fmla="val 106368"/>
            </a:avLst>
          </a:prstGeom>
          <a:solidFill>
            <a:srgbClr val="5B98D2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Text Box 102"/>
          <p:cNvSpPr txBox="1">
            <a:spLocks noChangeArrowheads="1"/>
          </p:cNvSpPr>
          <p:nvPr/>
        </p:nvSpPr>
        <p:spPr bwMode="auto">
          <a:xfrm>
            <a:off x="1676400" y="1295400"/>
            <a:ext cx="163195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incident wave</a:t>
            </a:r>
          </a:p>
        </p:txBody>
      </p:sp>
      <p:sp>
        <p:nvSpPr>
          <p:cNvPr id="4107" name="Text Box 103"/>
          <p:cNvSpPr txBox="1">
            <a:spLocks noChangeArrowheads="1"/>
          </p:cNvSpPr>
          <p:nvPr/>
        </p:nvSpPr>
        <p:spPr bwMode="auto">
          <a:xfrm>
            <a:off x="304800" y="3810000"/>
            <a:ext cx="11938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Medium 1</a:t>
            </a:r>
          </a:p>
        </p:txBody>
      </p:sp>
      <p:sp>
        <p:nvSpPr>
          <p:cNvPr id="4108" name="Text Box 104"/>
          <p:cNvSpPr txBox="1">
            <a:spLocks noChangeArrowheads="1"/>
          </p:cNvSpPr>
          <p:nvPr/>
        </p:nvSpPr>
        <p:spPr bwMode="auto">
          <a:xfrm>
            <a:off x="1752600" y="3810000"/>
            <a:ext cx="11938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Medium 2</a:t>
            </a:r>
          </a:p>
        </p:txBody>
      </p:sp>
      <p:sp>
        <p:nvSpPr>
          <p:cNvPr id="310395" name="Text Box 123"/>
          <p:cNvSpPr txBox="1">
            <a:spLocks noChangeArrowheads="1"/>
          </p:cNvSpPr>
          <p:nvPr/>
        </p:nvSpPr>
        <p:spPr bwMode="auto">
          <a:xfrm>
            <a:off x="5410200" y="1600200"/>
            <a:ext cx="3522663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 algn="l">
              <a:buFontTx/>
              <a:buChar char="•"/>
            </a:pPr>
            <a:r>
              <a:rPr lang="en-US" sz="1800" u="none" dirty="0">
                <a:solidFill>
                  <a:srgbClr val="5B98D2"/>
                </a:solidFill>
              </a:rPr>
              <a:t> Write traveling wave terms in each region</a:t>
            </a:r>
          </a:p>
        </p:txBody>
      </p:sp>
      <p:sp>
        <p:nvSpPr>
          <p:cNvPr id="310396" name="Text Box 124"/>
          <p:cNvSpPr txBox="1">
            <a:spLocks noChangeArrowheads="1"/>
          </p:cNvSpPr>
          <p:nvPr/>
        </p:nvSpPr>
        <p:spPr bwMode="auto">
          <a:xfrm>
            <a:off x="5410200" y="2286000"/>
            <a:ext cx="35226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1800" u="none" dirty="0">
                <a:solidFill>
                  <a:srgbClr val="5B98D2"/>
                </a:solidFill>
              </a:rPr>
              <a:t> Determine boundary condition</a:t>
            </a:r>
          </a:p>
        </p:txBody>
      </p:sp>
      <p:sp>
        <p:nvSpPr>
          <p:cNvPr id="310397" name="Text Box 125"/>
          <p:cNvSpPr txBox="1">
            <a:spLocks noChangeArrowheads="1"/>
          </p:cNvSpPr>
          <p:nvPr/>
        </p:nvSpPr>
        <p:spPr bwMode="auto">
          <a:xfrm>
            <a:off x="5410200" y="2757488"/>
            <a:ext cx="37338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1800" u="none" dirty="0">
                <a:solidFill>
                  <a:srgbClr val="5B98D2"/>
                </a:solidFill>
              </a:rPr>
              <a:t> Infer relationship of</a:t>
            </a:r>
            <a:r>
              <a:rPr lang="en-US" sz="1800" u="none" dirty="0" smtClean="0">
                <a:solidFill>
                  <a:srgbClr val="5B98D2"/>
                </a:solidFill>
              </a:rPr>
              <a:t> </a:t>
            </a:r>
            <a:r>
              <a:rPr lang="en-US" sz="1800" u="none" dirty="0" smtClean="0">
                <a:solidFill>
                  <a:srgbClr val="5B98D2"/>
                </a:solidFill>
                <a:latin typeface="Symbol" pitchFamily="18" charset="2"/>
              </a:rPr>
              <a:t>ω</a:t>
            </a:r>
            <a:r>
              <a:rPr lang="en-US" sz="1800" u="none" baseline="-25000" dirty="0" smtClean="0">
                <a:solidFill>
                  <a:srgbClr val="5B98D2"/>
                </a:solidFill>
              </a:rPr>
              <a:t>1,2</a:t>
            </a:r>
            <a:r>
              <a:rPr lang="en-US" sz="1800" u="none" dirty="0" smtClean="0">
                <a:solidFill>
                  <a:srgbClr val="5B98D2"/>
                </a:solidFill>
              </a:rPr>
              <a:t> </a:t>
            </a:r>
            <a:r>
              <a:rPr lang="en-US" sz="1800" u="none" dirty="0">
                <a:solidFill>
                  <a:srgbClr val="5B98D2"/>
                </a:solidFill>
              </a:rPr>
              <a:t>&amp; k</a:t>
            </a:r>
            <a:r>
              <a:rPr lang="en-US" sz="1800" u="none" baseline="-25000" dirty="0">
                <a:solidFill>
                  <a:srgbClr val="5B98D2"/>
                </a:solidFill>
              </a:rPr>
              <a:t>1,2</a:t>
            </a:r>
          </a:p>
        </p:txBody>
      </p:sp>
      <p:sp>
        <p:nvSpPr>
          <p:cNvPr id="310398" name="Text Box 126"/>
          <p:cNvSpPr txBox="1">
            <a:spLocks noChangeArrowheads="1"/>
          </p:cNvSpPr>
          <p:nvPr/>
        </p:nvSpPr>
        <p:spPr bwMode="auto">
          <a:xfrm>
            <a:off x="5410200" y="3214688"/>
            <a:ext cx="3522663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1800" u="none" dirty="0" smtClean="0">
                <a:solidFill>
                  <a:srgbClr val="5B98D2"/>
                </a:solidFill>
              </a:rPr>
              <a:t> Solve </a:t>
            </a:r>
            <a:r>
              <a:rPr lang="en-US" sz="1800" u="none" dirty="0">
                <a:solidFill>
                  <a:srgbClr val="5B98D2"/>
                </a:solidFill>
              </a:rPr>
              <a:t>for </a:t>
            </a:r>
            <a:r>
              <a:rPr lang="en-US" sz="1800" u="none" dirty="0" err="1">
                <a:solidFill>
                  <a:srgbClr val="5B98D2"/>
                </a:solidFill>
              </a:rPr>
              <a:t>E</a:t>
            </a:r>
            <a:r>
              <a:rPr lang="en-US" sz="1800" u="none" baseline="-25000" dirty="0" err="1">
                <a:solidFill>
                  <a:srgbClr val="5B98D2"/>
                </a:solidFill>
              </a:rPr>
              <a:t>ro</a:t>
            </a:r>
            <a:r>
              <a:rPr lang="en-US" sz="1800" u="none" dirty="0">
                <a:solidFill>
                  <a:srgbClr val="5B98D2"/>
                </a:solidFill>
              </a:rPr>
              <a:t> (</a:t>
            </a:r>
            <a:r>
              <a:rPr lang="en-US" sz="1800" u="none" dirty="0" err="1">
                <a:solidFill>
                  <a:srgbClr val="5B98D2"/>
                </a:solidFill>
              </a:rPr>
              <a:t>r</a:t>
            </a:r>
            <a:r>
              <a:rPr lang="en-US" sz="1800" u="none" dirty="0">
                <a:solidFill>
                  <a:srgbClr val="5B98D2"/>
                </a:solidFill>
              </a:rPr>
              <a:t>) and </a:t>
            </a:r>
            <a:r>
              <a:rPr lang="en-US" sz="1800" u="none" dirty="0" err="1">
                <a:solidFill>
                  <a:srgbClr val="5B98D2"/>
                </a:solidFill>
              </a:rPr>
              <a:t>E</a:t>
            </a:r>
            <a:r>
              <a:rPr lang="en-US" sz="1800" u="none" baseline="-25000" dirty="0" err="1">
                <a:solidFill>
                  <a:srgbClr val="5B98D2"/>
                </a:solidFill>
              </a:rPr>
              <a:t>to</a:t>
            </a:r>
            <a:r>
              <a:rPr lang="en-US" sz="1800" u="none" dirty="0">
                <a:solidFill>
                  <a:srgbClr val="5B98D2"/>
                </a:solidFill>
              </a:rPr>
              <a:t> (</a:t>
            </a:r>
            <a:r>
              <a:rPr lang="en-US" sz="1800" u="none" dirty="0" err="1">
                <a:solidFill>
                  <a:srgbClr val="5B98D2"/>
                </a:solidFill>
              </a:rPr>
              <a:t>t</a:t>
            </a:r>
            <a:r>
              <a:rPr lang="en-US" sz="1800" u="none" dirty="0">
                <a:solidFill>
                  <a:srgbClr val="5B98D2"/>
                </a:solidFill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838200"/>
            <a:ext cx="3244850" cy="400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600200"/>
            <a:ext cx="275590" cy="320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990600"/>
            <a:ext cx="240030" cy="3200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5105400"/>
            <a:ext cx="1120140" cy="3733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5600" y="5715000"/>
            <a:ext cx="1973580" cy="3467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5600" y="6248400"/>
            <a:ext cx="2080260" cy="3467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" y="5105400"/>
            <a:ext cx="1884680" cy="3733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800" y="5715000"/>
            <a:ext cx="4053840" cy="4089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800" y="6248400"/>
            <a:ext cx="4178300" cy="408940"/>
          </a:xfrm>
          <a:prstGeom prst="rect">
            <a:avLst/>
          </a:prstGeom>
        </p:spPr>
      </p:pic>
      <p:sp>
        <p:nvSpPr>
          <p:cNvPr id="27" name="AutoShape 69"/>
          <p:cNvSpPr>
            <a:spLocks noChangeArrowheads="1"/>
          </p:cNvSpPr>
          <p:nvPr/>
        </p:nvSpPr>
        <p:spPr bwMode="auto">
          <a:xfrm rot="1484662">
            <a:off x="4193349" y="3113915"/>
            <a:ext cx="715962" cy="168275"/>
          </a:xfrm>
          <a:prstGeom prst="rightArrow">
            <a:avLst>
              <a:gd name="adj1" fmla="val 50000"/>
              <a:gd name="adj2" fmla="val 106368"/>
            </a:avLst>
          </a:prstGeom>
          <a:solidFill>
            <a:srgbClr val="5B98D2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utoShape 69"/>
          <p:cNvSpPr>
            <a:spLocks noChangeArrowheads="1"/>
          </p:cNvSpPr>
          <p:nvPr/>
        </p:nvSpPr>
        <p:spPr bwMode="auto">
          <a:xfrm rot="1484662">
            <a:off x="611949" y="2504315"/>
            <a:ext cx="715962" cy="168275"/>
          </a:xfrm>
          <a:prstGeom prst="rightArrow">
            <a:avLst>
              <a:gd name="adj1" fmla="val 50000"/>
              <a:gd name="adj2" fmla="val 106368"/>
            </a:avLst>
          </a:prstGeom>
          <a:solidFill>
            <a:srgbClr val="5B98D2"/>
          </a:solidFill>
          <a:ln w="19050" algn="ctr">
            <a:solidFill>
              <a:schemeClr val="tx1"/>
            </a:solidFill>
            <a:miter lim="800000"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102"/>
          <p:cNvSpPr txBox="1">
            <a:spLocks noChangeArrowheads="1"/>
          </p:cNvSpPr>
          <p:nvPr/>
        </p:nvSpPr>
        <p:spPr bwMode="auto">
          <a:xfrm>
            <a:off x="0" y="2743200"/>
            <a:ext cx="119866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 smtClean="0"/>
              <a:t>reflected </a:t>
            </a:r>
          </a:p>
          <a:p>
            <a:pPr algn="ctr"/>
            <a:r>
              <a:rPr lang="en-US" sz="1800" dirty="0" smtClean="0"/>
              <a:t>wave</a:t>
            </a:r>
            <a:endParaRPr lang="en-US" sz="1800" dirty="0"/>
          </a:p>
        </p:txBody>
      </p:sp>
      <p:sp>
        <p:nvSpPr>
          <p:cNvPr id="30" name="Text Box 102"/>
          <p:cNvSpPr txBox="1">
            <a:spLocks noChangeArrowheads="1"/>
          </p:cNvSpPr>
          <p:nvPr/>
        </p:nvSpPr>
        <p:spPr bwMode="auto">
          <a:xfrm>
            <a:off x="4191000" y="2438400"/>
            <a:ext cx="148050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 smtClean="0"/>
              <a:t>transmitted </a:t>
            </a:r>
          </a:p>
          <a:p>
            <a:pPr algn="ctr"/>
            <a:r>
              <a:rPr lang="en-US" sz="1800" dirty="0" smtClean="0"/>
              <a:t>wave</a:t>
            </a:r>
            <a:endParaRPr lang="en-US" sz="1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0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0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395" grpId="0"/>
      <p:bldP spid="310396" grpId="0"/>
      <p:bldP spid="310397" grpId="0"/>
      <p:bldP spid="3103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124075" y="304800"/>
            <a:ext cx="540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Reflection of EM Waves at Boundaries</a:t>
            </a:r>
          </a:p>
        </p:txBody>
      </p:sp>
      <p:sp>
        <p:nvSpPr>
          <p:cNvPr id="5134" name="Text Box 109"/>
          <p:cNvSpPr txBox="1">
            <a:spLocks noChangeArrowheads="1"/>
          </p:cNvSpPr>
          <p:nvPr/>
        </p:nvSpPr>
        <p:spPr bwMode="auto">
          <a:xfrm>
            <a:off x="5410200" y="1600200"/>
            <a:ext cx="3522663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 algn="l">
              <a:buFontTx/>
              <a:buChar char="•"/>
            </a:pPr>
            <a:r>
              <a:rPr lang="en-US" sz="1800" u="none" dirty="0">
                <a:solidFill>
                  <a:srgbClr val="5B98D2"/>
                </a:solidFill>
              </a:rPr>
              <a:t> Write traveling wave terms in each region</a:t>
            </a:r>
          </a:p>
        </p:txBody>
      </p:sp>
      <p:sp>
        <p:nvSpPr>
          <p:cNvPr id="5135" name="Text Box 110"/>
          <p:cNvSpPr txBox="1">
            <a:spLocks noChangeArrowheads="1"/>
          </p:cNvSpPr>
          <p:nvPr/>
        </p:nvSpPr>
        <p:spPr bwMode="auto">
          <a:xfrm>
            <a:off x="5410200" y="2286000"/>
            <a:ext cx="35226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1800" u="none" dirty="0">
                <a:solidFill>
                  <a:srgbClr val="5B98D2"/>
                </a:solidFill>
              </a:rPr>
              <a:t> Determine boundary condition</a:t>
            </a:r>
          </a:p>
        </p:txBody>
      </p:sp>
      <p:sp>
        <p:nvSpPr>
          <p:cNvPr id="5136" name="Text Box 111"/>
          <p:cNvSpPr txBox="1">
            <a:spLocks noChangeArrowheads="1"/>
          </p:cNvSpPr>
          <p:nvPr/>
        </p:nvSpPr>
        <p:spPr bwMode="auto">
          <a:xfrm>
            <a:off x="5410200" y="2757488"/>
            <a:ext cx="37338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1800" u="none" dirty="0">
                <a:solidFill>
                  <a:srgbClr val="5B98D2"/>
                </a:solidFill>
              </a:rPr>
              <a:t> Infer relationship of</a:t>
            </a:r>
            <a:r>
              <a:rPr lang="en-US" sz="1800" u="none" dirty="0" smtClean="0">
                <a:solidFill>
                  <a:srgbClr val="5B98D2"/>
                </a:solidFill>
              </a:rPr>
              <a:t> </a:t>
            </a:r>
            <a:r>
              <a:rPr lang="en-US" sz="1800" u="none" dirty="0" smtClean="0">
                <a:solidFill>
                  <a:srgbClr val="5B98D2"/>
                </a:solidFill>
                <a:latin typeface="Symbol" pitchFamily="18" charset="2"/>
              </a:rPr>
              <a:t>ω</a:t>
            </a:r>
            <a:r>
              <a:rPr lang="en-US" sz="1800" u="none" baseline="-25000" dirty="0" smtClean="0">
                <a:solidFill>
                  <a:srgbClr val="5B98D2"/>
                </a:solidFill>
              </a:rPr>
              <a:t>1,2</a:t>
            </a:r>
            <a:r>
              <a:rPr lang="en-US" sz="1800" u="none" dirty="0" smtClean="0">
                <a:solidFill>
                  <a:srgbClr val="5B98D2"/>
                </a:solidFill>
              </a:rPr>
              <a:t> </a:t>
            </a:r>
            <a:r>
              <a:rPr lang="en-US" sz="1800" u="none" dirty="0">
                <a:solidFill>
                  <a:srgbClr val="5B98D2"/>
                </a:solidFill>
              </a:rPr>
              <a:t>&amp; k</a:t>
            </a:r>
            <a:r>
              <a:rPr lang="en-US" sz="1800" u="none" baseline="-25000" dirty="0">
                <a:solidFill>
                  <a:srgbClr val="5B98D2"/>
                </a:solidFill>
              </a:rPr>
              <a:t>1,2</a:t>
            </a:r>
          </a:p>
        </p:txBody>
      </p:sp>
      <p:sp>
        <p:nvSpPr>
          <p:cNvPr id="5137" name="Text Box 112"/>
          <p:cNvSpPr txBox="1">
            <a:spLocks noChangeArrowheads="1"/>
          </p:cNvSpPr>
          <p:nvPr/>
        </p:nvSpPr>
        <p:spPr bwMode="auto">
          <a:xfrm>
            <a:off x="5410200" y="3214688"/>
            <a:ext cx="3522663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1800" u="none" dirty="0" smtClean="0">
                <a:solidFill>
                  <a:srgbClr val="5B98D2"/>
                </a:solidFill>
              </a:rPr>
              <a:t> Solve </a:t>
            </a:r>
            <a:r>
              <a:rPr lang="en-US" sz="1800" u="none" dirty="0">
                <a:solidFill>
                  <a:srgbClr val="5B98D2"/>
                </a:solidFill>
              </a:rPr>
              <a:t>for </a:t>
            </a:r>
            <a:r>
              <a:rPr lang="en-US" sz="1800" u="none" dirty="0" err="1">
                <a:solidFill>
                  <a:srgbClr val="5B98D2"/>
                </a:solidFill>
              </a:rPr>
              <a:t>E</a:t>
            </a:r>
            <a:r>
              <a:rPr lang="en-US" sz="1800" u="none" baseline="-25000" dirty="0" err="1">
                <a:solidFill>
                  <a:srgbClr val="5B98D2"/>
                </a:solidFill>
              </a:rPr>
              <a:t>ro</a:t>
            </a:r>
            <a:r>
              <a:rPr lang="en-US" sz="1800" u="none" dirty="0">
                <a:solidFill>
                  <a:srgbClr val="5B98D2"/>
                </a:solidFill>
              </a:rPr>
              <a:t> (</a:t>
            </a:r>
            <a:r>
              <a:rPr lang="en-US" sz="1800" u="none" dirty="0" err="1">
                <a:solidFill>
                  <a:srgbClr val="5B98D2"/>
                </a:solidFill>
              </a:rPr>
              <a:t>r</a:t>
            </a:r>
            <a:r>
              <a:rPr lang="en-US" sz="1800" u="none" dirty="0">
                <a:solidFill>
                  <a:srgbClr val="5B98D2"/>
                </a:solidFill>
              </a:rPr>
              <a:t>) and </a:t>
            </a:r>
            <a:r>
              <a:rPr lang="en-US" sz="1800" u="none" dirty="0" err="1">
                <a:solidFill>
                  <a:srgbClr val="5B98D2"/>
                </a:solidFill>
              </a:rPr>
              <a:t>E</a:t>
            </a:r>
            <a:r>
              <a:rPr lang="en-US" sz="1800" u="none" baseline="-25000" dirty="0" err="1">
                <a:solidFill>
                  <a:srgbClr val="5B98D2"/>
                </a:solidFill>
              </a:rPr>
              <a:t>to</a:t>
            </a:r>
            <a:r>
              <a:rPr lang="en-US" sz="1800" u="none" dirty="0">
                <a:solidFill>
                  <a:srgbClr val="5B98D2"/>
                </a:solidFill>
              </a:rPr>
              <a:t> (</a:t>
            </a:r>
            <a:r>
              <a:rPr lang="en-US" sz="1800" u="none" dirty="0" err="1">
                <a:solidFill>
                  <a:srgbClr val="5B98D2"/>
                </a:solidFill>
              </a:rPr>
              <a:t>t</a:t>
            </a:r>
            <a:r>
              <a:rPr lang="en-US" sz="1800" u="none" dirty="0">
                <a:solidFill>
                  <a:srgbClr val="5B98D2"/>
                </a:solidFill>
              </a:rPr>
              <a:t>)</a:t>
            </a:r>
          </a:p>
        </p:txBody>
      </p:sp>
      <p:sp>
        <p:nvSpPr>
          <p:cNvPr id="314487" name="Text Box 119"/>
          <p:cNvSpPr txBox="1">
            <a:spLocks noChangeArrowheads="1"/>
          </p:cNvSpPr>
          <p:nvPr/>
        </p:nvSpPr>
        <p:spPr bwMode="auto">
          <a:xfrm>
            <a:off x="3429000" y="6324600"/>
            <a:ext cx="2413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At normal incidence..</a:t>
            </a: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" y="1219200"/>
            <a:ext cx="4471617" cy="3048000"/>
          </a:xfrm>
          <a:prstGeom prst="rect">
            <a:avLst/>
          </a:prstGeom>
        </p:spPr>
      </p:pic>
      <p:sp>
        <p:nvSpPr>
          <p:cNvPr id="117" name="AutoShape 69"/>
          <p:cNvSpPr>
            <a:spLocks noChangeArrowheads="1"/>
          </p:cNvSpPr>
          <p:nvPr/>
        </p:nvSpPr>
        <p:spPr bwMode="auto">
          <a:xfrm rot="1484662">
            <a:off x="1526195" y="1713043"/>
            <a:ext cx="568847" cy="135272"/>
          </a:xfrm>
          <a:prstGeom prst="rightArrow">
            <a:avLst>
              <a:gd name="adj1" fmla="val 50000"/>
              <a:gd name="adj2" fmla="val 106368"/>
            </a:avLst>
          </a:prstGeom>
          <a:solidFill>
            <a:srgbClr val="5B98D2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Text Box 102"/>
          <p:cNvSpPr txBox="1">
            <a:spLocks noChangeArrowheads="1"/>
          </p:cNvSpPr>
          <p:nvPr/>
        </p:nvSpPr>
        <p:spPr bwMode="auto">
          <a:xfrm>
            <a:off x="1447800" y="990600"/>
            <a:ext cx="129661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incident wave</a:t>
            </a:r>
          </a:p>
        </p:txBody>
      </p:sp>
      <p:sp>
        <p:nvSpPr>
          <p:cNvPr id="119" name="Text Box 103"/>
          <p:cNvSpPr txBox="1">
            <a:spLocks noChangeArrowheads="1"/>
          </p:cNvSpPr>
          <p:nvPr/>
        </p:nvSpPr>
        <p:spPr bwMode="auto">
          <a:xfrm>
            <a:off x="-9236" y="3657600"/>
            <a:ext cx="128616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/>
              <a:t>Medium 1</a:t>
            </a:r>
          </a:p>
        </p:txBody>
      </p:sp>
      <p:sp>
        <p:nvSpPr>
          <p:cNvPr id="120" name="Text Box 104"/>
          <p:cNvSpPr txBox="1">
            <a:spLocks noChangeArrowheads="1"/>
          </p:cNvSpPr>
          <p:nvPr/>
        </p:nvSpPr>
        <p:spPr bwMode="auto">
          <a:xfrm>
            <a:off x="1438564" y="3657600"/>
            <a:ext cx="128616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/>
              <a:t>Medium 2</a:t>
            </a:r>
          </a:p>
        </p:txBody>
      </p:sp>
      <p:pic>
        <p:nvPicPr>
          <p:cNvPr id="121" name="Picture 1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36" y="1447800"/>
            <a:ext cx="221539" cy="257271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914400"/>
            <a:ext cx="192953" cy="2572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762000"/>
            <a:ext cx="3244850" cy="400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200" y="1219200"/>
            <a:ext cx="3298190" cy="400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4724400"/>
            <a:ext cx="4533900" cy="426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" y="5334000"/>
            <a:ext cx="4862830" cy="773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8400" y="4343400"/>
            <a:ext cx="2453640" cy="373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72200" y="5029200"/>
            <a:ext cx="2542540" cy="7289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24600" y="5943600"/>
            <a:ext cx="2506980" cy="755650"/>
          </a:xfrm>
          <a:prstGeom prst="rect">
            <a:avLst/>
          </a:prstGeom>
        </p:spPr>
      </p:pic>
      <p:sp>
        <p:nvSpPr>
          <p:cNvPr id="23" name="AutoShape 69"/>
          <p:cNvSpPr>
            <a:spLocks noChangeArrowheads="1"/>
          </p:cNvSpPr>
          <p:nvPr/>
        </p:nvSpPr>
        <p:spPr bwMode="auto">
          <a:xfrm rot="12411217">
            <a:off x="684626" y="2181246"/>
            <a:ext cx="580167" cy="133305"/>
          </a:xfrm>
          <a:prstGeom prst="rightArrow">
            <a:avLst>
              <a:gd name="adj1" fmla="val 50000"/>
              <a:gd name="adj2" fmla="val 106368"/>
            </a:avLst>
          </a:prstGeom>
          <a:solidFill>
            <a:srgbClr val="5B98D2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102"/>
          <p:cNvSpPr txBox="1">
            <a:spLocks noChangeArrowheads="1"/>
          </p:cNvSpPr>
          <p:nvPr/>
        </p:nvSpPr>
        <p:spPr bwMode="auto">
          <a:xfrm>
            <a:off x="3505200" y="1905000"/>
            <a:ext cx="148050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 smtClean="0"/>
              <a:t>transmitted </a:t>
            </a:r>
          </a:p>
          <a:p>
            <a:pPr algn="ctr"/>
            <a:r>
              <a:rPr lang="en-US" sz="1800" dirty="0" smtClean="0"/>
              <a:t>wave</a:t>
            </a:r>
            <a:endParaRPr lang="en-US" sz="1800" dirty="0"/>
          </a:p>
        </p:txBody>
      </p:sp>
      <p:sp>
        <p:nvSpPr>
          <p:cNvPr id="25" name="Text Box 102"/>
          <p:cNvSpPr txBox="1">
            <a:spLocks noChangeArrowheads="1"/>
          </p:cNvSpPr>
          <p:nvPr/>
        </p:nvSpPr>
        <p:spPr bwMode="auto">
          <a:xfrm>
            <a:off x="0" y="2286000"/>
            <a:ext cx="119866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 smtClean="0"/>
              <a:t>reflected </a:t>
            </a:r>
          </a:p>
          <a:p>
            <a:pPr algn="ctr"/>
            <a:r>
              <a:rPr lang="en-US" sz="1800" dirty="0" smtClean="0"/>
              <a:t>wave</a:t>
            </a:r>
            <a:endParaRPr lang="en-US" sz="1800" dirty="0"/>
          </a:p>
        </p:txBody>
      </p:sp>
      <p:sp>
        <p:nvSpPr>
          <p:cNvPr id="26" name="AutoShape 69"/>
          <p:cNvSpPr>
            <a:spLocks noChangeArrowheads="1"/>
          </p:cNvSpPr>
          <p:nvPr/>
        </p:nvSpPr>
        <p:spPr bwMode="auto">
          <a:xfrm rot="1484662">
            <a:off x="3431195" y="2627442"/>
            <a:ext cx="568847" cy="135272"/>
          </a:xfrm>
          <a:prstGeom prst="rightArrow">
            <a:avLst>
              <a:gd name="adj1" fmla="val 50000"/>
              <a:gd name="adj2" fmla="val 106368"/>
            </a:avLst>
          </a:prstGeom>
          <a:solidFill>
            <a:srgbClr val="5B98D2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4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4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5" name="Text Box 29"/>
          <p:cNvSpPr txBox="1">
            <a:spLocks noChangeArrowheads="1"/>
          </p:cNvSpPr>
          <p:nvPr/>
        </p:nvSpPr>
        <p:spPr bwMode="auto">
          <a:xfrm>
            <a:off x="193675" y="809625"/>
            <a:ext cx="2168525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u="none" dirty="0" smtClean="0"/>
              <a:t>E-field </a:t>
            </a:r>
            <a:br>
              <a:rPr lang="en-US" sz="1800" u="none" dirty="0" smtClean="0"/>
            </a:br>
            <a:r>
              <a:rPr lang="en-US" sz="1800" u="none" dirty="0" smtClean="0"/>
              <a:t>polarization </a:t>
            </a:r>
            <a:r>
              <a:rPr lang="en-US" sz="1800" u="none" dirty="0"/>
              <a:t>perpendicular to the plane of</a:t>
            </a:r>
            <a:r>
              <a:rPr lang="en-US" sz="1800" u="none" dirty="0" smtClean="0"/>
              <a:t> </a:t>
            </a:r>
            <a:br>
              <a:rPr lang="en-US" sz="1800" u="none" dirty="0" smtClean="0"/>
            </a:br>
            <a:r>
              <a:rPr lang="en-US" sz="1800" u="none" dirty="0" smtClean="0"/>
              <a:t>incidence </a:t>
            </a:r>
            <a:r>
              <a:rPr lang="en-US" sz="1800" u="none" dirty="0"/>
              <a:t>(TE)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819400" y="1111250"/>
            <a:ext cx="2209800" cy="4371975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 flipV="1">
            <a:off x="1155700" y="1720850"/>
            <a:ext cx="16764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468938" y="914400"/>
            <a:ext cx="3522662" cy="646113"/>
          </a:xfrm>
          <a:prstGeom prst="rect">
            <a:avLst/>
          </a:prstGeom>
          <a:noFill/>
          <a:ln w="19050" cmpd="sng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 algn="l">
              <a:buFontTx/>
              <a:buChar char="•"/>
            </a:pPr>
            <a:r>
              <a:rPr lang="en-US" sz="1800" u="none" dirty="0">
                <a:solidFill>
                  <a:srgbClr val="5B98D2"/>
                </a:solidFill>
              </a:rPr>
              <a:t> Write traveling wave terms in each region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468938" y="1600200"/>
            <a:ext cx="3522662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1800" u="none" dirty="0">
                <a:solidFill>
                  <a:srgbClr val="5B98D2"/>
                </a:solidFill>
              </a:rPr>
              <a:t> Determine boundary condition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468938" y="2071688"/>
            <a:ext cx="3675062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1800" u="none" dirty="0">
                <a:solidFill>
                  <a:srgbClr val="5B98D2"/>
                </a:solidFill>
              </a:rPr>
              <a:t> Infer relationship of</a:t>
            </a:r>
            <a:r>
              <a:rPr lang="en-US" sz="1800" u="none" dirty="0" smtClean="0">
                <a:solidFill>
                  <a:srgbClr val="5B98D2"/>
                </a:solidFill>
              </a:rPr>
              <a:t> </a:t>
            </a:r>
            <a:r>
              <a:rPr lang="en-US" sz="1800" u="none" dirty="0" smtClean="0">
                <a:solidFill>
                  <a:srgbClr val="5B98D2"/>
                </a:solidFill>
                <a:latin typeface="Symbol" pitchFamily="18" charset="2"/>
              </a:rPr>
              <a:t>ω</a:t>
            </a:r>
            <a:r>
              <a:rPr lang="en-US" sz="1800" u="none" baseline="-25000" dirty="0" smtClean="0">
                <a:solidFill>
                  <a:srgbClr val="5B98D2"/>
                </a:solidFill>
              </a:rPr>
              <a:t>1,2</a:t>
            </a:r>
            <a:r>
              <a:rPr lang="en-US" sz="1800" u="none" dirty="0" smtClean="0">
                <a:solidFill>
                  <a:srgbClr val="5B98D2"/>
                </a:solidFill>
              </a:rPr>
              <a:t> </a:t>
            </a:r>
            <a:r>
              <a:rPr lang="en-US" sz="1800" u="none" dirty="0">
                <a:solidFill>
                  <a:srgbClr val="5B98D2"/>
                </a:solidFill>
              </a:rPr>
              <a:t>&amp; k</a:t>
            </a:r>
            <a:r>
              <a:rPr lang="en-US" sz="1800" u="none" baseline="-25000" dirty="0">
                <a:solidFill>
                  <a:srgbClr val="5B98D2"/>
                </a:solidFill>
              </a:rPr>
              <a:t>1,2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468938" y="2528888"/>
            <a:ext cx="3522662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1800" u="none" dirty="0" smtClean="0">
                <a:solidFill>
                  <a:srgbClr val="5B98D2"/>
                </a:solidFill>
              </a:rPr>
              <a:t> Solve </a:t>
            </a:r>
            <a:r>
              <a:rPr lang="en-US" sz="1800" u="none" dirty="0">
                <a:solidFill>
                  <a:srgbClr val="5B98D2"/>
                </a:solidFill>
              </a:rPr>
              <a:t>for </a:t>
            </a:r>
            <a:r>
              <a:rPr lang="en-US" sz="1800" u="none" dirty="0" err="1">
                <a:solidFill>
                  <a:srgbClr val="5B98D2"/>
                </a:solidFill>
              </a:rPr>
              <a:t>E</a:t>
            </a:r>
            <a:r>
              <a:rPr lang="en-US" sz="1800" u="none" baseline="-25000" dirty="0" err="1">
                <a:solidFill>
                  <a:srgbClr val="5B98D2"/>
                </a:solidFill>
              </a:rPr>
              <a:t>ro</a:t>
            </a:r>
            <a:r>
              <a:rPr lang="en-US" sz="1800" u="none" dirty="0">
                <a:solidFill>
                  <a:srgbClr val="5B98D2"/>
                </a:solidFill>
              </a:rPr>
              <a:t> (</a:t>
            </a:r>
            <a:r>
              <a:rPr lang="en-US" sz="1800" u="none" dirty="0" err="1">
                <a:solidFill>
                  <a:srgbClr val="5B98D2"/>
                </a:solidFill>
              </a:rPr>
              <a:t>r</a:t>
            </a:r>
            <a:r>
              <a:rPr lang="en-US" sz="1800" u="none" dirty="0">
                <a:solidFill>
                  <a:srgbClr val="5B98D2"/>
                </a:solidFill>
              </a:rPr>
              <a:t>) and </a:t>
            </a:r>
            <a:r>
              <a:rPr lang="en-US" sz="1800" u="none" dirty="0" err="1">
                <a:solidFill>
                  <a:srgbClr val="5B98D2"/>
                </a:solidFill>
              </a:rPr>
              <a:t>E</a:t>
            </a:r>
            <a:r>
              <a:rPr lang="en-US" sz="1800" u="none" baseline="-25000" dirty="0" err="1">
                <a:solidFill>
                  <a:srgbClr val="5B98D2"/>
                </a:solidFill>
              </a:rPr>
              <a:t>to</a:t>
            </a:r>
            <a:r>
              <a:rPr lang="en-US" sz="1800" u="none" dirty="0">
                <a:solidFill>
                  <a:srgbClr val="5B98D2"/>
                </a:solidFill>
              </a:rPr>
              <a:t> (</a:t>
            </a:r>
            <a:r>
              <a:rPr lang="en-US" sz="1800" u="none" dirty="0" err="1">
                <a:solidFill>
                  <a:srgbClr val="5B98D2"/>
                </a:solidFill>
              </a:rPr>
              <a:t>t</a:t>
            </a:r>
            <a:r>
              <a:rPr lang="en-US" sz="1800" u="none" dirty="0">
                <a:solidFill>
                  <a:srgbClr val="5B98D2"/>
                </a:solidFill>
              </a:rPr>
              <a:t>)</a:t>
            </a: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V="1">
            <a:off x="2832100" y="1187450"/>
            <a:ext cx="1676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 flipV="1">
            <a:off x="1155700" y="577850"/>
            <a:ext cx="16764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1917700" y="172085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157" name="Group 13"/>
          <p:cNvGrpSpPr>
            <a:grpSpLocks/>
          </p:cNvGrpSpPr>
          <p:nvPr/>
        </p:nvGrpSpPr>
        <p:grpSpPr bwMode="auto">
          <a:xfrm>
            <a:off x="4289425" y="4794250"/>
            <a:ext cx="381000" cy="393700"/>
            <a:chOff x="336" y="520"/>
            <a:chExt cx="240" cy="248"/>
          </a:xfrm>
        </p:grpSpPr>
        <p:sp>
          <p:nvSpPr>
            <p:cNvPr id="6171" name="Line 14"/>
            <p:cNvSpPr>
              <a:spLocks noChangeShapeType="1"/>
            </p:cNvSpPr>
            <p:nvPr/>
          </p:nvSpPr>
          <p:spPr bwMode="auto">
            <a:xfrm>
              <a:off x="336" y="7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15"/>
            <p:cNvSpPr>
              <a:spLocks noChangeShapeType="1"/>
            </p:cNvSpPr>
            <p:nvPr/>
          </p:nvSpPr>
          <p:spPr bwMode="auto">
            <a:xfrm rot="-5400000">
              <a:off x="216" y="64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124075" y="304800"/>
            <a:ext cx="578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Oblique Incidence at Dielectric Interface</a:t>
            </a:r>
          </a:p>
        </p:txBody>
      </p:sp>
      <p:sp>
        <p:nvSpPr>
          <p:cNvPr id="6158" name="Line 20"/>
          <p:cNvSpPr>
            <a:spLocks noChangeShapeType="1"/>
          </p:cNvSpPr>
          <p:nvPr/>
        </p:nvSpPr>
        <p:spPr bwMode="auto">
          <a:xfrm flipV="1">
            <a:off x="1184275" y="4953000"/>
            <a:ext cx="16764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9" name="Line 21"/>
          <p:cNvSpPr>
            <a:spLocks noChangeShapeType="1"/>
          </p:cNvSpPr>
          <p:nvPr/>
        </p:nvSpPr>
        <p:spPr bwMode="auto">
          <a:xfrm flipV="1">
            <a:off x="2860675" y="4419600"/>
            <a:ext cx="1676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0" name="Line 22"/>
          <p:cNvSpPr>
            <a:spLocks noChangeShapeType="1"/>
          </p:cNvSpPr>
          <p:nvPr/>
        </p:nvSpPr>
        <p:spPr bwMode="auto">
          <a:xfrm flipH="1" flipV="1">
            <a:off x="1184275" y="3810000"/>
            <a:ext cx="16764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1" name="Line 23"/>
          <p:cNvSpPr>
            <a:spLocks noChangeShapeType="1"/>
          </p:cNvSpPr>
          <p:nvPr/>
        </p:nvSpPr>
        <p:spPr bwMode="auto">
          <a:xfrm>
            <a:off x="1946275" y="49530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2" name="Oval 25"/>
          <p:cNvSpPr>
            <a:spLocks noChangeArrowheads="1"/>
          </p:cNvSpPr>
          <p:nvPr/>
        </p:nvSpPr>
        <p:spPr bwMode="auto">
          <a:xfrm>
            <a:off x="1336675" y="2606675"/>
            <a:ext cx="152400" cy="152400"/>
          </a:xfrm>
          <a:prstGeom prst="ellipse">
            <a:avLst/>
          </a:prstGeom>
          <a:solidFill>
            <a:srgbClr val="5B98D2"/>
          </a:solidFill>
          <a:ln w="1587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Oval 27"/>
          <p:cNvSpPr>
            <a:spLocks noChangeArrowheads="1"/>
          </p:cNvSpPr>
          <p:nvPr/>
        </p:nvSpPr>
        <p:spPr bwMode="auto">
          <a:xfrm>
            <a:off x="1793875" y="993775"/>
            <a:ext cx="152400" cy="152400"/>
          </a:xfrm>
          <a:prstGeom prst="ellipse">
            <a:avLst/>
          </a:prstGeom>
          <a:solidFill>
            <a:srgbClr val="5B98D2"/>
          </a:solidFill>
          <a:ln w="1587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Oval 28"/>
          <p:cNvSpPr>
            <a:spLocks noChangeArrowheads="1"/>
          </p:cNvSpPr>
          <p:nvPr/>
        </p:nvSpPr>
        <p:spPr bwMode="auto">
          <a:xfrm>
            <a:off x="3863975" y="1260475"/>
            <a:ext cx="152400" cy="152400"/>
          </a:xfrm>
          <a:prstGeom prst="ellipse">
            <a:avLst/>
          </a:prstGeom>
          <a:solidFill>
            <a:srgbClr val="5B98D2"/>
          </a:solidFill>
          <a:ln w="1587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6" name="Line 30"/>
          <p:cNvSpPr>
            <a:spLocks noChangeShapeType="1"/>
          </p:cNvSpPr>
          <p:nvPr/>
        </p:nvSpPr>
        <p:spPr bwMode="auto">
          <a:xfrm>
            <a:off x="1717675" y="5168900"/>
            <a:ext cx="304800" cy="381000"/>
          </a:xfrm>
          <a:prstGeom prst="line">
            <a:avLst/>
          </a:prstGeom>
          <a:noFill/>
          <a:ln w="76200">
            <a:solidFill>
              <a:srgbClr val="4F81BD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7" name="Line 31"/>
          <p:cNvSpPr>
            <a:spLocks noChangeShapeType="1"/>
          </p:cNvSpPr>
          <p:nvPr/>
        </p:nvSpPr>
        <p:spPr bwMode="auto">
          <a:xfrm>
            <a:off x="3622675" y="4267200"/>
            <a:ext cx="152400" cy="381000"/>
          </a:xfrm>
          <a:prstGeom prst="line">
            <a:avLst/>
          </a:prstGeom>
          <a:noFill/>
          <a:ln w="76200">
            <a:solidFill>
              <a:srgbClr val="4F81BD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8" name="Line 32"/>
          <p:cNvSpPr>
            <a:spLocks noChangeShapeType="1"/>
          </p:cNvSpPr>
          <p:nvPr/>
        </p:nvSpPr>
        <p:spPr bwMode="auto">
          <a:xfrm flipH="1">
            <a:off x="2209800" y="4191000"/>
            <a:ext cx="228600" cy="304800"/>
          </a:xfrm>
          <a:prstGeom prst="line">
            <a:avLst/>
          </a:prstGeom>
          <a:noFill/>
          <a:ln w="76200">
            <a:solidFill>
              <a:srgbClr val="4F81BD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9" name="Text Box 33"/>
          <p:cNvSpPr txBox="1">
            <a:spLocks noChangeArrowheads="1"/>
          </p:cNvSpPr>
          <p:nvPr/>
        </p:nvSpPr>
        <p:spPr bwMode="auto">
          <a:xfrm>
            <a:off x="117475" y="4117022"/>
            <a:ext cx="1863725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 u="none" dirty="0" smtClean="0"/>
              <a:t>E-field polarization parallel </a:t>
            </a:r>
            <a:r>
              <a:rPr lang="en-US" sz="1800" u="none" dirty="0"/>
              <a:t>to</a:t>
            </a:r>
            <a:r>
              <a:rPr lang="en-US" sz="1800" u="none" dirty="0" smtClean="0"/>
              <a:t> </a:t>
            </a:r>
            <a:br>
              <a:rPr lang="en-US" sz="1800" u="none" dirty="0" smtClean="0"/>
            </a:br>
            <a:r>
              <a:rPr lang="en-US" sz="1800" u="none" dirty="0" smtClean="0"/>
              <a:t>the </a:t>
            </a:r>
            <a:r>
              <a:rPr lang="en-US" sz="1800" u="none" dirty="0"/>
              <a:t>plane of incidence (TM)</a:t>
            </a:r>
          </a:p>
        </p:txBody>
      </p:sp>
      <p:sp>
        <p:nvSpPr>
          <p:cNvPr id="31" name="Text Box 80"/>
          <p:cNvSpPr txBox="1">
            <a:spLocks noChangeArrowheads="1"/>
          </p:cNvSpPr>
          <p:nvPr/>
        </p:nvSpPr>
        <p:spPr bwMode="auto">
          <a:xfrm>
            <a:off x="4114800" y="4953000"/>
            <a:ext cx="409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none" dirty="0">
                <a:ea typeface="Arial" charset="0"/>
                <a:cs typeface="Arial" charset="0"/>
              </a:rPr>
              <a:t>•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124200"/>
            <a:ext cx="3315970" cy="40894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4572000"/>
            <a:ext cx="168910" cy="1511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5181600"/>
            <a:ext cx="160020" cy="213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5105400"/>
            <a:ext cx="151130" cy="15113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5764553"/>
            <a:ext cx="3378200" cy="40894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2778125" y="2619375"/>
            <a:ext cx="2209800" cy="2667000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Line 7"/>
          <p:cNvSpPr>
            <a:spLocks noChangeShapeType="1"/>
          </p:cNvSpPr>
          <p:nvPr/>
        </p:nvSpPr>
        <p:spPr bwMode="auto">
          <a:xfrm flipV="1">
            <a:off x="1114425" y="4067175"/>
            <a:ext cx="16764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5468938" y="914400"/>
            <a:ext cx="3522662" cy="646113"/>
          </a:xfrm>
          <a:prstGeom prst="rect">
            <a:avLst/>
          </a:prstGeom>
          <a:noFill/>
          <a:ln w="19050" cmpd="sng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 algn="l">
              <a:buFontTx/>
              <a:buChar char="•"/>
            </a:pPr>
            <a:r>
              <a:rPr lang="en-US" sz="1800" u="none" dirty="0">
                <a:solidFill>
                  <a:srgbClr val="5B98D2"/>
                </a:solidFill>
              </a:rPr>
              <a:t> Write traveling wave terms in each region</a:t>
            </a:r>
          </a:p>
        </p:txBody>
      </p:sp>
      <p:sp>
        <p:nvSpPr>
          <p:cNvPr id="7173" name="Text Box 10"/>
          <p:cNvSpPr txBox="1">
            <a:spLocks noChangeArrowheads="1"/>
          </p:cNvSpPr>
          <p:nvPr/>
        </p:nvSpPr>
        <p:spPr bwMode="auto">
          <a:xfrm>
            <a:off x="5468938" y="1600200"/>
            <a:ext cx="3522662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1800" u="none" dirty="0">
                <a:solidFill>
                  <a:srgbClr val="5B98D2"/>
                </a:solidFill>
              </a:rPr>
              <a:t> Determine boundary condition</a:t>
            </a:r>
          </a:p>
        </p:txBody>
      </p:sp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5468938" y="2071688"/>
            <a:ext cx="3675062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1800" u="none" dirty="0">
                <a:solidFill>
                  <a:srgbClr val="5B98D2"/>
                </a:solidFill>
              </a:rPr>
              <a:t> Infer relationship of </a:t>
            </a:r>
            <a:r>
              <a:rPr lang="en-US" sz="1800" u="none" dirty="0">
                <a:solidFill>
                  <a:srgbClr val="5B98D2"/>
                </a:solidFill>
                <a:latin typeface="Symbol" pitchFamily="18" charset="2"/>
              </a:rPr>
              <a:t>w</a:t>
            </a:r>
            <a:r>
              <a:rPr lang="en-US" sz="1800" u="none" baseline="-25000" dirty="0">
                <a:solidFill>
                  <a:srgbClr val="5B98D2"/>
                </a:solidFill>
              </a:rPr>
              <a:t>1,2</a:t>
            </a:r>
            <a:r>
              <a:rPr lang="en-US" sz="1800" u="none" dirty="0">
                <a:solidFill>
                  <a:srgbClr val="5B98D2"/>
                </a:solidFill>
              </a:rPr>
              <a:t> &amp; k</a:t>
            </a:r>
            <a:r>
              <a:rPr lang="en-US" sz="1800" u="none" baseline="-25000" dirty="0">
                <a:solidFill>
                  <a:srgbClr val="5B98D2"/>
                </a:solidFill>
              </a:rPr>
              <a:t>1,2</a:t>
            </a:r>
          </a:p>
        </p:txBody>
      </p:sp>
      <p:sp>
        <p:nvSpPr>
          <p:cNvPr id="7175" name="Text Box 12"/>
          <p:cNvSpPr txBox="1">
            <a:spLocks noChangeArrowheads="1"/>
          </p:cNvSpPr>
          <p:nvPr/>
        </p:nvSpPr>
        <p:spPr bwMode="auto">
          <a:xfrm>
            <a:off x="5468938" y="2528888"/>
            <a:ext cx="3522662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1800" u="none" dirty="0" smtClean="0">
                <a:solidFill>
                  <a:srgbClr val="5B98D2"/>
                </a:solidFill>
              </a:rPr>
              <a:t> Solve </a:t>
            </a:r>
            <a:r>
              <a:rPr lang="en-US" sz="1800" u="none" dirty="0">
                <a:solidFill>
                  <a:srgbClr val="5B98D2"/>
                </a:solidFill>
              </a:rPr>
              <a:t>for </a:t>
            </a:r>
            <a:r>
              <a:rPr lang="en-US" sz="1800" u="none" dirty="0" err="1">
                <a:solidFill>
                  <a:srgbClr val="5B98D2"/>
                </a:solidFill>
              </a:rPr>
              <a:t>E</a:t>
            </a:r>
            <a:r>
              <a:rPr lang="en-US" sz="1800" u="none" baseline="-25000" dirty="0" err="1">
                <a:solidFill>
                  <a:srgbClr val="5B98D2"/>
                </a:solidFill>
              </a:rPr>
              <a:t>ro</a:t>
            </a:r>
            <a:r>
              <a:rPr lang="en-US" sz="1800" u="none" dirty="0">
                <a:solidFill>
                  <a:srgbClr val="5B98D2"/>
                </a:solidFill>
              </a:rPr>
              <a:t> (</a:t>
            </a:r>
            <a:r>
              <a:rPr lang="en-US" sz="1800" u="none" dirty="0" err="1">
                <a:solidFill>
                  <a:srgbClr val="5B98D2"/>
                </a:solidFill>
              </a:rPr>
              <a:t>r</a:t>
            </a:r>
            <a:r>
              <a:rPr lang="en-US" sz="1800" u="none" dirty="0">
                <a:solidFill>
                  <a:srgbClr val="5B98D2"/>
                </a:solidFill>
              </a:rPr>
              <a:t>) and </a:t>
            </a:r>
            <a:r>
              <a:rPr lang="en-US" sz="1800" u="none" dirty="0" err="1">
                <a:solidFill>
                  <a:srgbClr val="5B98D2"/>
                </a:solidFill>
              </a:rPr>
              <a:t>E</a:t>
            </a:r>
            <a:r>
              <a:rPr lang="en-US" sz="1800" u="none" baseline="-25000" dirty="0" err="1">
                <a:solidFill>
                  <a:srgbClr val="5B98D2"/>
                </a:solidFill>
              </a:rPr>
              <a:t>to</a:t>
            </a:r>
            <a:r>
              <a:rPr lang="en-US" sz="1800" u="none" dirty="0">
                <a:solidFill>
                  <a:srgbClr val="5B98D2"/>
                </a:solidFill>
              </a:rPr>
              <a:t> (</a:t>
            </a:r>
            <a:r>
              <a:rPr lang="en-US" sz="1800" u="none" dirty="0" err="1">
                <a:solidFill>
                  <a:srgbClr val="5B98D2"/>
                </a:solidFill>
              </a:rPr>
              <a:t>t</a:t>
            </a:r>
            <a:r>
              <a:rPr lang="en-US" sz="1800" u="none" dirty="0">
                <a:solidFill>
                  <a:srgbClr val="5B98D2"/>
                </a:solidFill>
              </a:rPr>
              <a:t>)</a:t>
            </a:r>
          </a:p>
        </p:txBody>
      </p:sp>
      <p:sp>
        <p:nvSpPr>
          <p:cNvPr id="7176" name="Line 13"/>
          <p:cNvSpPr>
            <a:spLocks noChangeShapeType="1"/>
          </p:cNvSpPr>
          <p:nvPr/>
        </p:nvSpPr>
        <p:spPr bwMode="auto">
          <a:xfrm flipV="1">
            <a:off x="2790825" y="3533775"/>
            <a:ext cx="1676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7" name="Line 14"/>
          <p:cNvSpPr>
            <a:spLocks noChangeShapeType="1"/>
          </p:cNvSpPr>
          <p:nvPr/>
        </p:nvSpPr>
        <p:spPr bwMode="auto">
          <a:xfrm flipH="1" flipV="1">
            <a:off x="1114425" y="2924175"/>
            <a:ext cx="16764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8" name="Line 15"/>
          <p:cNvSpPr>
            <a:spLocks noChangeShapeType="1"/>
          </p:cNvSpPr>
          <p:nvPr/>
        </p:nvSpPr>
        <p:spPr bwMode="auto">
          <a:xfrm>
            <a:off x="1876425" y="4067175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" name="Rectangle 16"/>
          <p:cNvSpPr>
            <a:spLocks noChangeArrowheads="1"/>
          </p:cNvSpPr>
          <p:nvPr/>
        </p:nvSpPr>
        <p:spPr bwMode="auto">
          <a:xfrm>
            <a:off x="2124075" y="304800"/>
            <a:ext cx="578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Oblique Incidence at Dielectric Interface</a:t>
            </a:r>
          </a:p>
        </p:txBody>
      </p:sp>
      <p:sp>
        <p:nvSpPr>
          <p:cNvPr id="7184" name="Oval 33"/>
          <p:cNvSpPr>
            <a:spLocks noChangeArrowheads="1"/>
          </p:cNvSpPr>
          <p:nvPr/>
        </p:nvSpPr>
        <p:spPr bwMode="auto">
          <a:xfrm>
            <a:off x="1282700" y="4965700"/>
            <a:ext cx="152400" cy="152400"/>
          </a:xfrm>
          <a:prstGeom prst="ellipse">
            <a:avLst/>
          </a:prstGeom>
          <a:solidFill>
            <a:srgbClr val="5B98D2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Oval 34"/>
          <p:cNvSpPr>
            <a:spLocks noChangeArrowheads="1"/>
          </p:cNvSpPr>
          <p:nvPr/>
        </p:nvSpPr>
        <p:spPr bwMode="auto">
          <a:xfrm>
            <a:off x="1739900" y="3332798"/>
            <a:ext cx="152400" cy="152400"/>
          </a:xfrm>
          <a:prstGeom prst="ellipse">
            <a:avLst/>
          </a:prstGeom>
          <a:solidFill>
            <a:srgbClr val="5B98D2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Oval 35"/>
          <p:cNvSpPr>
            <a:spLocks noChangeArrowheads="1"/>
          </p:cNvSpPr>
          <p:nvPr/>
        </p:nvSpPr>
        <p:spPr bwMode="auto">
          <a:xfrm>
            <a:off x="3810000" y="3639502"/>
            <a:ext cx="152400" cy="152400"/>
          </a:xfrm>
          <a:prstGeom prst="ellipse">
            <a:avLst/>
          </a:prstGeom>
          <a:solidFill>
            <a:srgbClr val="5B98D2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09800"/>
            <a:ext cx="3440430" cy="4089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3810000"/>
            <a:ext cx="3333750" cy="40894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5410200"/>
            <a:ext cx="3315970" cy="408940"/>
          </a:xfrm>
          <a:prstGeom prst="rect">
            <a:avLst/>
          </a:prstGeom>
        </p:spPr>
      </p:pic>
      <p:grpSp>
        <p:nvGrpSpPr>
          <p:cNvPr id="28" name="Group 13"/>
          <p:cNvGrpSpPr>
            <a:grpSpLocks/>
          </p:cNvGrpSpPr>
          <p:nvPr/>
        </p:nvGrpSpPr>
        <p:grpSpPr bwMode="auto">
          <a:xfrm>
            <a:off x="4365625" y="4641850"/>
            <a:ext cx="381000" cy="393700"/>
            <a:chOff x="336" y="520"/>
            <a:chExt cx="240" cy="248"/>
          </a:xfrm>
        </p:grpSpPr>
        <p:sp>
          <p:nvSpPr>
            <p:cNvPr id="29" name="Line 14"/>
            <p:cNvSpPr>
              <a:spLocks noChangeShapeType="1"/>
            </p:cNvSpPr>
            <p:nvPr/>
          </p:nvSpPr>
          <p:spPr bwMode="auto">
            <a:xfrm>
              <a:off x="336" y="7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5"/>
            <p:cNvSpPr>
              <a:spLocks noChangeShapeType="1"/>
            </p:cNvSpPr>
            <p:nvPr/>
          </p:nvSpPr>
          <p:spPr bwMode="auto">
            <a:xfrm rot="-5400000">
              <a:off x="216" y="64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Text Box 80"/>
          <p:cNvSpPr txBox="1">
            <a:spLocks noChangeArrowheads="1"/>
          </p:cNvSpPr>
          <p:nvPr/>
        </p:nvSpPr>
        <p:spPr bwMode="auto">
          <a:xfrm>
            <a:off x="4191000" y="4800600"/>
            <a:ext cx="409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none" dirty="0">
                <a:ea typeface="Arial" charset="0"/>
                <a:cs typeface="Arial" charset="0"/>
              </a:rPr>
              <a:t>•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4419600"/>
            <a:ext cx="168910" cy="15113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800" y="5029200"/>
            <a:ext cx="160020" cy="21336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0600" y="4953000"/>
            <a:ext cx="151130" cy="1511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468938" y="914400"/>
            <a:ext cx="3522662" cy="64611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1800" u="none" dirty="0">
                <a:solidFill>
                  <a:srgbClr val="5B98D2"/>
                </a:solidFill>
              </a:rPr>
              <a:t> Write traveling wave terms in each region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468938" y="1600200"/>
            <a:ext cx="3522662" cy="369888"/>
          </a:xfrm>
          <a:prstGeom prst="rect">
            <a:avLst/>
          </a:prstGeom>
          <a:noFill/>
          <a:ln w="19050" cmpd="sng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en-US" sz="1800" u="none" dirty="0">
                <a:solidFill>
                  <a:srgbClr val="5B98D2"/>
                </a:solidFill>
              </a:rPr>
              <a:t> Determine boundary condition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468938" y="2071688"/>
            <a:ext cx="3675062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1800" u="none" dirty="0">
                <a:solidFill>
                  <a:srgbClr val="5B98D2"/>
                </a:solidFill>
              </a:rPr>
              <a:t> Infer relationship of</a:t>
            </a:r>
            <a:r>
              <a:rPr lang="en-US" sz="1800" u="none" dirty="0" smtClean="0">
                <a:solidFill>
                  <a:srgbClr val="5B98D2"/>
                </a:solidFill>
              </a:rPr>
              <a:t> </a:t>
            </a:r>
            <a:r>
              <a:rPr lang="en-US" sz="1800" u="none" dirty="0" smtClean="0">
                <a:solidFill>
                  <a:srgbClr val="5B98D2"/>
                </a:solidFill>
                <a:latin typeface="Symbol" pitchFamily="18" charset="2"/>
              </a:rPr>
              <a:t>ω</a:t>
            </a:r>
            <a:r>
              <a:rPr lang="en-US" sz="1800" u="none" baseline="-25000" dirty="0" smtClean="0">
                <a:solidFill>
                  <a:srgbClr val="5B98D2"/>
                </a:solidFill>
              </a:rPr>
              <a:t>1,2</a:t>
            </a:r>
            <a:r>
              <a:rPr lang="en-US" sz="1800" u="none" dirty="0" smtClean="0">
                <a:solidFill>
                  <a:srgbClr val="5B98D2"/>
                </a:solidFill>
              </a:rPr>
              <a:t> </a:t>
            </a:r>
            <a:r>
              <a:rPr lang="en-US" sz="1800" u="none" dirty="0">
                <a:solidFill>
                  <a:srgbClr val="5B98D2"/>
                </a:solidFill>
              </a:rPr>
              <a:t>&amp; k</a:t>
            </a:r>
            <a:r>
              <a:rPr lang="en-US" sz="1800" u="none" baseline="-25000" dirty="0">
                <a:solidFill>
                  <a:srgbClr val="5B98D2"/>
                </a:solidFill>
              </a:rPr>
              <a:t>1,2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468938" y="2528888"/>
            <a:ext cx="3522662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1800" u="none" dirty="0" smtClean="0">
                <a:solidFill>
                  <a:srgbClr val="5B98D2"/>
                </a:solidFill>
              </a:rPr>
              <a:t> Solve </a:t>
            </a:r>
            <a:r>
              <a:rPr lang="en-US" sz="1800" u="none" dirty="0">
                <a:solidFill>
                  <a:srgbClr val="5B98D2"/>
                </a:solidFill>
              </a:rPr>
              <a:t>for </a:t>
            </a:r>
            <a:r>
              <a:rPr lang="en-US" sz="1800" u="none" dirty="0" err="1">
                <a:solidFill>
                  <a:srgbClr val="5B98D2"/>
                </a:solidFill>
              </a:rPr>
              <a:t>E</a:t>
            </a:r>
            <a:r>
              <a:rPr lang="en-US" sz="1800" u="none" baseline="-25000" dirty="0" err="1">
                <a:solidFill>
                  <a:srgbClr val="5B98D2"/>
                </a:solidFill>
              </a:rPr>
              <a:t>ro</a:t>
            </a:r>
            <a:r>
              <a:rPr lang="en-US" sz="1800" u="none" dirty="0">
                <a:solidFill>
                  <a:srgbClr val="5B98D2"/>
                </a:solidFill>
              </a:rPr>
              <a:t> (</a:t>
            </a:r>
            <a:r>
              <a:rPr lang="en-US" sz="1800" u="none" dirty="0" err="1">
                <a:solidFill>
                  <a:srgbClr val="5B98D2"/>
                </a:solidFill>
              </a:rPr>
              <a:t>r</a:t>
            </a:r>
            <a:r>
              <a:rPr lang="en-US" sz="1800" u="none" dirty="0">
                <a:solidFill>
                  <a:srgbClr val="5B98D2"/>
                </a:solidFill>
              </a:rPr>
              <a:t>) and </a:t>
            </a:r>
            <a:r>
              <a:rPr lang="en-US" sz="1800" u="none" dirty="0" err="1">
                <a:solidFill>
                  <a:srgbClr val="5B98D2"/>
                </a:solidFill>
              </a:rPr>
              <a:t>E</a:t>
            </a:r>
            <a:r>
              <a:rPr lang="en-US" sz="1800" u="none" baseline="-25000" dirty="0" err="1">
                <a:solidFill>
                  <a:srgbClr val="5B98D2"/>
                </a:solidFill>
              </a:rPr>
              <a:t>to</a:t>
            </a:r>
            <a:r>
              <a:rPr lang="en-US" sz="1800" u="none" dirty="0">
                <a:solidFill>
                  <a:srgbClr val="5B98D2"/>
                </a:solidFill>
              </a:rPr>
              <a:t> (</a:t>
            </a:r>
            <a:r>
              <a:rPr lang="en-US" sz="1800" u="none" dirty="0" err="1">
                <a:solidFill>
                  <a:srgbClr val="5B98D2"/>
                </a:solidFill>
              </a:rPr>
              <a:t>t</a:t>
            </a:r>
            <a:r>
              <a:rPr lang="en-US" sz="1800" u="none" dirty="0">
                <a:solidFill>
                  <a:srgbClr val="5B98D2"/>
                </a:solidFill>
              </a:rPr>
              <a:t>)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2124075" y="304800"/>
            <a:ext cx="578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Oblique Incidence at Dielectric Interface</a:t>
            </a:r>
          </a:p>
        </p:txBody>
      </p:sp>
      <p:sp>
        <p:nvSpPr>
          <p:cNvPr id="8211" name="Text Box 24"/>
          <p:cNvSpPr txBox="1">
            <a:spLocks noChangeArrowheads="1"/>
          </p:cNvSpPr>
          <p:nvPr/>
        </p:nvSpPr>
        <p:spPr bwMode="auto">
          <a:xfrm>
            <a:off x="2709863" y="5867400"/>
            <a:ext cx="401002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u="none"/>
              <a:t>Tangential field is continuous (z=0)..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2778125" y="2619375"/>
            <a:ext cx="2209800" cy="2667000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auto">
          <a:xfrm flipV="1">
            <a:off x="1114425" y="4067175"/>
            <a:ext cx="16764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 flipV="1">
            <a:off x="2790825" y="3533775"/>
            <a:ext cx="1676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 flipH="1" flipV="1">
            <a:off x="1114425" y="2924175"/>
            <a:ext cx="16764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>
            <a:off x="1876425" y="4067175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Oval 33"/>
          <p:cNvSpPr>
            <a:spLocks noChangeArrowheads="1"/>
          </p:cNvSpPr>
          <p:nvPr/>
        </p:nvSpPr>
        <p:spPr bwMode="auto">
          <a:xfrm>
            <a:off x="1282700" y="4965700"/>
            <a:ext cx="152400" cy="152400"/>
          </a:xfrm>
          <a:prstGeom prst="ellipse">
            <a:avLst/>
          </a:prstGeom>
          <a:solidFill>
            <a:srgbClr val="5B98D2"/>
          </a:solidFill>
          <a:ln w="1587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34"/>
          <p:cNvSpPr>
            <a:spLocks noChangeArrowheads="1"/>
          </p:cNvSpPr>
          <p:nvPr/>
        </p:nvSpPr>
        <p:spPr bwMode="auto">
          <a:xfrm>
            <a:off x="1739900" y="3332798"/>
            <a:ext cx="152400" cy="152400"/>
          </a:xfrm>
          <a:prstGeom prst="ellipse">
            <a:avLst/>
          </a:prstGeom>
          <a:solidFill>
            <a:srgbClr val="5B98D2"/>
          </a:solidFill>
          <a:ln w="1587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35"/>
          <p:cNvSpPr>
            <a:spLocks noChangeArrowheads="1"/>
          </p:cNvSpPr>
          <p:nvPr/>
        </p:nvSpPr>
        <p:spPr bwMode="auto">
          <a:xfrm>
            <a:off x="3810000" y="3639502"/>
            <a:ext cx="152400" cy="152400"/>
          </a:xfrm>
          <a:prstGeom prst="ellipse">
            <a:avLst/>
          </a:prstGeom>
          <a:solidFill>
            <a:srgbClr val="5B98D2"/>
          </a:solidFill>
          <a:ln w="1587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09800"/>
            <a:ext cx="3440430" cy="40894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3810000"/>
            <a:ext cx="3333750" cy="40894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5410200"/>
            <a:ext cx="3315970" cy="408940"/>
          </a:xfrm>
          <a:prstGeom prst="rect">
            <a:avLst/>
          </a:prstGeom>
        </p:spPr>
      </p:pic>
      <p:grpSp>
        <p:nvGrpSpPr>
          <p:cNvPr id="38" name="Group 13"/>
          <p:cNvGrpSpPr>
            <a:grpSpLocks/>
          </p:cNvGrpSpPr>
          <p:nvPr/>
        </p:nvGrpSpPr>
        <p:grpSpPr bwMode="auto">
          <a:xfrm>
            <a:off x="4365625" y="4641850"/>
            <a:ext cx="381000" cy="393700"/>
            <a:chOff x="336" y="520"/>
            <a:chExt cx="240" cy="248"/>
          </a:xfrm>
        </p:grpSpPr>
        <p:sp>
          <p:nvSpPr>
            <p:cNvPr id="39" name="Line 14"/>
            <p:cNvSpPr>
              <a:spLocks noChangeShapeType="1"/>
            </p:cNvSpPr>
            <p:nvPr/>
          </p:nvSpPr>
          <p:spPr bwMode="auto">
            <a:xfrm>
              <a:off x="336" y="7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5"/>
            <p:cNvSpPr>
              <a:spLocks noChangeShapeType="1"/>
            </p:cNvSpPr>
            <p:nvPr/>
          </p:nvSpPr>
          <p:spPr bwMode="auto">
            <a:xfrm rot="-5400000">
              <a:off x="216" y="64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Text Box 80"/>
          <p:cNvSpPr txBox="1">
            <a:spLocks noChangeArrowheads="1"/>
          </p:cNvSpPr>
          <p:nvPr/>
        </p:nvSpPr>
        <p:spPr bwMode="auto">
          <a:xfrm>
            <a:off x="4191000" y="4800600"/>
            <a:ext cx="409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none" dirty="0">
                <a:ea typeface="Arial" charset="0"/>
                <a:cs typeface="Arial" charset="0"/>
              </a:rPr>
              <a:t>•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4419600"/>
            <a:ext cx="168910" cy="15113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800" y="5029200"/>
            <a:ext cx="160020" cy="21336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0600" y="4953000"/>
            <a:ext cx="151130" cy="1511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400" y="6324600"/>
            <a:ext cx="5227320" cy="34671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4038600" y="228600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Snell’s Law</a:t>
            </a: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199019" y="914400"/>
            <a:ext cx="414438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none" dirty="0"/>
              <a:t>Tangential</a:t>
            </a:r>
            <a:r>
              <a:rPr lang="en-US" sz="2000" u="none" dirty="0" smtClean="0"/>
              <a:t> E-field </a:t>
            </a:r>
            <a:r>
              <a:rPr lang="en-US" sz="2000" u="none" dirty="0"/>
              <a:t>is </a:t>
            </a:r>
            <a:r>
              <a:rPr lang="en-US" sz="2000" u="none" dirty="0" smtClean="0"/>
              <a:t>continuous …</a:t>
            </a:r>
            <a:endParaRPr lang="en-US" sz="2000" u="none" dirty="0"/>
          </a:p>
        </p:txBody>
      </p:sp>
      <p:sp>
        <p:nvSpPr>
          <p:cNvPr id="26" name="TextBox 25"/>
          <p:cNvSpPr txBox="1"/>
          <p:nvPr/>
        </p:nvSpPr>
        <p:spPr>
          <a:xfrm>
            <a:off x="6629400" y="2694801"/>
            <a:ext cx="10931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0" dirty="0" smtClean="0"/>
              <a:t>REMINDER:</a:t>
            </a:r>
            <a:endParaRPr lang="en-US" sz="1400" b="1" i="0" dirty="0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2778125" y="2619375"/>
            <a:ext cx="2209800" cy="2667000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 flipV="1">
            <a:off x="1114425" y="4067175"/>
            <a:ext cx="16764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13"/>
          <p:cNvSpPr>
            <a:spLocks noChangeShapeType="1"/>
          </p:cNvSpPr>
          <p:nvPr/>
        </p:nvSpPr>
        <p:spPr bwMode="auto">
          <a:xfrm flipV="1">
            <a:off x="2790825" y="3533775"/>
            <a:ext cx="1676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14"/>
          <p:cNvSpPr>
            <a:spLocks noChangeShapeType="1"/>
          </p:cNvSpPr>
          <p:nvPr/>
        </p:nvSpPr>
        <p:spPr bwMode="auto">
          <a:xfrm flipH="1" flipV="1">
            <a:off x="1114425" y="2924175"/>
            <a:ext cx="16764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>
            <a:off x="1876425" y="4067175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Oval 33"/>
          <p:cNvSpPr>
            <a:spLocks noChangeArrowheads="1"/>
          </p:cNvSpPr>
          <p:nvPr/>
        </p:nvSpPr>
        <p:spPr bwMode="auto">
          <a:xfrm>
            <a:off x="1282700" y="4965700"/>
            <a:ext cx="152400" cy="152400"/>
          </a:xfrm>
          <a:prstGeom prst="ellipse">
            <a:avLst/>
          </a:prstGeom>
          <a:solidFill>
            <a:srgbClr val="5B98D2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34"/>
          <p:cNvSpPr>
            <a:spLocks noChangeArrowheads="1"/>
          </p:cNvSpPr>
          <p:nvPr/>
        </p:nvSpPr>
        <p:spPr bwMode="auto">
          <a:xfrm>
            <a:off x="1739900" y="3332798"/>
            <a:ext cx="152400" cy="152400"/>
          </a:xfrm>
          <a:prstGeom prst="ellipse">
            <a:avLst/>
          </a:prstGeom>
          <a:solidFill>
            <a:srgbClr val="5B98D2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35"/>
          <p:cNvSpPr>
            <a:spLocks noChangeArrowheads="1"/>
          </p:cNvSpPr>
          <p:nvPr/>
        </p:nvSpPr>
        <p:spPr bwMode="auto">
          <a:xfrm>
            <a:off x="3810000" y="3639502"/>
            <a:ext cx="152400" cy="152400"/>
          </a:xfrm>
          <a:prstGeom prst="ellipse">
            <a:avLst/>
          </a:prstGeom>
          <a:solidFill>
            <a:srgbClr val="5B98D2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" name="Group 13"/>
          <p:cNvGrpSpPr>
            <a:grpSpLocks/>
          </p:cNvGrpSpPr>
          <p:nvPr/>
        </p:nvGrpSpPr>
        <p:grpSpPr bwMode="auto">
          <a:xfrm>
            <a:off x="4365625" y="4641850"/>
            <a:ext cx="381000" cy="393700"/>
            <a:chOff x="336" y="520"/>
            <a:chExt cx="240" cy="248"/>
          </a:xfrm>
        </p:grpSpPr>
        <p:sp>
          <p:nvSpPr>
            <p:cNvPr id="39" name="Line 14"/>
            <p:cNvSpPr>
              <a:spLocks noChangeShapeType="1"/>
            </p:cNvSpPr>
            <p:nvPr/>
          </p:nvSpPr>
          <p:spPr bwMode="auto">
            <a:xfrm>
              <a:off x="336" y="7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5"/>
            <p:cNvSpPr>
              <a:spLocks noChangeShapeType="1"/>
            </p:cNvSpPr>
            <p:nvPr/>
          </p:nvSpPr>
          <p:spPr bwMode="auto">
            <a:xfrm rot="-5400000">
              <a:off x="216" y="64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Text Box 80"/>
          <p:cNvSpPr txBox="1">
            <a:spLocks noChangeArrowheads="1"/>
          </p:cNvSpPr>
          <p:nvPr/>
        </p:nvSpPr>
        <p:spPr bwMode="auto">
          <a:xfrm>
            <a:off x="4191000" y="4800600"/>
            <a:ext cx="409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none" dirty="0">
                <a:ea typeface="Arial" charset="0"/>
                <a:cs typeface="Arial" charset="0"/>
              </a:rPr>
              <a:t>•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4419600"/>
            <a:ext cx="168910" cy="15113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5029200"/>
            <a:ext cx="160020" cy="21336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4953000"/>
            <a:ext cx="151130" cy="1511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0" y="2743200"/>
            <a:ext cx="293370" cy="1955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2743200"/>
            <a:ext cx="302260" cy="19558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1752600"/>
            <a:ext cx="5227320" cy="3467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8400" y="3124200"/>
            <a:ext cx="1840230" cy="675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6800" y="5486400"/>
            <a:ext cx="1253490" cy="284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000" y="5943600"/>
            <a:ext cx="2613660" cy="284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9200" y="6400800"/>
            <a:ext cx="933450" cy="284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43600" y="5486400"/>
            <a:ext cx="1226820" cy="284480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943600"/>
            <a:ext cx="2578100" cy="28448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00"/>
  <p:tag name="DEFAULTHEIGHT" val="5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z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0"/>
  <p:tag name="PICTUREFILESIZE" val="43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z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0"/>
  <p:tag name="PICTUREFILESIZE" val="43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x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2"/>
  <p:tag name="PICTUREFILESIZE" val="45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x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2"/>
  <p:tag name="PICTUREFILESIZE" val="45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y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0"/>
  <p:tag name="PICTUREFILESIZE" val="48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z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0"/>
  <p:tag name="PICTUREFILESIZE" val="4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z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0"/>
  <p:tag name="PICTUREFILESIZE" val="44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k_n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20"/>
  <p:tag name="PICTUREFILESIZE" val="75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\sum_n Re\,  \{ E_n (z,t_1) \}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61"/>
  <p:tag name="PICTUREFILESIZE" val="47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z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0"/>
  <p:tag name="PICTUREFILESIZE" val="44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t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8"/>
  <p:tag name="PICTUREFILESIZE" val="3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z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0"/>
  <p:tag name="PICTUREFILESIZE" val="44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t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8"/>
  <p:tag name="PICTUREFILESIZE" val="325"/>
</p:tagLst>
</file>

<file path=ppt/theme/theme1.xml><?xml version="1.0" encoding="utf-8"?>
<a:theme xmlns:a="http://schemas.openxmlformats.org/drawingml/2006/main" name="Blank Presentation">
  <a:themeElements>
    <a:clrScheme name="Custom 2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Trebuchet M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Trebuchet MS" pitchFamily="-6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17552</TotalTime>
  <Words>756</Words>
  <Application>Microsoft Office PowerPoint</Application>
  <PresentationFormat>On-screen Show (4:3)</PresentationFormat>
  <Paragraphs>204</Paragraphs>
  <Slides>26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13:  Heisenberg and Uncertainty</dc:title>
  <dc:creator>Edward Teo</dc:creator>
  <cp:lastModifiedBy>Rashmi Sharma</cp:lastModifiedBy>
  <cp:revision>220</cp:revision>
  <cp:lastPrinted>2012-12-14T11:14:11Z</cp:lastPrinted>
  <dcterms:created xsi:type="dcterms:W3CDTF">2011-04-11T13:50:31Z</dcterms:created>
  <dcterms:modified xsi:type="dcterms:W3CDTF">2013-01-03T11:11:38Z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BackColor" pid="2">
    <vt:i4>15132390</vt:i4>
  </property>
  <property fmtid="{D5CDD505-2E9C-101B-9397-08002B2CF9AE}" name="ButtonType" pid="3">
    <vt:i4>1</vt:i4>
  </property>
  <property fmtid="{D5CDD505-2E9C-101B-9397-08002B2CF9AE}" name="Compression" pid="4">
    <vt:i4>75</vt:i4>
  </property>
  <property fmtid="{D5CDD505-2E9C-101B-9397-08002B2CF9AE}" name="DownloadIEButton" pid="5">
    <vt:bool>false</vt:bool>
  </property>
  <property fmtid="{D5CDD505-2E9C-101B-9397-08002B2CF9AE}" name="DownloadOriginal" pid="6">
    <vt:bool>true</vt:bool>
  </property>
  <property fmtid="{D5CDD505-2E9C-101B-9397-08002B2CF9AE}" name="GraphicType" pid="7">
    <vt:i4>2</vt:i4>
  </property>
  <property fmtid="{D5CDD505-2E9C-101B-9397-08002B2CF9AE}" name="HomePage" pid="8">
    <vt:lpwstr>http://www.physics.nus.edu.sg/~phyteoe/</vt:lpwstr>
  </property>
  <property fmtid="{D5CDD505-2E9C-101B-9397-08002B2CF9AE}" name="LinkColor" pid="9">
    <vt:i4>16711782</vt:i4>
  </property>
  <property fmtid="{D5CDD505-2E9C-101B-9397-08002B2CF9AE}" name="MailAddress" pid="10">
    <vt:lpwstr>phyteoe@leonis.nus.edu.sg</vt:lpwstr>
  </property>
  <property fmtid="{D5CDD505-2E9C-101B-9397-08002B2CF9AE}" name="NXPowerLiteLastOptimized" pid="11">
    <vt:lpwstr>9720041</vt:lpwstr>
  </property>
  <property fmtid="{D5CDD505-2E9C-101B-9397-08002B2CF9AE}" name="NXPowerLiteSettings" pid="12">
    <vt:lpwstr>F7000400038000</vt:lpwstr>
  </property>
  <property fmtid="{D5CDD505-2E9C-101B-9397-08002B2CF9AE}" name="NXPowerLiteVersion" pid="13">
    <vt:lpwstr>D5.0.8</vt:lpwstr>
  </property>
  <property fmtid="{D5CDD505-2E9C-101B-9397-08002B2CF9AE}" name="NavBtnPos" pid="14">
    <vt:i4>3</vt:i4>
  </property>
  <property fmtid="{D5CDD505-2E9C-101B-9397-08002B2CF9AE}" name="Other" pid="15">
    <vt:lpwstr/>
  </property>
  <property fmtid="{D5CDD505-2E9C-101B-9397-08002B2CF9AE}" name="OutputDir" pid="16">
    <vt:lpwstr>C:\My Documents\html</vt:lpwstr>
  </property>
  <property fmtid="{D5CDD505-2E9C-101B-9397-08002B2CF9AE}" name="ScreenSize" pid="17">
    <vt:i4>2</vt:i4>
  </property>
  <property fmtid="{D5CDD505-2E9C-101B-9397-08002B2CF9AE}" name="ScreenUsage" pid="18">
    <vt:i4>2</vt:i4>
  </property>
  <property fmtid="{D5CDD505-2E9C-101B-9397-08002B2CF9AE}" name="ShowNotes" pid="19">
    <vt:bool>false</vt:bool>
  </property>
  <property fmtid="{D5CDD505-2E9C-101B-9397-08002B2CF9AE}" name="TemplateType" pid="20">
    <vt:i4>1</vt:i4>
  </property>
  <property fmtid="{D5CDD505-2E9C-101B-9397-08002B2CF9AE}" name="TextColor" pid="21">
    <vt:i4>0</vt:i4>
  </property>
  <property fmtid="{D5CDD505-2E9C-101B-9397-08002B2CF9AE}" name="TransparentButton" pid="22">
    <vt:i4>0</vt:i4>
  </property>
  <property fmtid="{D5CDD505-2E9C-101B-9397-08002B2CF9AE}" name="UseBrowserColor" pid="23">
    <vt:bool>true</vt:bool>
  </property>
  <property fmtid="{D5CDD505-2E9C-101B-9397-08002B2CF9AE}" name="VisitedColor" pid="24">
    <vt:i4>10040268</vt:i4>
  </property>
</Properties>
</file>