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Override PartName="/ppt/tags/tag96.xml" ContentType="application/vnd.openxmlformats-officedocument.presentationml.tags+xml"/>
  <Override PartName="/ppt/tags/tag100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15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2" r:id="rId2"/>
    <p:sldId id="378" r:id="rId3"/>
    <p:sldId id="372" r:id="rId4"/>
    <p:sldId id="373" r:id="rId5"/>
    <p:sldId id="371" r:id="rId6"/>
    <p:sldId id="383" r:id="rId7"/>
    <p:sldId id="369" r:id="rId8"/>
    <p:sldId id="359" r:id="rId9"/>
    <p:sldId id="376" r:id="rId10"/>
    <p:sldId id="377" r:id="rId11"/>
    <p:sldId id="379" r:id="rId12"/>
    <p:sldId id="375" r:id="rId13"/>
    <p:sldId id="350" r:id="rId14"/>
    <p:sldId id="352" r:id="rId15"/>
    <p:sldId id="353" r:id="rId16"/>
    <p:sldId id="354" r:id="rId17"/>
    <p:sldId id="355" r:id="rId18"/>
    <p:sldId id="366" r:id="rId19"/>
    <p:sldId id="368" r:id="rId20"/>
    <p:sldId id="367" r:id="rId21"/>
    <p:sldId id="374" r:id="rId22"/>
    <p:sldId id="380" r:id="rId23"/>
    <p:sldId id="381" r:id="rId24"/>
    <p:sldId id="384" r:id="rId25"/>
  </p:sldIdLst>
  <p:sldSz cx="9144000" cy="6858000" type="screen4x3"/>
  <p:notesSz cx="7315200" cy="9601200"/>
  <p:custDataLst>
    <p:tags r:id="rId2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E6CD0"/>
    <a:srgbClr val="2D68C8"/>
    <a:srgbClr val="3778C8"/>
    <a:srgbClr val="00D1CC"/>
    <a:srgbClr val="3D84DB"/>
    <a:srgbClr val="DDDDDD"/>
    <a:srgbClr val="C0C0C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r>
              <a:rPr lang="en-US"/>
              <a:t>18 – Electromagnetic Waves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5A662BA-26E1-4738-A586-6C7B669AB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6.007 – OCW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B91FE871-60FC-4C29-82A0-B3F6CA410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Why are EQS and MQS written here even though there are no time derivatives?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46CB6-47CB-4C8A-B4F9-E2FC9863704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46AB-F838-4E3F-AA19-2107EB8F5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64F14-52D8-4FE5-93A7-1690278E9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24AF9-66FE-4371-94FB-2B44F9A1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CEF9E-4258-4F50-B157-D783F1F1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CE9E-B0D4-4D27-B38A-1FAEEE241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3ED6-0EB5-4884-A5EA-80D056910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6CD4A-7314-4346-BBA9-C75C6ECCD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F54F4-9BEF-4647-B38A-9DB3AC454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87F6-3A47-4869-B639-7FE1E8B6A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CB67B-0C9C-4975-B700-FE94716CF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0866E-783E-4BEC-B370-51A7B5EA1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09FCF-8A42-4CF9-BF7A-A109BD9DA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95887-3CDC-49BD-A8BB-E50C4AC79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7D747AA-CCBC-4948-A964-8EB0656ED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51.png"/><Relationship Id="rId18" Type="http://schemas.openxmlformats.org/officeDocument/2006/relationships/image" Target="../media/image30.png"/><Relationship Id="rId3" Type="http://schemas.openxmlformats.org/officeDocument/2006/relationships/tags" Target="../tags/tag54.xml"/><Relationship Id="rId21" Type="http://schemas.openxmlformats.org/officeDocument/2006/relationships/image" Target="../media/image48.emf"/><Relationship Id="rId7" Type="http://schemas.openxmlformats.org/officeDocument/2006/relationships/tags" Target="../tags/tag58.xml"/><Relationship Id="rId12" Type="http://schemas.openxmlformats.org/officeDocument/2006/relationships/image" Target="../media/image50.png"/><Relationship Id="rId17" Type="http://schemas.openxmlformats.org/officeDocument/2006/relationships/image" Target="../media/image33.png"/><Relationship Id="rId2" Type="http://schemas.openxmlformats.org/officeDocument/2006/relationships/tags" Target="../tags/tag53.xml"/><Relationship Id="rId16" Type="http://schemas.openxmlformats.org/officeDocument/2006/relationships/image" Target="../media/image32.png"/><Relationship Id="rId20" Type="http://schemas.openxmlformats.org/officeDocument/2006/relationships/image" Target="../media/image41.jpe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49.emf"/><Relationship Id="rId5" Type="http://schemas.openxmlformats.org/officeDocument/2006/relationships/tags" Target="../tags/tag56.xml"/><Relationship Id="rId15" Type="http://schemas.openxmlformats.org/officeDocument/2006/relationships/image" Target="../media/image31.png"/><Relationship Id="rId23" Type="http://schemas.openxmlformats.org/officeDocument/2006/relationships/image" Target="../media/image47.emf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42.jpe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image" Target="../media/image52.png"/><Relationship Id="rId22" Type="http://schemas.openxmlformats.org/officeDocument/2006/relationships/image" Target="../media/image5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56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57.emf"/><Relationship Id="rId5" Type="http://schemas.openxmlformats.org/officeDocument/2006/relationships/image" Target="../media/image54.png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32.png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1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image" Target="../media/image49.emf"/><Relationship Id="rId5" Type="http://schemas.openxmlformats.org/officeDocument/2006/relationships/tags" Target="../tags/tag73.xml"/><Relationship Id="rId10" Type="http://schemas.openxmlformats.org/officeDocument/2006/relationships/image" Target="../media/image63.png"/><Relationship Id="rId4" Type="http://schemas.openxmlformats.org/officeDocument/2006/relationships/tags" Target="../tags/tag72.xml"/><Relationship Id="rId9" Type="http://schemas.openxmlformats.org/officeDocument/2006/relationships/image" Target="../media/image52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49.emf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67.png"/><Relationship Id="rId2" Type="http://schemas.openxmlformats.org/officeDocument/2006/relationships/tags" Target="../tags/tag76.xml"/><Relationship Id="rId16" Type="http://schemas.openxmlformats.org/officeDocument/2006/relationships/image" Target="../media/image33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../media/image66.png"/><Relationship Id="rId5" Type="http://schemas.openxmlformats.org/officeDocument/2006/relationships/tags" Target="../tags/tag79.xml"/><Relationship Id="rId15" Type="http://schemas.openxmlformats.org/officeDocument/2006/relationships/image" Target="../media/image32.png"/><Relationship Id="rId10" Type="http://schemas.openxmlformats.org/officeDocument/2006/relationships/image" Target="../media/image65.png"/><Relationship Id="rId4" Type="http://schemas.openxmlformats.org/officeDocument/2006/relationships/tags" Target="../tags/tag78.xml"/><Relationship Id="rId9" Type="http://schemas.openxmlformats.org/officeDocument/2006/relationships/image" Target="../media/image64.jpeg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65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73.jpeg"/><Relationship Id="rId18" Type="http://schemas.openxmlformats.org/officeDocument/2006/relationships/image" Target="../media/image33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72.jpeg"/><Relationship Id="rId17" Type="http://schemas.openxmlformats.org/officeDocument/2006/relationships/image" Target="../media/image32.png"/><Relationship Id="rId2" Type="http://schemas.openxmlformats.org/officeDocument/2006/relationships/tags" Target="../tags/tag86.xml"/><Relationship Id="rId16" Type="http://schemas.openxmlformats.org/officeDocument/2006/relationships/image" Target="../media/image31.png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71.jpeg"/><Relationship Id="rId5" Type="http://schemas.openxmlformats.org/officeDocument/2006/relationships/tags" Target="../tags/tag89.xml"/><Relationship Id="rId15" Type="http://schemas.openxmlformats.org/officeDocument/2006/relationships/image" Target="../media/image49.emf"/><Relationship Id="rId10" Type="http://schemas.openxmlformats.org/officeDocument/2006/relationships/image" Target="../media/image70.jpeg"/><Relationship Id="rId4" Type="http://schemas.openxmlformats.org/officeDocument/2006/relationships/tags" Target="../tags/tag8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49.emf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78.png"/><Relationship Id="rId17" Type="http://schemas.openxmlformats.org/officeDocument/2006/relationships/image" Target="../media/image79.emf"/><Relationship Id="rId2" Type="http://schemas.openxmlformats.org/officeDocument/2006/relationships/tags" Target="../tags/tag94.xml"/><Relationship Id="rId16" Type="http://schemas.openxmlformats.org/officeDocument/2006/relationships/image" Target="../media/image33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77.jpeg"/><Relationship Id="rId5" Type="http://schemas.openxmlformats.org/officeDocument/2006/relationships/tags" Target="../tags/tag97.xml"/><Relationship Id="rId15" Type="http://schemas.openxmlformats.org/officeDocument/2006/relationships/image" Target="../media/image32.png"/><Relationship Id="rId10" Type="http://schemas.openxmlformats.org/officeDocument/2006/relationships/image" Target="../media/image76.jpeg"/><Relationship Id="rId4" Type="http://schemas.openxmlformats.org/officeDocument/2006/relationships/tags" Target="../tags/tag96.xml"/><Relationship Id="rId9" Type="http://schemas.openxmlformats.org/officeDocument/2006/relationships/image" Target="../media/image75.jpe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4.png"/><Relationship Id="rId3" Type="http://schemas.openxmlformats.org/officeDocument/2006/relationships/tags" Target="../tags/tag102.xml"/><Relationship Id="rId7" Type="http://schemas.openxmlformats.org/officeDocument/2006/relationships/image" Target="../media/image80.emf"/><Relationship Id="rId12" Type="http://schemas.openxmlformats.org/officeDocument/2006/relationships/image" Target="../media/image83.png"/><Relationship Id="rId2" Type="http://schemas.openxmlformats.org/officeDocument/2006/relationships/tags" Target="../tags/tag101.xml"/><Relationship Id="rId16" Type="http://schemas.openxmlformats.org/officeDocument/2006/relationships/image" Target="../media/image87.emf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74.png"/><Relationship Id="rId5" Type="http://schemas.openxmlformats.org/officeDocument/2006/relationships/tags" Target="../tags/tag104.xml"/><Relationship Id="rId15" Type="http://schemas.openxmlformats.org/officeDocument/2006/relationships/image" Target="../media/image86.emf"/><Relationship Id="rId10" Type="http://schemas.openxmlformats.org/officeDocument/2006/relationships/image" Target="../media/image82.png"/><Relationship Id="rId4" Type="http://schemas.openxmlformats.org/officeDocument/2006/relationships/tags" Target="../tags/tag103.xml"/><Relationship Id="rId9" Type="http://schemas.openxmlformats.org/officeDocument/2006/relationships/image" Target="../media/image81.jpeg"/><Relationship Id="rId14" Type="http://schemas.openxmlformats.org/officeDocument/2006/relationships/image" Target="../media/image8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emf"/><Relationship Id="rId5" Type="http://schemas.openxmlformats.org/officeDocument/2006/relationships/image" Target="../media/image90.jpeg"/><Relationship Id="rId4" Type="http://schemas.openxmlformats.org/officeDocument/2006/relationships/image" Target="../media/image89.emf"/><Relationship Id="rId9" Type="http://schemas.openxmlformats.org/officeDocument/2006/relationships/image" Target="../media/image9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66.png"/><Relationship Id="rId3" Type="http://schemas.openxmlformats.org/officeDocument/2006/relationships/tags" Target="../tags/tag107.xml"/><Relationship Id="rId21" Type="http://schemas.openxmlformats.org/officeDocument/2006/relationships/image" Target="../media/image74.png"/><Relationship Id="rId7" Type="http://schemas.openxmlformats.org/officeDocument/2006/relationships/tags" Target="../tags/tag111.xml"/><Relationship Id="rId12" Type="http://schemas.openxmlformats.org/officeDocument/2006/relationships/tags" Target="../tags/tag116.xml"/><Relationship Id="rId17" Type="http://schemas.openxmlformats.org/officeDocument/2006/relationships/image" Target="../media/image61.png"/><Relationship Id="rId25" Type="http://schemas.openxmlformats.org/officeDocument/2006/relationships/image" Target="../media/image54.png"/><Relationship Id="rId2" Type="http://schemas.openxmlformats.org/officeDocument/2006/relationships/tags" Target="../tags/tag106.xml"/><Relationship Id="rId16" Type="http://schemas.openxmlformats.org/officeDocument/2006/relationships/image" Target="../media/image60.png"/><Relationship Id="rId20" Type="http://schemas.openxmlformats.org/officeDocument/2006/relationships/image" Target="../media/image78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image" Target="../media/image68.png"/><Relationship Id="rId5" Type="http://schemas.openxmlformats.org/officeDocument/2006/relationships/tags" Target="../tags/tag109.xml"/><Relationship Id="rId15" Type="http://schemas.openxmlformats.org/officeDocument/2006/relationships/image" Target="../media/image56.jpeg"/><Relationship Id="rId23" Type="http://schemas.openxmlformats.org/officeDocument/2006/relationships/image" Target="../media/image83.png"/><Relationship Id="rId10" Type="http://schemas.openxmlformats.org/officeDocument/2006/relationships/tags" Target="../tags/tag114.xml"/><Relationship Id="rId19" Type="http://schemas.openxmlformats.org/officeDocument/2006/relationships/image" Target="../media/image77.jpe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55.png"/><Relationship Id="rId22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terms" TargetMode="External"/><Relationship Id="rId2" Type="http://schemas.openxmlformats.org/officeDocument/2006/relationships/hyperlink" Target="http://ocw.mit.ed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image" Target="../media/image1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openxmlformats.org/officeDocument/2006/relationships/image" Target="../media/image13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7.emf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2.xml"/><Relationship Id="rId7" Type="http://schemas.openxmlformats.org/officeDocument/2006/relationships/image" Target="../media/image18.png"/><Relationship Id="rId12" Type="http://schemas.openxmlformats.org/officeDocument/2006/relationships/image" Target="../media/image23.emf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14.xml"/><Relationship Id="rId10" Type="http://schemas.openxmlformats.org/officeDocument/2006/relationships/image" Target="../media/image21.png"/><Relationship Id="rId4" Type="http://schemas.openxmlformats.org/officeDocument/2006/relationships/tags" Target="../tags/tag13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7.xml"/><Relationship Id="rId7" Type="http://schemas.openxmlformats.org/officeDocument/2006/relationships/image" Target="../media/image2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8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21.xml"/><Relationship Id="rId7" Type="http://schemas.openxmlformats.org/officeDocument/2006/relationships/image" Target="../media/image29.emf"/><Relationship Id="rId12" Type="http://schemas.openxmlformats.org/officeDocument/2006/relationships/image" Target="../media/image3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5" Type="http://schemas.openxmlformats.org/officeDocument/2006/relationships/tags" Target="../tags/tag23.xml"/><Relationship Id="rId10" Type="http://schemas.openxmlformats.org/officeDocument/2006/relationships/image" Target="../media/image32.png"/><Relationship Id="rId4" Type="http://schemas.openxmlformats.org/officeDocument/2006/relationships/tags" Target="../tags/tag22.xml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" Type="http://schemas.openxmlformats.org/officeDocument/2006/relationships/tags" Target="../tags/tag26.xml"/><Relationship Id="rId21" Type="http://schemas.openxmlformats.org/officeDocument/2006/relationships/image" Target="../media/image31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../media/image38.png"/><Relationship Id="rId25" Type="http://schemas.openxmlformats.org/officeDocument/2006/relationships/image" Target="../media/image42.jpeg"/><Relationship Id="rId2" Type="http://schemas.openxmlformats.org/officeDocument/2006/relationships/tags" Target="../tags/tag25.xml"/><Relationship Id="rId16" Type="http://schemas.openxmlformats.org/officeDocument/2006/relationships/image" Target="../media/image37.png"/><Relationship Id="rId20" Type="http://schemas.openxmlformats.org/officeDocument/2006/relationships/image" Target="../media/image30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41.jpeg"/><Relationship Id="rId5" Type="http://schemas.openxmlformats.org/officeDocument/2006/relationships/tags" Target="../tags/tag28.xml"/><Relationship Id="rId15" Type="http://schemas.openxmlformats.org/officeDocument/2006/relationships/image" Target="../media/image36.png"/><Relationship Id="rId23" Type="http://schemas.openxmlformats.org/officeDocument/2006/relationships/image" Target="../media/image33.png"/><Relationship Id="rId10" Type="http://schemas.openxmlformats.org/officeDocument/2006/relationships/tags" Target="../tags/tag33.xml"/><Relationship Id="rId19" Type="http://schemas.openxmlformats.org/officeDocument/2006/relationships/image" Target="../media/image40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35.emf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44.png"/><Relationship Id="rId18" Type="http://schemas.openxmlformats.org/officeDocument/2006/relationships/image" Target="../media/image32.png"/><Relationship Id="rId3" Type="http://schemas.openxmlformats.org/officeDocument/2006/relationships/tags" Target="../tags/tag38.xml"/><Relationship Id="rId21" Type="http://schemas.openxmlformats.org/officeDocument/2006/relationships/image" Target="../media/image42.jpeg"/><Relationship Id="rId7" Type="http://schemas.openxmlformats.org/officeDocument/2006/relationships/tags" Target="../tags/tag42.xml"/><Relationship Id="rId12" Type="http://schemas.openxmlformats.org/officeDocument/2006/relationships/image" Target="../media/image38.png"/><Relationship Id="rId17" Type="http://schemas.openxmlformats.org/officeDocument/2006/relationships/image" Target="../media/image31.png"/><Relationship Id="rId2" Type="http://schemas.openxmlformats.org/officeDocument/2006/relationships/tags" Target="../tags/tag37.xml"/><Relationship Id="rId16" Type="http://schemas.openxmlformats.org/officeDocument/2006/relationships/image" Target="../media/image30.png"/><Relationship Id="rId20" Type="http://schemas.openxmlformats.org/officeDocument/2006/relationships/image" Target="../media/image41.jpe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5" Type="http://schemas.openxmlformats.org/officeDocument/2006/relationships/image" Target="../media/image35.emf"/><Relationship Id="rId10" Type="http://schemas.openxmlformats.org/officeDocument/2006/relationships/tags" Target="../tags/tag45.xml"/><Relationship Id="rId19" Type="http://schemas.openxmlformats.org/officeDocument/2006/relationships/image" Target="../media/image33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34.png"/><Relationship Id="rId22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6.emf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3.png"/><Relationship Id="rId2" Type="http://schemas.openxmlformats.org/officeDocument/2006/relationships/tags" Target="../tags/tag47.xml"/><Relationship Id="rId16" Type="http://schemas.openxmlformats.org/officeDocument/2006/relationships/image" Target="../media/image48.emf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32.png"/><Relationship Id="rId5" Type="http://schemas.openxmlformats.org/officeDocument/2006/relationships/tags" Target="../tags/tag50.xml"/><Relationship Id="rId15" Type="http://schemas.openxmlformats.org/officeDocument/2006/relationships/image" Target="../media/image47.emf"/><Relationship Id="rId10" Type="http://schemas.openxmlformats.org/officeDocument/2006/relationships/image" Target="../media/image31.png"/><Relationship Id="rId4" Type="http://schemas.openxmlformats.org/officeDocument/2006/relationships/tags" Target="../tags/tag49.xml"/><Relationship Id="rId9" Type="http://schemas.openxmlformats.org/officeDocument/2006/relationships/image" Target="../media/image34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90800" y="914400"/>
            <a:ext cx="3903663" cy="60483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2800" i="1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Electromagnetic Waves</a:t>
            </a:r>
            <a:endParaRPr lang="en-US" sz="2400" i="1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057400" y="2163763"/>
            <a:ext cx="5240338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120000"/>
              </a:lnSpc>
            </a:pPr>
            <a:r>
              <a:rPr lang="en-US" sz="2400" i="1" u="sng"/>
              <a:t>Outline</a:t>
            </a:r>
            <a:endParaRPr lang="en-US" sz="3200" i="1" u="sng"/>
          </a:p>
          <a:p>
            <a:pPr algn="l" eaLnBrk="0" hangingPunct="0">
              <a:lnSpc>
                <a:spcPct val="120000"/>
              </a:lnSpc>
            </a:pPr>
            <a:endParaRPr lang="en-US" sz="2400"/>
          </a:p>
          <a:p>
            <a:pPr algn="l">
              <a:lnSpc>
                <a:spcPct val="120000"/>
              </a:lnSpc>
            </a:pPr>
            <a:r>
              <a:rPr lang="en-US" sz="2000"/>
              <a:t>Review of the Quasi-static Approximation</a:t>
            </a:r>
          </a:p>
          <a:p>
            <a:pPr algn="l">
              <a:lnSpc>
                <a:spcPct val="120000"/>
              </a:lnSpc>
            </a:pPr>
            <a:r>
              <a:rPr lang="en-US" sz="2000"/>
              <a:t>Electric and Magnetic Components of Waves</a:t>
            </a:r>
          </a:p>
          <a:p>
            <a:pPr algn="l">
              <a:lnSpc>
                <a:spcPct val="120000"/>
              </a:lnSpc>
            </a:pPr>
            <a:r>
              <a:rPr lang="en-US" sz="2000"/>
              <a:t>The Wave Equation (in 1-D)</a:t>
            </a:r>
          </a:p>
          <a:p>
            <a:pPr algn="l">
              <a:lnSpc>
                <a:spcPct val="120000"/>
              </a:lnSpc>
            </a:pPr>
            <a:r>
              <a:rPr lang="en-US" sz="2000"/>
              <a:t>Uniform Plane Waves</a:t>
            </a:r>
          </a:p>
          <a:p>
            <a:pPr algn="l">
              <a:lnSpc>
                <a:spcPct val="120000"/>
              </a:lnSpc>
            </a:pPr>
            <a:r>
              <a:rPr lang="en-US" sz="2000"/>
              <a:t>Phase Velocity and Intrinsic Impedance</a:t>
            </a:r>
          </a:p>
          <a:p>
            <a:pPr algn="l">
              <a:lnSpc>
                <a:spcPct val="120000"/>
              </a:lnSpc>
            </a:pPr>
            <a:r>
              <a:rPr lang="en-US" sz="2000"/>
              <a:t>Wave-vector and Wave-frequency</a:t>
            </a:r>
          </a:p>
          <a:p>
            <a:pPr algn="l">
              <a:lnSpc>
                <a:spcPct val="120000"/>
              </a:lnSpc>
            </a:pPr>
            <a:endParaRPr lang="en-US" sz="240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589213" y="1614488"/>
            <a:ext cx="3887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Reading – Shen and Kong – Ch.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14800" y="1371600"/>
            <a:ext cx="4737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6"/>
          <p:cNvSpPr>
            <a:spLocks noChangeArrowheads="1"/>
          </p:cNvSpPr>
          <p:nvPr/>
        </p:nvSpPr>
        <p:spPr bwMode="auto">
          <a:xfrm>
            <a:off x="1838325" y="536575"/>
            <a:ext cx="543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/>
              <a:t>Uniform Electromagnetic Plane Waves</a:t>
            </a:r>
          </a:p>
        </p:txBody>
      </p:sp>
      <p:pic>
        <p:nvPicPr>
          <p:cNvPr id="11268" name="Picture 2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166813" y="4043363"/>
            <a:ext cx="51133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70"/>
          <p:cNvSpPr txBox="1">
            <a:spLocks noChangeArrowheads="1"/>
          </p:cNvSpPr>
          <p:nvPr/>
        </p:nvSpPr>
        <p:spPr bwMode="auto">
          <a:xfrm>
            <a:off x="4524375" y="5470525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Source free: </a:t>
            </a:r>
          </a:p>
        </p:txBody>
      </p:sp>
      <p:pic>
        <p:nvPicPr>
          <p:cNvPr id="11270" name="Picture 7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6350000" y="5561013"/>
            <a:ext cx="8413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195388" y="5314950"/>
            <a:ext cx="28765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2" name="Group 382"/>
          <p:cNvGrpSpPr>
            <a:grpSpLocks/>
          </p:cNvGrpSpPr>
          <p:nvPr/>
        </p:nvGrpSpPr>
        <p:grpSpPr bwMode="auto">
          <a:xfrm>
            <a:off x="7162800" y="1143000"/>
            <a:ext cx="693738" cy="1009650"/>
            <a:chOff x="1310" y="2448"/>
            <a:chExt cx="437" cy="636"/>
          </a:xfrm>
        </p:grpSpPr>
        <p:sp>
          <p:nvSpPr>
            <p:cNvPr id="11283" name="Line 383"/>
            <p:cNvSpPr>
              <a:spLocks noChangeShapeType="1"/>
            </p:cNvSpPr>
            <p:nvPr/>
          </p:nvSpPr>
          <p:spPr bwMode="auto">
            <a:xfrm>
              <a:off x="1450" y="2803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Line 384"/>
            <p:cNvSpPr>
              <a:spLocks noChangeShapeType="1"/>
            </p:cNvSpPr>
            <p:nvPr/>
          </p:nvSpPr>
          <p:spPr bwMode="auto">
            <a:xfrm flipV="1">
              <a:off x="1450" y="26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Line 385"/>
            <p:cNvSpPr>
              <a:spLocks noChangeShapeType="1"/>
            </p:cNvSpPr>
            <p:nvPr/>
          </p:nvSpPr>
          <p:spPr bwMode="auto">
            <a:xfrm flipH="1">
              <a:off x="1448" y="27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286" name="Picture 38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642" y="2939"/>
              <a:ext cx="10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38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612" y="2640"/>
              <a:ext cx="1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38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310" y="2448"/>
              <a:ext cx="10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3" name="Picture 38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5029200" y="1371600"/>
            <a:ext cx="3667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Line 225"/>
          <p:cNvSpPr>
            <a:spLocks noChangeShapeType="1"/>
          </p:cNvSpPr>
          <p:nvPr/>
        </p:nvSpPr>
        <p:spPr bwMode="auto">
          <a:xfrm>
            <a:off x="6172200" y="2819400"/>
            <a:ext cx="533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225"/>
          <p:cNvSpPr>
            <a:spLocks noChangeShapeType="1"/>
          </p:cNvSpPr>
          <p:nvPr/>
        </p:nvSpPr>
        <p:spPr bwMode="auto">
          <a:xfrm flipH="1" flipV="1">
            <a:off x="6705600" y="2514600"/>
            <a:ext cx="533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227"/>
          <p:cNvSpPr>
            <a:spLocks noChangeShapeType="1"/>
          </p:cNvSpPr>
          <p:nvPr/>
        </p:nvSpPr>
        <p:spPr bwMode="auto">
          <a:xfrm flipH="1">
            <a:off x="6705600" y="27432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227"/>
          <p:cNvSpPr>
            <a:spLocks noChangeShapeType="1"/>
          </p:cNvSpPr>
          <p:nvPr/>
        </p:nvSpPr>
        <p:spPr bwMode="auto">
          <a:xfrm flipV="1">
            <a:off x="6172200" y="2514600"/>
            <a:ext cx="533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8" name="Picture 2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7315200" y="2667000"/>
            <a:ext cx="7953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2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6629400" y="2286000"/>
            <a:ext cx="182563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23" descr="latex-image-1.pd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038600" y="2362200"/>
            <a:ext cx="3619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" descr="latex-image-1.pdf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029450" y="2425700"/>
            <a:ext cx="5715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4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85800" y="4106863"/>
            <a:ext cx="393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ChangeArrowheads="1"/>
          </p:cNvSpPr>
          <p:nvPr/>
        </p:nvSpPr>
        <p:spPr bwMode="auto">
          <a:xfrm>
            <a:off x="3146425" y="536575"/>
            <a:ext cx="282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/>
              <a:t>The Wave Equation</a:t>
            </a:r>
          </a:p>
        </p:txBody>
      </p:sp>
      <p:sp>
        <p:nvSpPr>
          <p:cNvPr id="158735" name="Rectangle 15"/>
          <p:cNvSpPr>
            <a:spLocks noChangeArrowheads="1"/>
          </p:cNvSpPr>
          <p:nvPr/>
        </p:nvSpPr>
        <p:spPr bwMode="auto">
          <a:xfrm>
            <a:off x="407988" y="4344988"/>
            <a:ext cx="8339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The temporal and spatial variations in E</a:t>
            </a:r>
            <a:r>
              <a:rPr lang="en-US" sz="2000" baseline="-25000"/>
              <a:t>y</a:t>
            </a:r>
            <a:r>
              <a:rPr lang="en-US" sz="2000"/>
              <a:t> are coupled together to yield …</a:t>
            </a:r>
          </a:p>
        </p:txBody>
      </p:sp>
      <p:pic>
        <p:nvPicPr>
          <p:cNvPr id="12292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90700" y="5297488"/>
            <a:ext cx="26003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16"/>
          <p:cNvSpPr>
            <a:spLocks noChangeArrowheads="1"/>
          </p:cNvSpPr>
          <p:nvPr/>
        </p:nvSpPr>
        <p:spPr bwMode="auto">
          <a:xfrm>
            <a:off x="1600200" y="5181600"/>
            <a:ext cx="2971800" cy="990600"/>
          </a:xfrm>
          <a:prstGeom prst="rect">
            <a:avLst/>
          </a:prstGeom>
          <a:noFill/>
          <a:ln w="19050">
            <a:solidFill>
              <a:srgbClr val="3D84D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17"/>
          <p:cNvSpPr>
            <a:spLocks noChangeArrowheads="1"/>
          </p:cNvSpPr>
          <p:nvPr/>
        </p:nvSpPr>
        <p:spPr bwMode="auto">
          <a:xfrm>
            <a:off x="4946650" y="5638800"/>
            <a:ext cx="272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/>
              <a:t>… the Wave Equation.</a:t>
            </a:r>
          </a:p>
        </p:txBody>
      </p:sp>
      <p:grpSp>
        <p:nvGrpSpPr>
          <p:cNvPr id="12295" name="Group 17"/>
          <p:cNvGrpSpPr>
            <a:grpSpLocks/>
          </p:cNvGrpSpPr>
          <p:nvPr/>
        </p:nvGrpSpPr>
        <p:grpSpPr bwMode="auto">
          <a:xfrm>
            <a:off x="1054100" y="1598613"/>
            <a:ext cx="7007225" cy="766762"/>
            <a:chOff x="632" y="1007"/>
            <a:chExt cx="4414" cy="483"/>
          </a:xfrm>
        </p:grpSpPr>
        <p:sp>
          <p:nvSpPr>
            <p:cNvPr id="12299" name="Rectangle 13"/>
            <p:cNvSpPr>
              <a:spLocks noChangeArrowheads="1"/>
            </p:cNvSpPr>
            <p:nvPr/>
          </p:nvSpPr>
          <p:spPr bwMode="auto">
            <a:xfrm>
              <a:off x="632" y="1048"/>
              <a:ext cx="21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Time-varying E</a:t>
              </a:r>
              <a:r>
                <a:rPr lang="en-US" sz="2000" baseline="-25000"/>
                <a:t>y</a:t>
              </a:r>
              <a:r>
                <a:rPr lang="en-US" sz="2000"/>
                <a:t> generates spatially varying B</a:t>
              </a:r>
              <a:r>
                <a:rPr lang="en-US" sz="2000" baseline="-25000"/>
                <a:t>z </a:t>
              </a:r>
              <a:r>
                <a:rPr lang="en-US" sz="2000"/>
                <a:t>…</a:t>
              </a:r>
            </a:p>
          </p:txBody>
        </p:sp>
        <p:pic>
          <p:nvPicPr>
            <p:cNvPr id="12300" name="Picture 2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21" y="1007"/>
              <a:ext cx="2025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296" name="Group 18"/>
          <p:cNvGrpSpPr>
            <a:grpSpLocks/>
          </p:cNvGrpSpPr>
          <p:nvPr/>
        </p:nvGrpSpPr>
        <p:grpSpPr bwMode="auto">
          <a:xfrm>
            <a:off x="1054100" y="3008313"/>
            <a:ext cx="7002463" cy="768350"/>
            <a:chOff x="624" y="1895"/>
            <a:chExt cx="4411" cy="484"/>
          </a:xfrm>
        </p:grpSpPr>
        <p:sp>
          <p:nvSpPr>
            <p:cNvPr id="12297" name="Rectangle 14"/>
            <p:cNvSpPr>
              <a:spLocks noChangeArrowheads="1"/>
            </p:cNvSpPr>
            <p:nvPr/>
          </p:nvSpPr>
          <p:spPr bwMode="auto">
            <a:xfrm>
              <a:off x="624" y="1937"/>
              <a:ext cx="21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Time-varying B</a:t>
              </a:r>
              <a:r>
                <a:rPr lang="en-US" sz="2000" baseline="-25000"/>
                <a:t>z</a:t>
              </a:r>
              <a:r>
                <a:rPr lang="en-US" sz="2000"/>
                <a:t> generates spatially varying E</a:t>
              </a:r>
              <a:r>
                <a:rPr lang="en-US" sz="2000" baseline="-25000"/>
                <a:t>y </a:t>
              </a:r>
              <a:r>
                <a:rPr lang="en-US" sz="2000"/>
                <a:t>…</a:t>
              </a:r>
            </a:p>
          </p:txBody>
        </p:sp>
        <p:pic>
          <p:nvPicPr>
            <p:cNvPr id="12298" name="Picture 21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97" y="1895"/>
              <a:ext cx="1638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6"/>
          <p:cNvSpPr>
            <a:spLocks noChangeArrowheads="1"/>
          </p:cNvSpPr>
          <p:nvPr/>
        </p:nvSpPr>
        <p:spPr bwMode="auto">
          <a:xfrm>
            <a:off x="1317625" y="536575"/>
            <a:ext cx="647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/>
              <a:t>The Wave Equation via Differential Equations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244475" y="1858963"/>
            <a:ext cx="1185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Faraday:       </a:t>
            </a:r>
          </a:p>
        </p:txBody>
      </p:sp>
      <p:sp>
        <p:nvSpPr>
          <p:cNvPr id="13316" name="AutoShape 39"/>
          <p:cNvSpPr>
            <a:spLocks/>
          </p:cNvSpPr>
          <p:nvPr/>
        </p:nvSpPr>
        <p:spPr bwMode="auto">
          <a:xfrm rot="5400000">
            <a:off x="2300288" y="1987550"/>
            <a:ext cx="152400" cy="1746250"/>
          </a:xfrm>
          <a:prstGeom prst="rightBrace">
            <a:avLst>
              <a:gd name="adj1" fmla="val 954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7" name="Picture 5" descr="latex-image-1.pdf"/>
          <p:cNvPicPr>
            <a:picLocks noChangeAspect="1"/>
          </p:cNvPicPr>
          <p:nvPr/>
        </p:nvPicPr>
        <p:blipFill>
          <a:blip r:embed="rId3"/>
          <a:srcRect r="61298"/>
          <a:stretch>
            <a:fillRect/>
          </a:stretch>
        </p:blipFill>
        <p:spPr bwMode="auto">
          <a:xfrm>
            <a:off x="2008188" y="2854325"/>
            <a:ext cx="76676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latex-image-1.pdf"/>
          <p:cNvPicPr>
            <a:picLocks noChangeAspect="1"/>
          </p:cNvPicPr>
          <p:nvPr/>
        </p:nvPicPr>
        <p:blipFill>
          <a:blip r:embed="rId4"/>
          <a:srcRect r="63571"/>
          <a:stretch>
            <a:fillRect/>
          </a:stretch>
        </p:blipFill>
        <p:spPr bwMode="auto">
          <a:xfrm>
            <a:off x="2039938" y="4857750"/>
            <a:ext cx="8032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82"/>
          <p:cNvSpPr txBox="1">
            <a:spLocks noChangeArrowheads="1"/>
          </p:cNvSpPr>
          <p:nvPr/>
        </p:nvSpPr>
        <p:spPr bwMode="auto">
          <a:xfrm>
            <a:off x="233363" y="38671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Ampere:       </a:t>
            </a:r>
          </a:p>
        </p:txBody>
      </p:sp>
      <p:sp>
        <p:nvSpPr>
          <p:cNvPr id="13320" name="AutoShape 96"/>
          <p:cNvSpPr>
            <a:spLocks/>
          </p:cNvSpPr>
          <p:nvPr/>
        </p:nvSpPr>
        <p:spPr bwMode="auto">
          <a:xfrm rot="5400000">
            <a:off x="2330450" y="3995738"/>
            <a:ext cx="152400" cy="1746250"/>
          </a:xfrm>
          <a:prstGeom prst="rightBrace">
            <a:avLst>
              <a:gd name="adj1" fmla="val 954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2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19700" y="5411788"/>
            <a:ext cx="26003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Text Box 111"/>
          <p:cNvSpPr txBox="1">
            <a:spLocks noChangeArrowheads="1"/>
          </p:cNvSpPr>
          <p:nvPr/>
        </p:nvSpPr>
        <p:spPr bwMode="auto">
          <a:xfrm>
            <a:off x="457200" y="5605463"/>
            <a:ext cx="461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Substitution yields the wave equation:</a:t>
            </a:r>
          </a:p>
        </p:txBody>
      </p:sp>
      <p:pic>
        <p:nvPicPr>
          <p:cNvPr id="13323" name="Picture 42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575050"/>
            <a:ext cx="7239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43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3200" y="1549400"/>
            <a:ext cx="7213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295400"/>
            <a:ext cx="3429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b="1" smtClean="0">
                <a:latin typeface="Trebuchet MS" pitchFamily="34" charset="0"/>
                <a:ea typeface="ＭＳ Ｐゴシック" pitchFamily="34" charset="-128"/>
              </a:rPr>
              <a:t>The 1-D wave equation</a:t>
            </a:r>
          </a:p>
        </p:txBody>
      </p:sp>
      <p:pic>
        <p:nvPicPr>
          <p:cNvPr id="1433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133600"/>
            <a:ext cx="31845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609600" y="3657600"/>
            <a:ext cx="7848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/>
              <a:t> E</a:t>
            </a:r>
            <a:r>
              <a:rPr lang="en-US" sz="2000" baseline="-25000"/>
              <a:t>y</a:t>
            </a:r>
            <a:r>
              <a:rPr lang="en-US" sz="2000"/>
              <a:t>(z,t) is any function for which the second derivative in space equals its second derivative in time, times a constant.  The solution is therefore any function with the same dependence on time as on space, e.g.</a:t>
            </a:r>
          </a:p>
          <a:p>
            <a:pPr marL="342900" indent="-342900" algn="l">
              <a:spcBef>
                <a:spcPct val="20000"/>
              </a:spcBef>
            </a:pPr>
            <a:endParaRPr lang="en-US" sz="2000"/>
          </a:p>
          <a:p>
            <a:pPr marL="342900" indent="-342900" algn="l">
              <a:spcBef>
                <a:spcPct val="20000"/>
              </a:spcBef>
            </a:pPr>
            <a:endParaRPr lang="en-US" sz="200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/>
              <a:t>The functions</a:t>
            </a:r>
            <a:r>
              <a:rPr lang="en-US" sz="2000" i="1"/>
              <a:t> </a:t>
            </a:r>
            <a:r>
              <a:rPr lang="en-US" sz="2000" b="1" i="1">
                <a:solidFill>
                  <a:srgbClr val="2E6CD0"/>
                </a:solidFill>
              </a:rPr>
              <a:t>f</a:t>
            </a:r>
            <a:r>
              <a:rPr lang="en-US" sz="2000" b="1" i="1" baseline="-25000">
                <a:solidFill>
                  <a:srgbClr val="2E6CD0"/>
                </a:solidFill>
              </a:rPr>
              <a:t>+</a:t>
            </a:r>
            <a:r>
              <a:rPr lang="en-US" sz="2000" b="1" i="1">
                <a:solidFill>
                  <a:srgbClr val="2E6CD0"/>
                </a:solidFill>
              </a:rPr>
              <a:t>(z-ct)</a:t>
            </a:r>
            <a:r>
              <a:rPr lang="en-US" sz="2000">
                <a:solidFill>
                  <a:srgbClr val="2E6CD0"/>
                </a:solidFill>
              </a:rPr>
              <a:t> </a:t>
            </a:r>
            <a:r>
              <a:rPr lang="en-US" sz="2000"/>
              <a:t>and </a:t>
            </a:r>
            <a:r>
              <a:rPr lang="en-US" sz="2000" b="1" i="1">
                <a:solidFill>
                  <a:srgbClr val="2E6CD0"/>
                </a:solidFill>
              </a:rPr>
              <a:t>f</a:t>
            </a:r>
            <a:r>
              <a:rPr lang="en-US" sz="2400" b="1" i="1" baseline="-25000">
                <a:solidFill>
                  <a:srgbClr val="2E6CD0"/>
                </a:solidFill>
              </a:rPr>
              <a:t>-</a:t>
            </a:r>
            <a:r>
              <a:rPr lang="en-US" sz="2000" b="1" i="1" baseline="-25000">
                <a:solidFill>
                  <a:srgbClr val="2E6CD0"/>
                </a:solidFill>
              </a:rPr>
              <a:t> </a:t>
            </a:r>
            <a:r>
              <a:rPr lang="en-US" sz="2000" b="1" i="1">
                <a:solidFill>
                  <a:srgbClr val="2E6CD0"/>
                </a:solidFill>
              </a:rPr>
              <a:t>(z+ct)</a:t>
            </a:r>
            <a:r>
              <a:rPr lang="en-US" sz="2000">
                <a:solidFill>
                  <a:srgbClr val="2E6CD0"/>
                </a:solidFill>
              </a:rPr>
              <a:t> </a:t>
            </a:r>
            <a:r>
              <a:rPr lang="en-US" sz="2000"/>
              <a:t>represent uniform waves propagating in the </a:t>
            </a:r>
            <a:r>
              <a:rPr lang="en-US" sz="2000" i="1"/>
              <a:t>+z</a:t>
            </a:r>
            <a:r>
              <a:rPr lang="en-US" sz="2000"/>
              <a:t> and </a:t>
            </a:r>
            <a:r>
              <a:rPr lang="en-US" sz="2000" i="1"/>
              <a:t>-z</a:t>
            </a:r>
            <a:r>
              <a:rPr lang="en-US" sz="2000"/>
              <a:t> directions respectively.</a:t>
            </a:r>
          </a:p>
        </p:txBody>
      </p:sp>
      <p:pic>
        <p:nvPicPr>
          <p:cNvPr id="1434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135563"/>
            <a:ext cx="4638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2684463" y="381000"/>
            <a:ext cx="432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Uniform Plane Wave Solutions</a:t>
            </a:r>
          </a:p>
        </p:txBody>
      </p:sp>
      <p:sp>
        <p:nvSpPr>
          <p:cNvPr id="14343" name="Rectangle 14"/>
          <p:cNvSpPr>
            <a:spLocks noChangeArrowheads="1"/>
          </p:cNvSpPr>
          <p:nvPr/>
        </p:nvSpPr>
        <p:spPr bwMode="auto">
          <a:xfrm>
            <a:off x="2438400" y="1219200"/>
            <a:ext cx="4495800" cy="1905000"/>
          </a:xfrm>
          <a:prstGeom prst="rect">
            <a:avLst/>
          </a:prstGeom>
          <a:noFill/>
          <a:ln w="28575">
            <a:solidFill>
              <a:srgbClr val="3D84D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The </a:t>
            </a:r>
            <a:r>
              <a:rPr lang="en-US" sz="2000" b="1" i="1" smtClean="0">
                <a:solidFill>
                  <a:srgbClr val="2E6CD0"/>
                </a:solidFill>
                <a:latin typeface="Trebuchet MS" pitchFamily="34" charset="0"/>
                <a:ea typeface="ＭＳ Ｐゴシック" pitchFamily="34" charset="-128"/>
              </a:rPr>
              <a:t>velocity of propagation</a:t>
            </a:r>
            <a:r>
              <a:rPr lang="en-US" sz="2000" smtClean="0">
                <a:solidFill>
                  <a:srgbClr val="2E6CD0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is determined solely by the dielectric permittivity and magnetic permeability:</a:t>
            </a:r>
          </a:p>
          <a:p>
            <a:pPr eaLnBrk="1" hangingPunct="1"/>
            <a:endParaRPr lang="en-US" sz="200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endParaRPr lang="en-US" sz="200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endParaRPr lang="en-US" sz="200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The functions </a:t>
            </a:r>
            <a:r>
              <a:rPr lang="en-US" sz="2000" b="1" i="1" smtClean="0">
                <a:solidFill>
                  <a:srgbClr val="2E6CD0"/>
                </a:solidFill>
                <a:latin typeface="Trebuchet MS" pitchFamily="34" charset="0"/>
                <a:ea typeface="ＭＳ Ｐゴシック" pitchFamily="34" charset="-128"/>
              </a:rPr>
              <a:t>f</a:t>
            </a:r>
            <a:r>
              <a:rPr lang="en-US" sz="2000" b="1" i="1" baseline="-25000" smtClean="0">
                <a:solidFill>
                  <a:srgbClr val="2E6CD0"/>
                </a:solidFill>
                <a:latin typeface="Trebuchet MS" pitchFamily="34" charset="0"/>
                <a:ea typeface="ＭＳ Ｐゴシック" pitchFamily="34" charset="-128"/>
              </a:rPr>
              <a:t>+</a:t>
            </a:r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 and </a:t>
            </a:r>
            <a:r>
              <a:rPr lang="en-US" sz="2000" b="1" i="1" smtClean="0">
                <a:solidFill>
                  <a:srgbClr val="2E6CD0"/>
                </a:solidFill>
                <a:latin typeface="Trebuchet MS" pitchFamily="34" charset="0"/>
                <a:ea typeface="ＭＳ Ｐゴシック" pitchFamily="34" charset="-128"/>
              </a:rPr>
              <a:t>f</a:t>
            </a:r>
            <a:r>
              <a:rPr lang="en-US" sz="2000" b="1" i="1" baseline="-25000" smtClean="0">
                <a:solidFill>
                  <a:srgbClr val="2E6CD0"/>
                </a:solidFill>
                <a:latin typeface="Trebuchet MS" pitchFamily="34" charset="0"/>
                <a:ea typeface="ＭＳ Ｐゴシック" pitchFamily="34" charset="-128"/>
              </a:rPr>
              <a:t>-</a:t>
            </a:r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 are determined by the source and the other boundary conditions.</a:t>
            </a:r>
          </a:p>
        </p:txBody>
      </p:sp>
      <p:pic>
        <p:nvPicPr>
          <p:cNvPr id="1536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055813"/>
            <a:ext cx="14986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3505200" y="457200"/>
            <a:ext cx="216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Speed of Light</a:t>
            </a:r>
          </a:p>
        </p:txBody>
      </p:sp>
      <p:pic>
        <p:nvPicPr>
          <p:cNvPr id="15365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962400"/>
            <a:ext cx="46386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C:\Users\guyu\Pictures\test_lecture_pics\lecture18_16.png"/>
          <p:cNvPicPr>
            <a:picLocks noChangeAspect="1" noChangeArrowheads="1"/>
          </p:cNvPicPr>
          <p:nvPr/>
        </p:nvPicPr>
        <p:blipFill>
          <a:blip r:embed="rId6"/>
          <a:srcRect r="95" b="63"/>
          <a:stretch>
            <a:fillRect/>
          </a:stretch>
        </p:blipFill>
        <p:spPr bwMode="auto">
          <a:xfrm>
            <a:off x="3162300" y="4419600"/>
            <a:ext cx="285115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6858000" y="48006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24000" y="4038600"/>
            <a:ext cx="46386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67"/>
          <p:cNvSpPr>
            <a:spLocks noChangeArrowheads="1"/>
          </p:cNvSpPr>
          <p:nvPr/>
        </p:nvSpPr>
        <p:spPr bwMode="auto">
          <a:xfrm>
            <a:off x="1752600" y="304800"/>
            <a:ext cx="571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Magnetic Field of a Uniform Plane Wave</a:t>
            </a:r>
          </a:p>
        </p:txBody>
      </p:sp>
      <p:pic>
        <p:nvPicPr>
          <p:cNvPr id="16388" name="Picture 8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325" y="1527175"/>
            <a:ext cx="28765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41463" y="5105400"/>
            <a:ext cx="58499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92"/>
          <p:cNvSpPr txBox="1">
            <a:spLocks noChangeArrowheads="1"/>
          </p:cNvSpPr>
          <p:nvPr/>
        </p:nvSpPr>
        <p:spPr bwMode="auto">
          <a:xfrm>
            <a:off x="539750" y="3505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In vacuum…</a:t>
            </a:r>
          </a:p>
        </p:txBody>
      </p:sp>
      <p:pic>
        <p:nvPicPr>
          <p:cNvPr id="16391" name="Picture 6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62400" y="1295400"/>
            <a:ext cx="4737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2" name="Group 382"/>
          <p:cNvGrpSpPr>
            <a:grpSpLocks/>
          </p:cNvGrpSpPr>
          <p:nvPr/>
        </p:nvGrpSpPr>
        <p:grpSpPr bwMode="auto">
          <a:xfrm>
            <a:off x="6324600" y="1219200"/>
            <a:ext cx="693738" cy="1009650"/>
            <a:chOff x="1310" y="2448"/>
            <a:chExt cx="437" cy="636"/>
          </a:xfrm>
        </p:grpSpPr>
        <p:sp>
          <p:nvSpPr>
            <p:cNvPr id="16393" name="Line 383"/>
            <p:cNvSpPr>
              <a:spLocks noChangeShapeType="1"/>
            </p:cNvSpPr>
            <p:nvPr/>
          </p:nvSpPr>
          <p:spPr bwMode="auto">
            <a:xfrm>
              <a:off x="1450" y="2803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384"/>
            <p:cNvSpPr>
              <a:spLocks noChangeShapeType="1"/>
            </p:cNvSpPr>
            <p:nvPr/>
          </p:nvSpPr>
          <p:spPr bwMode="auto">
            <a:xfrm flipV="1">
              <a:off x="1450" y="26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385"/>
            <p:cNvSpPr>
              <a:spLocks noChangeShapeType="1"/>
            </p:cNvSpPr>
            <p:nvPr/>
          </p:nvSpPr>
          <p:spPr bwMode="auto">
            <a:xfrm flipH="1">
              <a:off x="1448" y="27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396" name="Picture 38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642" y="2939"/>
              <a:ext cx="10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38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612" y="2640"/>
              <a:ext cx="1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38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310" y="2448"/>
              <a:ext cx="10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2971800" y="2286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A Uniform Plane Wave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401638" y="3165475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Inside a material…</a:t>
            </a:r>
          </a:p>
        </p:txBody>
      </p:sp>
      <p:pic>
        <p:nvPicPr>
          <p:cNvPr id="17412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706563" y="3687763"/>
            <a:ext cx="49434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638300" y="4448175"/>
            <a:ext cx="60340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2078038" y="5838825"/>
            <a:ext cx="1055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 where</a:t>
            </a:r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3390900" y="5562600"/>
            <a:ext cx="1752600" cy="990600"/>
          </a:xfrm>
          <a:prstGeom prst="rect">
            <a:avLst/>
          </a:prstGeom>
          <a:noFill/>
          <a:ln w="28575">
            <a:solidFill>
              <a:srgbClr val="3D84D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6" name="Picture 6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557588" y="5689600"/>
            <a:ext cx="139382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09600" y="1581150"/>
            <a:ext cx="26003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Text Box 135"/>
          <p:cNvSpPr txBox="1">
            <a:spLocks noChangeArrowheads="1"/>
          </p:cNvSpPr>
          <p:nvPr/>
        </p:nvSpPr>
        <p:spPr bwMode="auto">
          <a:xfrm>
            <a:off x="5259388" y="5886450"/>
            <a:ext cx="3752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is known as the phase velocity</a:t>
            </a:r>
          </a:p>
          <a:p>
            <a:r>
              <a:rPr lang="en-US" sz="2000"/>
              <a:t>of the wave</a:t>
            </a:r>
          </a:p>
        </p:txBody>
      </p:sp>
      <p:pic>
        <p:nvPicPr>
          <p:cNvPr id="17419" name="Picture 7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1295400"/>
            <a:ext cx="4737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20" name="Group 382"/>
          <p:cNvGrpSpPr>
            <a:grpSpLocks/>
          </p:cNvGrpSpPr>
          <p:nvPr/>
        </p:nvGrpSpPr>
        <p:grpSpPr bwMode="auto">
          <a:xfrm>
            <a:off x="6324600" y="1219200"/>
            <a:ext cx="693738" cy="1009650"/>
            <a:chOff x="1310" y="2448"/>
            <a:chExt cx="437" cy="636"/>
          </a:xfrm>
        </p:grpSpPr>
        <p:sp>
          <p:nvSpPr>
            <p:cNvPr id="17421" name="Line 383"/>
            <p:cNvSpPr>
              <a:spLocks noChangeShapeType="1"/>
            </p:cNvSpPr>
            <p:nvPr/>
          </p:nvSpPr>
          <p:spPr bwMode="auto">
            <a:xfrm>
              <a:off x="1450" y="2803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Line 384"/>
            <p:cNvSpPr>
              <a:spLocks noChangeShapeType="1"/>
            </p:cNvSpPr>
            <p:nvPr/>
          </p:nvSpPr>
          <p:spPr bwMode="auto">
            <a:xfrm flipV="1">
              <a:off x="1450" y="26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Line 385"/>
            <p:cNvSpPr>
              <a:spLocks noChangeShapeType="1"/>
            </p:cNvSpPr>
            <p:nvPr/>
          </p:nvSpPr>
          <p:spPr bwMode="auto">
            <a:xfrm flipH="1">
              <a:off x="1448" y="27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24" name="Picture 38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642" y="2939"/>
              <a:ext cx="10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38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612" y="2640"/>
              <a:ext cx="1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38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310" y="2448"/>
              <a:ext cx="10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86000"/>
            <a:ext cx="7924800" cy="41148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en-US" sz="2000" b="1" i="1" smtClean="0">
                <a:solidFill>
                  <a:srgbClr val="2E6CD0"/>
                </a:solidFill>
                <a:latin typeface="Symbol" pitchFamily="18" charset="2"/>
                <a:ea typeface="ＭＳ Ｐゴシック" pitchFamily="34" charset="-128"/>
              </a:rPr>
              <a:t>η</a:t>
            </a:r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 is the </a:t>
            </a:r>
            <a:r>
              <a:rPr lang="en-US" sz="2000" b="1" i="1" smtClean="0">
                <a:solidFill>
                  <a:srgbClr val="2E6CD0"/>
                </a:solidFill>
                <a:latin typeface="Trebuchet MS" pitchFamily="34" charset="0"/>
                <a:ea typeface="ＭＳ Ｐゴシック" pitchFamily="34" charset="-128"/>
              </a:rPr>
              <a:t>intrinsic impedance</a:t>
            </a:r>
            <a:r>
              <a:rPr lang="en-US" sz="2000" smtClean="0">
                <a:solidFill>
                  <a:srgbClr val="2E6CD0"/>
                </a:solidFill>
                <a:latin typeface="Trebuchet MS" pitchFamily="34" charset="0"/>
                <a:ea typeface="ＭＳ Ｐゴシック" pitchFamily="34" charset="-128"/>
              </a:rPr>
              <a:t> </a:t>
            </a:r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of the medium given by</a:t>
            </a:r>
          </a:p>
          <a:p>
            <a:pPr eaLnBrk="1" hangingPunct="1"/>
            <a:endParaRPr lang="en-US" sz="200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endParaRPr lang="en-US" sz="200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endParaRPr lang="en-US" sz="200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sz="2000" smtClean="0">
              <a:latin typeface="Trebuchet MS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US" sz="2000" smtClean="0">
                <a:latin typeface="Trebuchet MS" pitchFamily="34" charset="0"/>
                <a:ea typeface="ＭＳ Ｐゴシック" pitchFamily="34" charset="-128"/>
              </a:rPr>
              <a:t>Like the velocity of propagation, the intrinsic impedance is independent of the source and is determined only by the properties of the medium.</a:t>
            </a: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438400" y="381000"/>
            <a:ext cx="428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The Characteristic Impedance</a:t>
            </a:r>
          </a:p>
        </p:txBody>
      </p:sp>
      <p:pic>
        <p:nvPicPr>
          <p:cNvPr id="18436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71800" y="5257800"/>
            <a:ext cx="34274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08413" y="3209925"/>
            <a:ext cx="11477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676400" y="1143000"/>
            <a:ext cx="60340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276475" y="381000"/>
            <a:ext cx="458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Sinusoidal Uniform Plane Waves</a:t>
            </a:r>
          </a:p>
        </p:txBody>
      </p:sp>
      <p:pic>
        <p:nvPicPr>
          <p:cNvPr id="19459" name="Picture 1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219325" y="4219575"/>
            <a:ext cx="25574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246313" y="5561013"/>
            <a:ext cx="25876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71463" y="3505200"/>
            <a:ext cx="51260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61938" y="4906963"/>
            <a:ext cx="5170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4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956300" y="4114800"/>
            <a:ext cx="9779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144"/>
          <p:cNvSpPr txBox="1">
            <a:spLocks noChangeArrowheads="1"/>
          </p:cNvSpPr>
          <p:nvPr/>
        </p:nvSpPr>
        <p:spPr bwMode="auto">
          <a:xfrm>
            <a:off x="6858000" y="4191000"/>
            <a:ext cx="1746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… is known</a:t>
            </a:r>
            <a:br>
              <a:rPr lang="en-US" sz="2000"/>
            </a:br>
            <a:r>
              <a:rPr lang="en-US" sz="2000"/>
              <a:t>as the </a:t>
            </a:r>
            <a:br>
              <a:rPr lang="en-US" sz="2000"/>
            </a:br>
            <a:r>
              <a:rPr lang="en-US" sz="2000"/>
              <a:t>wave-number</a:t>
            </a:r>
          </a:p>
        </p:txBody>
      </p:sp>
      <p:sp>
        <p:nvSpPr>
          <p:cNvPr id="19465" name="Text Box 145"/>
          <p:cNvSpPr txBox="1">
            <a:spLocks noChangeArrowheads="1"/>
          </p:cNvSpPr>
          <p:nvPr/>
        </p:nvSpPr>
        <p:spPr bwMode="auto">
          <a:xfrm>
            <a:off x="4876800" y="4171950"/>
            <a:ext cx="1133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 </a:t>
            </a:r>
            <a:r>
              <a:rPr lang="en-US" sz="2000"/>
              <a:t>where</a:t>
            </a:r>
          </a:p>
        </p:txBody>
      </p:sp>
      <p:pic>
        <p:nvPicPr>
          <p:cNvPr id="19466" name="Picture 7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62400" y="1295400"/>
            <a:ext cx="4737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7" name="Group 382"/>
          <p:cNvGrpSpPr>
            <a:grpSpLocks/>
          </p:cNvGrpSpPr>
          <p:nvPr/>
        </p:nvGrpSpPr>
        <p:grpSpPr bwMode="auto">
          <a:xfrm>
            <a:off x="6324600" y="1219200"/>
            <a:ext cx="693738" cy="1009650"/>
            <a:chOff x="1310" y="2448"/>
            <a:chExt cx="437" cy="636"/>
          </a:xfrm>
        </p:grpSpPr>
        <p:sp>
          <p:nvSpPr>
            <p:cNvPr id="19468" name="Line 383"/>
            <p:cNvSpPr>
              <a:spLocks noChangeShapeType="1"/>
            </p:cNvSpPr>
            <p:nvPr/>
          </p:nvSpPr>
          <p:spPr bwMode="auto">
            <a:xfrm>
              <a:off x="1450" y="2803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384"/>
            <p:cNvSpPr>
              <a:spLocks noChangeShapeType="1"/>
            </p:cNvSpPr>
            <p:nvPr/>
          </p:nvSpPr>
          <p:spPr bwMode="auto">
            <a:xfrm flipV="1">
              <a:off x="1450" y="26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Line 385"/>
            <p:cNvSpPr>
              <a:spLocks noChangeShapeType="1"/>
            </p:cNvSpPr>
            <p:nvPr/>
          </p:nvSpPr>
          <p:spPr bwMode="auto">
            <a:xfrm flipH="1">
              <a:off x="1448" y="27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471" name="Picture 38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642" y="2939"/>
              <a:ext cx="10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Picture 38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612" y="2640"/>
              <a:ext cx="1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Picture 38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310" y="2448"/>
              <a:ext cx="10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0" y="381000"/>
            <a:ext cx="458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Sinusoidal Uniform Plane Waves</a:t>
            </a:r>
          </a:p>
        </p:txBody>
      </p:sp>
      <p:pic>
        <p:nvPicPr>
          <p:cNvPr id="20483" name="Picture 1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25475" y="3429000"/>
            <a:ext cx="43322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33400" y="4038600"/>
            <a:ext cx="43910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3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395413" y="4876800"/>
            <a:ext cx="572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390650" y="5257800"/>
            <a:ext cx="60769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9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1295400"/>
            <a:ext cx="4737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8" name="Group 382"/>
          <p:cNvGrpSpPr>
            <a:grpSpLocks/>
          </p:cNvGrpSpPr>
          <p:nvPr/>
        </p:nvGrpSpPr>
        <p:grpSpPr bwMode="auto">
          <a:xfrm>
            <a:off x="6324600" y="1219200"/>
            <a:ext cx="693738" cy="1009650"/>
            <a:chOff x="1310" y="2448"/>
            <a:chExt cx="437" cy="636"/>
          </a:xfrm>
        </p:grpSpPr>
        <p:sp>
          <p:nvSpPr>
            <p:cNvPr id="20490" name="Line 383"/>
            <p:cNvSpPr>
              <a:spLocks noChangeShapeType="1"/>
            </p:cNvSpPr>
            <p:nvPr/>
          </p:nvSpPr>
          <p:spPr bwMode="auto">
            <a:xfrm>
              <a:off x="1450" y="2803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Line 384"/>
            <p:cNvSpPr>
              <a:spLocks noChangeShapeType="1"/>
            </p:cNvSpPr>
            <p:nvPr/>
          </p:nvSpPr>
          <p:spPr bwMode="auto">
            <a:xfrm flipV="1">
              <a:off x="1450" y="26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Line 385"/>
            <p:cNvSpPr>
              <a:spLocks noChangeShapeType="1"/>
            </p:cNvSpPr>
            <p:nvPr/>
          </p:nvSpPr>
          <p:spPr bwMode="auto">
            <a:xfrm flipH="1">
              <a:off x="1448" y="27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493" name="Picture 386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642" y="2939"/>
              <a:ext cx="10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38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612" y="2640"/>
              <a:ext cx="1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388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310" y="2448"/>
              <a:ext cx="10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489" name="Picture 1" descr="latex-image-1.pd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638800" y="3886200"/>
            <a:ext cx="8350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ChangeArrowheads="1"/>
          </p:cNvSpPr>
          <p:nvPr/>
        </p:nvSpPr>
        <p:spPr bwMode="auto">
          <a:xfrm>
            <a:off x="1238250" y="536575"/>
            <a:ext cx="667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/>
              <a:t>Maxwell</a:t>
            </a:r>
            <a:r>
              <a:rPr lang="ja-JP" altLang="en-US" sz="2400" i="1" u="sng"/>
              <a:t>’</a:t>
            </a:r>
            <a:r>
              <a:rPr lang="en-US" altLang="ja-JP" sz="2400" i="1" u="sng"/>
              <a:t>s Equations (Free Space with Charges)</a:t>
            </a:r>
            <a:endParaRPr lang="en-US" sz="2400" i="1" u="sng"/>
          </a:p>
        </p:txBody>
      </p:sp>
      <p:sp>
        <p:nvSpPr>
          <p:cNvPr id="17" name="Rectangle 16"/>
          <p:cNvSpPr/>
          <p:nvPr/>
        </p:nvSpPr>
        <p:spPr bwMode="auto">
          <a:xfrm>
            <a:off x="0" y="3276600"/>
            <a:ext cx="9144000" cy="914400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3D84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0" y="2514600"/>
            <a:ext cx="9144000" cy="8096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rgbClr val="3D84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0" y="1676400"/>
            <a:ext cx="9144000" cy="83820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3D84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ln w="57150" cmpd="sng">
                <a:solidFill>
                  <a:srgbClr val="3D84DB"/>
                </a:solidFill>
              </a:ln>
              <a:solidFill>
                <a:srgbClr val="3D84DB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4191000"/>
            <a:ext cx="91440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rgbClr val="3D84D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079" name="Picture 3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78025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43188"/>
            <a:ext cx="198120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3400" y="3552825"/>
            <a:ext cx="1311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7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9763" y="4267200"/>
            <a:ext cx="2205037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8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5500" y="1800225"/>
            <a:ext cx="2692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9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2562225"/>
            <a:ext cx="32004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7075" y="3394075"/>
            <a:ext cx="1838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2" descr="latex-image-1.pd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97438" y="4232275"/>
            <a:ext cx="36369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TextBox 13"/>
          <p:cNvSpPr txBox="1">
            <a:spLocks noChangeArrowheads="1"/>
          </p:cNvSpPr>
          <p:nvPr/>
        </p:nvSpPr>
        <p:spPr bwMode="auto">
          <a:xfrm>
            <a:off x="401638" y="1828800"/>
            <a:ext cx="119697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/>
              <a:t>E-Gauss:</a:t>
            </a:r>
          </a:p>
          <a:p>
            <a:pPr>
              <a:spcAft>
                <a:spcPts val="900"/>
              </a:spcAft>
            </a:pPr>
            <a:endParaRPr lang="en-US" sz="2000"/>
          </a:p>
          <a:p>
            <a:pPr>
              <a:spcAft>
                <a:spcPts val="900"/>
              </a:spcAft>
            </a:pPr>
            <a:r>
              <a:rPr lang="en-US" sz="2000"/>
              <a:t>Faraday:</a:t>
            </a:r>
          </a:p>
          <a:p>
            <a:pPr>
              <a:spcAft>
                <a:spcPts val="900"/>
              </a:spcAft>
            </a:pPr>
            <a:endParaRPr lang="en-US" sz="2000"/>
          </a:p>
          <a:p>
            <a:pPr>
              <a:spcAft>
                <a:spcPts val="900"/>
              </a:spcAft>
            </a:pPr>
            <a:r>
              <a:rPr lang="en-US" sz="2000"/>
              <a:t>H-Gauss:</a:t>
            </a:r>
          </a:p>
          <a:p>
            <a:pPr>
              <a:spcAft>
                <a:spcPts val="900"/>
              </a:spcAft>
            </a:pPr>
            <a:endParaRPr lang="en-US" sz="2000"/>
          </a:p>
          <a:p>
            <a:pPr>
              <a:spcAft>
                <a:spcPts val="900"/>
              </a:spcAft>
            </a:pPr>
            <a:r>
              <a:rPr lang="en-US" sz="2000"/>
              <a:t>Ampere</a:t>
            </a:r>
            <a:r>
              <a:rPr lang="en-US"/>
              <a:t>: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4699000" y="2016125"/>
            <a:ext cx="304800" cy="11906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584700" y="3657600"/>
            <a:ext cx="304800" cy="119063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090" name="TextBox 21"/>
          <p:cNvSpPr txBox="1">
            <a:spLocks noChangeArrowheads="1"/>
          </p:cNvSpPr>
          <p:nvPr/>
        </p:nvSpPr>
        <p:spPr bwMode="auto">
          <a:xfrm>
            <a:off x="1509713" y="1319213"/>
            <a:ext cx="22082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Differential form</a:t>
            </a:r>
          </a:p>
        </p:txBody>
      </p:sp>
      <p:sp>
        <p:nvSpPr>
          <p:cNvPr id="3091" name="TextBox 22"/>
          <p:cNvSpPr txBox="1">
            <a:spLocks noChangeArrowheads="1"/>
          </p:cNvSpPr>
          <p:nvPr/>
        </p:nvSpPr>
        <p:spPr bwMode="auto">
          <a:xfrm>
            <a:off x="5410200" y="1295400"/>
            <a:ext cx="1744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Integral form</a:t>
            </a:r>
          </a:p>
        </p:txBody>
      </p:sp>
      <p:sp>
        <p:nvSpPr>
          <p:cNvPr id="3092" name="TextBox 24"/>
          <p:cNvSpPr txBox="1">
            <a:spLocks noChangeArrowheads="1"/>
          </p:cNvSpPr>
          <p:nvPr/>
        </p:nvSpPr>
        <p:spPr bwMode="auto">
          <a:xfrm>
            <a:off x="333375" y="5029200"/>
            <a:ext cx="8477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In statics, both time derivatives are unimportant, Maxwell</a:t>
            </a:r>
            <a:r>
              <a:rPr lang="ja-JP" altLang="en-US" sz="2000"/>
              <a:t>’</a:t>
            </a:r>
            <a:r>
              <a:rPr lang="en-US" altLang="ja-JP" sz="2000"/>
              <a:t>s Equations split into decoupled electrostatic and magnetostatic</a:t>
            </a:r>
            <a:r>
              <a:rPr lang="en-US" altLang="ja-JP" sz="2000" b="1"/>
              <a:t> </a:t>
            </a:r>
            <a:r>
              <a:rPr lang="en-US" altLang="ja-JP" sz="2000"/>
              <a:t>equations. </a:t>
            </a:r>
          </a:p>
          <a:p>
            <a:r>
              <a:rPr lang="en-US" sz="2000"/>
              <a:t>In Electro-quasistatic (EQS) and magneto-quasitatic systems (MQS), one (but not both) time derivative becomes important.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33528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C:\Users\guyu\Pictures\test_lecture_pics\lecture18_16.png"/>
          <p:cNvPicPr>
            <a:picLocks noChangeAspect="1" noChangeArrowheads="1"/>
          </p:cNvPicPr>
          <p:nvPr/>
        </p:nvPicPr>
        <p:blipFill>
          <a:blip r:embed="rId8"/>
          <a:srcRect r="95" b="63"/>
          <a:stretch>
            <a:fillRect/>
          </a:stretch>
        </p:blipFill>
        <p:spPr bwMode="auto">
          <a:xfrm>
            <a:off x="122238" y="103188"/>
            <a:ext cx="2849562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2819400" y="381000"/>
            <a:ext cx="458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Sinusoidal Uniform Plane Waves</a:t>
            </a:r>
          </a:p>
        </p:txBody>
      </p:sp>
      <p:pic>
        <p:nvPicPr>
          <p:cNvPr id="21509" name="Picture 8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571625" y="5334000"/>
            <a:ext cx="5830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533525" y="5791200"/>
            <a:ext cx="6199188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543800" y="1371600"/>
            <a:ext cx="9779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9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7543800" y="2209800"/>
            <a:ext cx="10414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8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620000" y="4038600"/>
            <a:ext cx="110331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1600200"/>
            <a:ext cx="3441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Line 225"/>
          <p:cNvSpPr>
            <a:spLocks noChangeShapeType="1"/>
          </p:cNvSpPr>
          <p:nvPr/>
        </p:nvSpPr>
        <p:spPr bwMode="auto">
          <a:xfrm>
            <a:off x="4267200" y="19812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Line 225"/>
          <p:cNvSpPr>
            <a:spLocks noChangeShapeType="1"/>
          </p:cNvSpPr>
          <p:nvPr/>
        </p:nvSpPr>
        <p:spPr bwMode="auto">
          <a:xfrm flipH="1">
            <a:off x="5181600" y="1981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7" name="Picture 2" descr="latex-image-1.pd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41888" y="1833563"/>
            <a:ext cx="1635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" descr="latex-image-1.pd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53000" y="3657600"/>
            <a:ext cx="155575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44"/>
          <p:cNvSpPr txBox="1">
            <a:spLocks noChangeArrowheads="1"/>
          </p:cNvSpPr>
          <p:nvPr/>
        </p:nvSpPr>
        <p:spPr bwMode="auto">
          <a:xfrm>
            <a:off x="914400" y="2419350"/>
            <a:ext cx="229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Spatial quantities:</a:t>
            </a:r>
          </a:p>
        </p:txBody>
      </p:sp>
      <p:sp>
        <p:nvSpPr>
          <p:cNvPr id="21520" name="Text Box 144"/>
          <p:cNvSpPr txBox="1">
            <a:spLocks noChangeArrowheads="1"/>
          </p:cNvSpPr>
          <p:nvPr/>
        </p:nvSpPr>
        <p:spPr bwMode="auto">
          <a:xfrm>
            <a:off x="785813" y="4095750"/>
            <a:ext cx="2566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Temporal quantities:</a:t>
            </a:r>
          </a:p>
        </p:txBody>
      </p:sp>
      <p:pic>
        <p:nvPicPr>
          <p:cNvPr id="21521" name="Picture 4" descr="latex-image-1.pd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12000" y="2481263"/>
            <a:ext cx="103188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Line 225"/>
          <p:cNvSpPr>
            <a:spLocks noChangeShapeType="1"/>
          </p:cNvSpPr>
          <p:nvPr/>
        </p:nvSpPr>
        <p:spPr bwMode="auto">
          <a:xfrm flipH="1">
            <a:off x="5181600" y="3733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Line 225"/>
          <p:cNvSpPr>
            <a:spLocks noChangeShapeType="1"/>
          </p:cNvSpPr>
          <p:nvPr/>
        </p:nvSpPr>
        <p:spPr bwMode="auto">
          <a:xfrm>
            <a:off x="4343400" y="3733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24" name="Picture 21" descr="latex-image-1.pd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62800" y="4267200"/>
            <a:ext cx="1031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Users\guyu\Pictures\test_lecture_pics\lecture18_16.png"/>
          <p:cNvPicPr>
            <a:picLocks noChangeAspect="1" noChangeArrowheads="1"/>
          </p:cNvPicPr>
          <p:nvPr/>
        </p:nvPicPr>
        <p:blipFill>
          <a:blip r:embed="rId2"/>
          <a:srcRect r="95" b="63"/>
          <a:stretch>
            <a:fillRect/>
          </a:stretch>
        </p:blipFill>
        <p:spPr bwMode="auto">
          <a:xfrm>
            <a:off x="3581400" y="4648200"/>
            <a:ext cx="2849563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6"/>
          <p:cNvSpPr>
            <a:spLocks noChangeArrowheads="1"/>
          </p:cNvSpPr>
          <p:nvPr/>
        </p:nvSpPr>
        <p:spPr bwMode="auto">
          <a:xfrm>
            <a:off x="2133600" y="228600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/>
              <a:t>How Are Uniform EM Plane Waves Launched?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316038" y="762000"/>
            <a:ext cx="8285162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Generally speaking, electromagnetic waves are launched </a:t>
            </a:r>
            <a:br>
              <a:rPr lang="en-US" sz="2000"/>
            </a:br>
            <a:r>
              <a:rPr lang="en-US" sz="2000"/>
              <a:t>by time-varying charge distributions and currents, </a:t>
            </a:r>
            <a:br>
              <a:rPr lang="en-US" sz="2000"/>
            </a:br>
            <a:r>
              <a:rPr lang="en-US" sz="2000"/>
              <a:t>that together must satisfy:</a:t>
            </a:r>
          </a:p>
          <a:p>
            <a:r>
              <a:rPr lang="en-US" sz="2000">
                <a:cs typeface="Arial" pitchFamily="34" charset="0"/>
              </a:rPr>
              <a:t> </a:t>
            </a:r>
          </a:p>
          <a:p>
            <a:endParaRPr lang="en-US">
              <a:cs typeface="Arial" pitchFamily="34" charset="0"/>
            </a:endParaRPr>
          </a:p>
          <a:p>
            <a:endParaRPr lang="en-US">
              <a:cs typeface="Arial" pitchFamily="34" charset="0"/>
            </a:endParaRPr>
          </a:p>
          <a:p>
            <a:endParaRPr lang="en-US">
              <a:cs typeface="Arial" pitchFamily="34" charset="0"/>
            </a:endParaRPr>
          </a:p>
          <a:p>
            <a:endParaRPr lang="en-US">
              <a:cs typeface="Arial" pitchFamily="34" charset="0"/>
            </a:endParaRPr>
          </a:p>
          <a:p>
            <a:r>
              <a:rPr lang="en-US" sz="2000">
                <a:cs typeface="Arial" pitchFamily="34" charset="0"/>
              </a:rPr>
              <a:t>Man-made systems that launch waves are often called antennas.</a:t>
            </a:r>
          </a:p>
          <a:p>
            <a:r>
              <a:rPr lang="en-US" sz="2000">
                <a:cs typeface="Arial" pitchFamily="34" charset="0"/>
              </a:rPr>
              <a:t>Uniform plane waves are launched by current sheets:                          </a:t>
            </a:r>
            <a:r>
              <a:rPr lang="en-US">
                <a:cs typeface="Arial" pitchFamily="34" charset="0"/>
              </a:rPr>
              <a:t>.</a:t>
            </a:r>
            <a:endParaRPr lang="el-GR">
              <a:cs typeface="Arial" pitchFamily="34" charset="0"/>
            </a:endParaRPr>
          </a:p>
        </p:txBody>
      </p:sp>
      <p:sp>
        <p:nvSpPr>
          <p:cNvPr id="22533" name="Text Box 21"/>
          <p:cNvSpPr txBox="1">
            <a:spLocks noChangeAspect="1" noChangeArrowheads="1"/>
          </p:cNvSpPr>
          <p:nvPr/>
        </p:nvSpPr>
        <p:spPr bwMode="auto">
          <a:xfrm>
            <a:off x="3941763" y="5867400"/>
            <a:ext cx="401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Adobe Caslon Pro" charset="-18"/>
              </a:rPr>
              <a:t>K</a:t>
            </a:r>
          </a:p>
        </p:txBody>
      </p:sp>
      <p:pic>
        <p:nvPicPr>
          <p:cNvPr id="22534" name="Picture 15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571625"/>
            <a:ext cx="3276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6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3886200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52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Line 227"/>
          <p:cNvSpPr>
            <a:spLocks noChangeShapeType="1"/>
          </p:cNvSpPr>
          <p:nvPr/>
        </p:nvSpPr>
        <p:spPr bwMode="auto">
          <a:xfrm flipH="1">
            <a:off x="3352800" y="5257800"/>
            <a:ext cx="609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227"/>
          <p:cNvSpPr>
            <a:spLocks noChangeShapeType="1"/>
          </p:cNvSpPr>
          <p:nvPr/>
        </p:nvSpPr>
        <p:spPr bwMode="auto">
          <a:xfrm flipH="1" flipV="1">
            <a:off x="3962400" y="4572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227"/>
          <p:cNvSpPr>
            <a:spLocks noChangeShapeType="1"/>
          </p:cNvSpPr>
          <p:nvPr/>
        </p:nvSpPr>
        <p:spPr bwMode="auto">
          <a:xfrm>
            <a:off x="3962400" y="53340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40" name="Picture 2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267200"/>
            <a:ext cx="233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3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5257800"/>
            <a:ext cx="26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5" descr="latex-image-1.pd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5562600"/>
            <a:ext cx="173038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Line 227"/>
          <p:cNvSpPr>
            <a:spLocks noChangeShapeType="1"/>
          </p:cNvSpPr>
          <p:nvPr/>
        </p:nvSpPr>
        <p:spPr bwMode="auto">
          <a:xfrm>
            <a:off x="3962400" y="5334000"/>
            <a:ext cx="685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44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4724400"/>
            <a:ext cx="939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5" name="Rectangle 5"/>
          <p:cNvSpPr>
            <a:spLocks noChangeArrowheads="1"/>
          </p:cNvSpPr>
          <p:nvPr/>
        </p:nvSpPr>
        <p:spPr bwMode="auto">
          <a:xfrm>
            <a:off x="-65088" y="6581775"/>
            <a:ext cx="2274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Image is in the public domain.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733800"/>
            <a:ext cx="2654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902200" y="3962400"/>
            <a:ext cx="424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Electric fields (blue) and magnetic fields (gray) radiated by a dipole antenna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143000" y="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/>
              <a:t>Dipole Antenna</a:t>
            </a:r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3657600" y="5105400"/>
            <a:ext cx="990600" cy="923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/>
              <a:t>Coaxial </a:t>
            </a:r>
          </a:p>
          <a:p>
            <a:r>
              <a:rPr lang="en-US"/>
              <a:t>Cable</a:t>
            </a:r>
          </a:p>
          <a:p>
            <a:r>
              <a:rPr lang="en-US"/>
              <a:t>feeder</a:t>
            </a: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1981200" y="5105400"/>
            <a:ext cx="99060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/>
              <a:t>Current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1981200" y="3744913"/>
            <a:ext cx="990600" cy="369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/>
              <a:t>Voltage</a:t>
            </a:r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304800" y="4084638"/>
            <a:ext cx="990600" cy="1477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/>
              <a:t>Quarter wave</a:t>
            </a:r>
          </a:p>
          <a:p>
            <a:r>
              <a:rPr lang="en-US"/>
              <a:t>veritcal</a:t>
            </a:r>
          </a:p>
          <a:p>
            <a:r>
              <a:rPr lang="en-US"/>
              <a:t>antenna</a:t>
            </a:r>
          </a:p>
          <a:p>
            <a:endParaRPr lang="en-US"/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1295400" y="6324600"/>
            <a:ext cx="2438400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r>
              <a:rPr lang="en-US"/>
              <a:t>Connection to earth</a:t>
            </a:r>
          </a:p>
        </p:txBody>
      </p:sp>
      <p:sp>
        <p:nvSpPr>
          <p:cNvPr id="23562" name="Rectangle 14"/>
          <p:cNvSpPr>
            <a:spLocks noChangeArrowheads="1"/>
          </p:cNvSpPr>
          <p:nvPr/>
        </p:nvSpPr>
        <p:spPr bwMode="auto">
          <a:xfrm>
            <a:off x="-76200" y="481013"/>
            <a:ext cx="5257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/>
              <a:t>Quarter wavelength vertical antenna</a:t>
            </a:r>
            <a:r>
              <a:rPr lang="en-US"/>
              <a:t> has one connection to the vertical element and uses earth connection to provide an image for the other quarter wave.  The voltage and current waveforms are out of phase.</a:t>
            </a:r>
          </a:p>
          <a:p>
            <a:endParaRPr lang="en-US"/>
          </a:p>
          <a:p>
            <a:r>
              <a:rPr lang="en-US"/>
              <a:t>The antenna generates (or receives) the omni-directional radiation pattern in the horizontal plane. The antenna does not have to be re-orientated to keep the signals constant as, for example, a car moves its position.</a:t>
            </a:r>
          </a:p>
        </p:txBody>
      </p:sp>
      <p:pic>
        <p:nvPicPr>
          <p:cNvPr id="23563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"/>
            <a:ext cx="3732213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257175" y="153988"/>
            <a:ext cx="2544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halkduster" charset="0"/>
              </a:rPr>
              <a:t>KEY TAKEAWAYS</a:t>
            </a:r>
          </a:p>
        </p:txBody>
      </p:sp>
      <p:sp>
        <p:nvSpPr>
          <p:cNvPr id="24579" name="Rectangle 17"/>
          <p:cNvSpPr>
            <a:spLocks noChangeArrowheads="1"/>
          </p:cNvSpPr>
          <p:nvPr/>
        </p:nvSpPr>
        <p:spPr bwMode="auto">
          <a:xfrm>
            <a:off x="6019800" y="17526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The1-D Wave Equation</a:t>
            </a:r>
          </a:p>
          <a:p>
            <a:pPr algn="l"/>
            <a:r>
              <a:rPr lang="en-US"/>
              <a:t>  has solutions of the form</a:t>
            </a:r>
          </a:p>
        </p:txBody>
      </p:sp>
      <p:sp>
        <p:nvSpPr>
          <p:cNvPr id="24580" name="Rectangle 13"/>
          <p:cNvSpPr>
            <a:spLocks noChangeArrowheads="1"/>
          </p:cNvSpPr>
          <p:nvPr/>
        </p:nvSpPr>
        <p:spPr bwMode="auto">
          <a:xfrm>
            <a:off x="-76200" y="649288"/>
            <a:ext cx="3124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Time-varying E</a:t>
            </a:r>
            <a:r>
              <a:rPr lang="en-US" baseline="-25000"/>
              <a:t>y</a:t>
            </a:r>
            <a:r>
              <a:rPr lang="en-US"/>
              <a:t> generates spatially varying B</a:t>
            </a:r>
            <a:r>
              <a:rPr lang="en-US" baseline="-25000"/>
              <a:t>z</a:t>
            </a:r>
            <a:endParaRPr lang="en-US"/>
          </a:p>
        </p:txBody>
      </p:sp>
      <p:pic>
        <p:nvPicPr>
          <p:cNvPr id="24581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533400"/>
            <a:ext cx="29289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2" name="Group 18"/>
          <p:cNvGrpSpPr>
            <a:grpSpLocks/>
          </p:cNvGrpSpPr>
          <p:nvPr/>
        </p:nvGrpSpPr>
        <p:grpSpPr bwMode="auto">
          <a:xfrm>
            <a:off x="76200" y="1487488"/>
            <a:ext cx="5638800" cy="703262"/>
            <a:chOff x="945" y="1870"/>
            <a:chExt cx="3899" cy="487"/>
          </a:xfrm>
        </p:grpSpPr>
        <p:sp>
          <p:nvSpPr>
            <p:cNvPr id="24604" name="Rectangle 14"/>
            <p:cNvSpPr>
              <a:spLocks noChangeArrowheads="1"/>
            </p:cNvSpPr>
            <p:nvPr/>
          </p:nvSpPr>
          <p:spPr bwMode="auto">
            <a:xfrm>
              <a:off x="945" y="1870"/>
              <a:ext cx="2108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Time-varying B</a:t>
              </a:r>
              <a:r>
                <a:rPr lang="en-US" baseline="-25000"/>
                <a:t>z</a:t>
              </a:r>
              <a:r>
                <a:rPr lang="en-US"/>
                <a:t> generates spatially varying E</a:t>
              </a:r>
              <a:r>
                <a:rPr lang="en-US" baseline="-25000"/>
                <a:t>y</a:t>
              </a:r>
              <a:endParaRPr lang="en-US"/>
            </a:p>
          </p:txBody>
        </p:sp>
        <p:pic>
          <p:nvPicPr>
            <p:cNvPr id="24605" name="Picture 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206" y="1895"/>
              <a:ext cx="1638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3" name="Right Arrow 31"/>
          <p:cNvSpPr>
            <a:spLocks noChangeArrowheads="1"/>
          </p:cNvSpPr>
          <p:nvPr/>
        </p:nvSpPr>
        <p:spPr bwMode="auto">
          <a:xfrm>
            <a:off x="228600" y="5146675"/>
            <a:ext cx="555625" cy="415925"/>
          </a:xfrm>
          <a:prstGeom prst="rightArrow">
            <a:avLst>
              <a:gd name="adj1" fmla="val 50000"/>
              <a:gd name="adj2" fmla="val 5009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pic>
        <p:nvPicPr>
          <p:cNvPr id="24584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4724400" y="2590800"/>
            <a:ext cx="42259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7545388" y="2979738"/>
            <a:ext cx="13652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17"/>
          <p:cNvSpPr>
            <a:spLocks noChangeArrowheads="1"/>
          </p:cNvSpPr>
          <p:nvPr/>
        </p:nvSpPr>
        <p:spPr bwMode="auto">
          <a:xfrm>
            <a:off x="3962400" y="3048000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… with propagation velocity:</a:t>
            </a:r>
          </a:p>
          <a:p>
            <a:r>
              <a:rPr lang="en-US"/>
              <a:t>(speed of light)</a:t>
            </a:r>
          </a:p>
        </p:txBody>
      </p:sp>
      <p:pic>
        <p:nvPicPr>
          <p:cNvPr id="24587" name="Picture 6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7315200" y="3810000"/>
            <a:ext cx="126841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Rectangle 17"/>
          <p:cNvSpPr>
            <a:spLocks noChangeArrowheads="1"/>
          </p:cNvSpPr>
          <p:nvPr/>
        </p:nvSpPr>
        <p:spPr bwMode="auto">
          <a:xfrm>
            <a:off x="4495800" y="3810000"/>
            <a:ext cx="2895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… and more generally:</a:t>
            </a:r>
          </a:p>
          <a:p>
            <a:r>
              <a:rPr lang="en-US"/>
              <a:t>(phase velocity)</a:t>
            </a:r>
          </a:p>
        </p:txBody>
      </p:sp>
      <p:sp>
        <p:nvSpPr>
          <p:cNvPr id="24589" name="Right Brace 38"/>
          <p:cNvSpPr>
            <a:spLocks/>
          </p:cNvSpPr>
          <p:nvPr/>
        </p:nvSpPr>
        <p:spPr bwMode="auto">
          <a:xfrm>
            <a:off x="5853113" y="582613"/>
            <a:ext cx="152400" cy="1676400"/>
          </a:xfrm>
          <a:prstGeom prst="rightBrace">
            <a:avLst>
              <a:gd name="adj1" fmla="val 555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590" name="Picture 1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990600" y="4800600"/>
            <a:ext cx="572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976313" y="5235575"/>
            <a:ext cx="60769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5105400" y="6010275"/>
            <a:ext cx="9779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 Box 144"/>
          <p:cNvSpPr txBox="1">
            <a:spLocks noChangeArrowheads="1"/>
          </p:cNvSpPr>
          <p:nvPr/>
        </p:nvSpPr>
        <p:spPr bwMode="auto">
          <a:xfrm>
            <a:off x="7010400" y="5983288"/>
            <a:ext cx="2014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 is known as the </a:t>
            </a:r>
            <a:br>
              <a:rPr lang="en-US"/>
            </a:br>
            <a:r>
              <a:rPr lang="en-US"/>
              <a:t>wave-number</a:t>
            </a:r>
          </a:p>
        </p:txBody>
      </p:sp>
      <p:sp>
        <p:nvSpPr>
          <p:cNvPr id="24594" name="Text Box 145"/>
          <p:cNvSpPr txBox="1">
            <a:spLocks noChangeArrowheads="1"/>
          </p:cNvSpPr>
          <p:nvPr/>
        </p:nvSpPr>
        <p:spPr bwMode="auto">
          <a:xfrm>
            <a:off x="304800" y="6107113"/>
            <a:ext cx="106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 where</a:t>
            </a:r>
          </a:p>
        </p:txBody>
      </p:sp>
      <p:pic>
        <p:nvPicPr>
          <p:cNvPr id="2459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1524000" y="5986463"/>
            <a:ext cx="11477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Text Box 144"/>
          <p:cNvSpPr txBox="1">
            <a:spLocks noChangeArrowheads="1"/>
          </p:cNvSpPr>
          <p:nvPr/>
        </p:nvSpPr>
        <p:spPr bwMode="auto">
          <a:xfrm>
            <a:off x="2808288" y="5983288"/>
            <a:ext cx="2220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 is known as the </a:t>
            </a:r>
            <a:br>
              <a:rPr lang="en-US"/>
            </a:br>
            <a:r>
              <a:rPr lang="en-US"/>
              <a:t>intrinsic impedance</a:t>
            </a:r>
          </a:p>
        </p:txBody>
      </p:sp>
      <p:pic>
        <p:nvPicPr>
          <p:cNvPr id="24597" name="Picture 9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/>
          <a:srcRect l="21951"/>
          <a:stretch>
            <a:fillRect/>
          </a:stretch>
        </p:blipFill>
        <p:spPr bwMode="auto">
          <a:xfrm>
            <a:off x="6105525" y="5943600"/>
            <a:ext cx="8128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98" name="Group 2"/>
          <p:cNvGrpSpPr>
            <a:grpSpLocks/>
          </p:cNvGrpSpPr>
          <p:nvPr/>
        </p:nvGrpSpPr>
        <p:grpSpPr bwMode="auto">
          <a:xfrm>
            <a:off x="533400" y="2819400"/>
            <a:ext cx="2743200" cy="903288"/>
            <a:chOff x="533400" y="2286000"/>
            <a:chExt cx="2743200" cy="903288"/>
          </a:xfrm>
        </p:grpSpPr>
        <p:pic>
          <p:nvPicPr>
            <p:cNvPr id="24602" name="Picture 1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609600" y="2438400"/>
              <a:ext cx="2589212" cy="61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3" name="Rectangle 16"/>
            <p:cNvSpPr>
              <a:spLocks noChangeArrowheads="1"/>
            </p:cNvSpPr>
            <p:nvPr/>
          </p:nvSpPr>
          <p:spPr bwMode="auto">
            <a:xfrm>
              <a:off x="533400" y="2286000"/>
              <a:ext cx="2743200" cy="903288"/>
            </a:xfrm>
            <a:prstGeom prst="rect">
              <a:avLst/>
            </a:prstGeom>
            <a:noFill/>
            <a:ln w="28575">
              <a:solidFill>
                <a:srgbClr val="2E6CD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24599" name="Group 1"/>
          <p:cNvGrpSpPr>
            <a:grpSpLocks/>
          </p:cNvGrpSpPr>
          <p:nvPr/>
        </p:nvGrpSpPr>
        <p:grpSpPr bwMode="auto">
          <a:xfrm>
            <a:off x="6324600" y="685800"/>
            <a:ext cx="2514600" cy="990600"/>
            <a:chOff x="6324600" y="838200"/>
            <a:chExt cx="2514600" cy="990600"/>
          </a:xfrm>
        </p:grpSpPr>
        <p:pic>
          <p:nvPicPr>
            <p:cNvPr id="24600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413969" y="1051823"/>
              <a:ext cx="2368351" cy="670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01" name="Rectangle 15"/>
            <p:cNvSpPr>
              <a:spLocks noChangeArrowheads="1"/>
            </p:cNvSpPr>
            <p:nvPr/>
          </p:nvSpPr>
          <p:spPr bwMode="auto">
            <a:xfrm>
              <a:off x="6324600" y="838200"/>
              <a:ext cx="2514600" cy="990600"/>
            </a:xfrm>
            <a:prstGeom prst="rect">
              <a:avLst/>
            </a:prstGeom>
            <a:noFill/>
            <a:ln w="28575">
              <a:solidFill>
                <a:srgbClr val="3D84D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981075" y="838200"/>
            <a:ext cx="1457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US" sz="1000">
                <a:solidFill>
                  <a:srgbClr val="000000"/>
                </a:solidFill>
              </a:rPr>
              <a:t> OpenCourseWare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990600" y="990600"/>
            <a:ext cx="1219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Arial" pitchFamily="34" charset="0"/>
                <a:cs typeface="Arial" pitchFamily="34" charset="0"/>
                <a:hlinkClick r:id="rId2"/>
              </a:rPr>
              <a:t>http://ocw.mit.edu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990600" y="1905000"/>
            <a:ext cx="3886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6.007 Electromagnetic Energy: From Motors to Lasers</a:t>
            </a: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990600" y="2133600"/>
            <a:ext cx="871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latin typeface="Arial" pitchFamily="34" charset="0"/>
                <a:cs typeface="Arial" pitchFamily="34" charset="0"/>
              </a:rPr>
              <a:t>Spring 2011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762000" y="3009900"/>
            <a:ext cx="6019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j-lt"/>
                <a:cs typeface="Arial" pitchFamily="34" charset="0"/>
              </a:rPr>
              <a:t>For information about citing these materials or our Terms of Use, visit: </a:t>
            </a:r>
            <a:r>
              <a:rPr lang="en-US" sz="1000" dirty="0">
                <a:latin typeface="+mj-lt"/>
                <a:cs typeface="Arial" pitchFamily="34" charset="0"/>
                <a:hlinkClick r:id="rId3"/>
              </a:rPr>
              <a:t>http://ocw.mit.edu/terms</a:t>
            </a:r>
            <a:r>
              <a:rPr lang="en-US" sz="1000" dirty="0">
                <a:latin typeface="+mj-lt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84225" y="3363913"/>
            <a:ext cx="1806575" cy="627062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Picture 3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5476875" y="3313113"/>
            <a:ext cx="157638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219200" y="838200"/>
            <a:ext cx="188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Electric Fields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5656263" y="838200"/>
            <a:ext cx="2033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b="1"/>
              <a:t>Magnetic Fields</a:t>
            </a:r>
          </a:p>
        </p:txBody>
      </p:sp>
      <p:pic>
        <p:nvPicPr>
          <p:cNvPr id="4102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03238" y="1695450"/>
            <a:ext cx="30321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691188" y="1627188"/>
            <a:ext cx="192881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2438400" y="304800"/>
            <a:ext cx="4716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Quasi-static Maxwell</a:t>
            </a:r>
            <a:r>
              <a:rPr lang="ja-JP" altLang="en-US" sz="2400" i="1" u="sng"/>
              <a:t>’</a:t>
            </a:r>
            <a:r>
              <a:rPr lang="en-US" altLang="ja-JP" sz="2400" i="1" u="sng"/>
              <a:t>s Equations</a:t>
            </a:r>
            <a:endParaRPr lang="en-US" sz="2400" i="1" u="sng"/>
          </a:p>
        </p:txBody>
      </p:sp>
      <p:sp>
        <p:nvSpPr>
          <p:cNvPr id="4105" name="Rectangle 16"/>
          <p:cNvSpPr>
            <a:spLocks noChangeArrowheads="1"/>
          </p:cNvSpPr>
          <p:nvPr/>
        </p:nvSpPr>
        <p:spPr bwMode="auto">
          <a:xfrm>
            <a:off x="152400" y="1398588"/>
            <a:ext cx="4343400" cy="2743200"/>
          </a:xfrm>
          <a:prstGeom prst="rect">
            <a:avLst/>
          </a:prstGeom>
          <a:noFill/>
          <a:ln w="28575">
            <a:solidFill>
              <a:srgbClr val="3D84D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Text Box 17"/>
          <p:cNvSpPr txBox="1">
            <a:spLocks noChangeArrowheads="1"/>
          </p:cNvSpPr>
          <p:nvPr/>
        </p:nvSpPr>
        <p:spPr bwMode="auto">
          <a:xfrm>
            <a:off x="1906588" y="2495550"/>
            <a:ext cx="871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EQS</a:t>
            </a:r>
          </a:p>
        </p:txBody>
      </p:sp>
      <p:sp>
        <p:nvSpPr>
          <p:cNvPr id="19466" name="Rectangle 18"/>
          <p:cNvSpPr>
            <a:spLocks noChangeArrowheads="1"/>
          </p:cNvSpPr>
          <p:nvPr/>
        </p:nvSpPr>
        <p:spPr bwMode="auto">
          <a:xfrm>
            <a:off x="4648200" y="1398588"/>
            <a:ext cx="4343400" cy="2743200"/>
          </a:xfrm>
          <a:prstGeom prst="rect">
            <a:avLst/>
          </a:prstGeom>
          <a:noFill/>
          <a:ln w="28575">
            <a:solidFill>
              <a:srgbClr val="3D84D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3D84DB"/>
                </a:solidFill>
              </a:ln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8" name="Text Box 19"/>
          <p:cNvSpPr txBox="1">
            <a:spLocks noChangeArrowheads="1"/>
          </p:cNvSpPr>
          <p:nvPr/>
        </p:nvSpPr>
        <p:spPr bwMode="auto">
          <a:xfrm>
            <a:off x="6521450" y="2465388"/>
            <a:ext cx="942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MQS</a:t>
            </a:r>
          </a:p>
        </p:txBody>
      </p:sp>
      <p:pic>
        <p:nvPicPr>
          <p:cNvPr id="4109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6759575" y="3303588"/>
            <a:ext cx="16383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143000" y="4343400"/>
            <a:ext cx="2449513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638800" y="4294188"/>
            <a:ext cx="2479675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2" name="Text Box 29"/>
          <p:cNvSpPr txBox="1">
            <a:spLocks noChangeArrowheads="1"/>
          </p:cNvSpPr>
          <p:nvPr/>
        </p:nvSpPr>
        <p:spPr bwMode="auto">
          <a:xfrm>
            <a:off x="581025" y="5768975"/>
            <a:ext cx="3838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For the error in the </a:t>
            </a:r>
            <a:br>
              <a:rPr lang="en-US" sz="2000"/>
            </a:br>
            <a:r>
              <a:rPr lang="en-US" sz="2000"/>
              <a:t>QS approximation to be small …</a:t>
            </a:r>
          </a:p>
        </p:txBody>
      </p:sp>
      <p:pic>
        <p:nvPicPr>
          <p:cNvPr id="4113" name="Picture 3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456113" y="5789613"/>
            <a:ext cx="1541462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Text Box 29"/>
          <p:cNvSpPr txBox="1">
            <a:spLocks noChangeArrowheads="1"/>
          </p:cNvSpPr>
          <p:nvPr/>
        </p:nvSpPr>
        <p:spPr bwMode="auto">
          <a:xfrm>
            <a:off x="6096000" y="5924550"/>
            <a:ext cx="422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/>
              <a:t>or</a:t>
            </a:r>
          </a:p>
        </p:txBody>
      </p:sp>
      <p:pic>
        <p:nvPicPr>
          <p:cNvPr id="4115" name="Picture 18" descr="latex-image-1.pdf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29400" y="5791200"/>
            <a:ext cx="1054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09800" y="304800"/>
            <a:ext cx="506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EQS vs MQS for Time-Varying Fields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143000" y="9144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Why did we not worry about the magnetic field generated</a:t>
            </a:r>
          </a:p>
          <a:p>
            <a:r>
              <a:rPr lang="en-US"/>
              <a:t>by the time-varying electric field of a motor ?</a:t>
            </a:r>
          </a:p>
        </p:txBody>
      </p:sp>
      <p:pic>
        <p:nvPicPr>
          <p:cNvPr id="5124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15963" y="2362200"/>
            <a:ext cx="1663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533400" y="3886200"/>
            <a:ext cx="26273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33400" y="4584700"/>
            <a:ext cx="1724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535363" y="4062413"/>
            <a:ext cx="1909762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209800" y="4953000"/>
            <a:ext cx="50942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 typical motor frequency of 2000 rpm satisfies </a:t>
            </a:r>
          </a:p>
          <a:p>
            <a:r>
              <a:rPr lang="en-US"/>
              <a:t>EQS approximation for free-space</a:t>
            </a:r>
          </a:p>
        </p:txBody>
      </p:sp>
      <p:sp>
        <p:nvSpPr>
          <p:cNvPr id="5129" name="AutoShape 10"/>
          <p:cNvSpPr>
            <a:spLocks/>
          </p:cNvSpPr>
          <p:nvPr/>
        </p:nvSpPr>
        <p:spPr bwMode="auto">
          <a:xfrm>
            <a:off x="3200400" y="38862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30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638800" y="4010025"/>
            <a:ext cx="3113088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28600" y="565785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      			</a:t>
            </a:r>
            <a:r>
              <a:rPr lang="en-US" u="sng"/>
              <a:t>As another example, note</a:t>
            </a:r>
            <a:r>
              <a:rPr lang="en-US"/>
              <a:t>:</a:t>
            </a:r>
          </a:p>
          <a:p>
            <a:r>
              <a:rPr lang="en-US"/>
              <a:t>At 60 Hz, the wavelength (typical length) in air is 5000 km, therefore, almost all physical 60-Hz systems in air are quasistatic (since they are typically smaller than 5000 km in size)</a:t>
            </a:r>
          </a:p>
        </p:txBody>
      </p:sp>
      <p:pic>
        <p:nvPicPr>
          <p:cNvPr id="5132" name="Picture 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33800" y="16129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TextBox 1"/>
          <p:cNvSpPr txBox="1">
            <a:spLocks noChangeArrowheads="1"/>
          </p:cNvSpPr>
          <p:nvPr/>
        </p:nvSpPr>
        <p:spPr bwMode="auto">
          <a:xfrm>
            <a:off x="6511925" y="21336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animate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864534" flipH="1">
            <a:off x="936625" y="3538538"/>
            <a:ext cx="292735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0525" y="2563813"/>
            <a:ext cx="292735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1752600" y="304800"/>
            <a:ext cx="572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Coupling of Electric and Magnetic Fields</a:t>
            </a:r>
          </a:p>
        </p:txBody>
      </p:sp>
      <p:pic>
        <p:nvPicPr>
          <p:cNvPr id="6149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211513"/>
            <a:ext cx="1209675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0" name="Group 17"/>
          <p:cNvGrpSpPr>
            <a:grpSpLocks/>
          </p:cNvGrpSpPr>
          <p:nvPr/>
        </p:nvGrpSpPr>
        <p:grpSpPr bwMode="auto">
          <a:xfrm>
            <a:off x="457200" y="3200400"/>
            <a:ext cx="3886200" cy="688975"/>
            <a:chOff x="288" y="1440"/>
            <a:chExt cx="2448" cy="434"/>
          </a:xfrm>
        </p:grpSpPr>
        <p:pic>
          <p:nvPicPr>
            <p:cNvPr id="6156" name="Picture 1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8" y="1440"/>
              <a:ext cx="244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Oval 6"/>
            <p:cNvSpPr>
              <a:spLocks noChangeArrowheads="1"/>
            </p:cNvSpPr>
            <p:nvPr/>
          </p:nvSpPr>
          <p:spPr bwMode="auto">
            <a:xfrm>
              <a:off x="304" y="1591"/>
              <a:ext cx="144" cy="14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51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57800" y="3836988"/>
            <a:ext cx="16081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3824288"/>
            <a:ext cx="18208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1784350" y="1431925"/>
            <a:ext cx="5530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Maxwell</a:t>
            </a:r>
            <a:r>
              <a:rPr lang="ja-JP" altLang="en-US" sz="2000"/>
              <a:t>’</a:t>
            </a:r>
            <a:r>
              <a:rPr lang="en-US" altLang="ja-JP" sz="2000"/>
              <a:t>s Equations couple the E and H fields:</a:t>
            </a:r>
            <a:endParaRPr lang="en-US" sz="2000"/>
          </a:p>
        </p:txBody>
      </p:sp>
      <p:sp>
        <p:nvSpPr>
          <p:cNvPr id="6154" name="Line 14"/>
          <p:cNvSpPr>
            <a:spLocks noChangeShapeType="1"/>
          </p:cNvSpPr>
          <p:nvPr/>
        </p:nvSpPr>
        <p:spPr bwMode="auto">
          <a:xfrm>
            <a:off x="4572000" y="2743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6324600" y="1981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animate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9400" y="1714500"/>
            <a:ext cx="6032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971800" y="1143000"/>
            <a:ext cx="5915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/>
              <a:t>E</a:t>
            </a:r>
            <a:r>
              <a:rPr lang="en-US" sz="2000" baseline="-25000"/>
              <a:t>y</a:t>
            </a:r>
            <a:r>
              <a:rPr lang="en-US" sz="2000"/>
              <a:t> varies along the z-direction and E is </a:t>
            </a:r>
          </a:p>
          <a:p>
            <a:pPr algn="r"/>
            <a:r>
              <a:rPr lang="en-US" sz="2000"/>
              <a:t>constant in the two other directions</a:t>
            </a:r>
          </a:p>
        </p:txBody>
      </p:sp>
      <p:pic>
        <p:nvPicPr>
          <p:cNvPr id="7172" name="Picture 28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886200" y="1600200"/>
            <a:ext cx="3667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3" name="Group 461"/>
          <p:cNvGrpSpPr>
            <a:grpSpLocks/>
          </p:cNvGrpSpPr>
          <p:nvPr/>
        </p:nvGrpSpPr>
        <p:grpSpPr bwMode="auto">
          <a:xfrm>
            <a:off x="1704975" y="3808413"/>
            <a:ext cx="693738" cy="1009650"/>
            <a:chOff x="1310" y="2448"/>
            <a:chExt cx="437" cy="636"/>
          </a:xfrm>
        </p:grpSpPr>
        <p:sp>
          <p:nvSpPr>
            <p:cNvPr id="7178" name="Line 283"/>
            <p:cNvSpPr>
              <a:spLocks noChangeShapeType="1"/>
            </p:cNvSpPr>
            <p:nvPr/>
          </p:nvSpPr>
          <p:spPr bwMode="auto">
            <a:xfrm>
              <a:off x="1450" y="2803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Line 284"/>
            <p:cNvSpPr>
              <a:spLocks noChangeShapeType="1"/>
            </p:cNvSpPr>
            <p:nvPr/>
          </p:nvSpPr>
          <p:spPr bwMode="auto">
            <a:xfrm flipV="1">
              <a:off x="1450" y="26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285"/>
            <p:cNvSpPr>
              <a:spLocks noChangeShapeType="1"/>
            </p:cNvSpPr>
            <p:nvPr/>
          </p:nvSpPr>
          <p:spPr bwMode="auto">
            <a:xfrm flipH="1">
              <a:off x="1448" y="27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1" name="Picture 290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642" y="2939"/>
              <a:ext cx="10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292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12" y="2640"/>
              <a:ext cx="1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29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10" y="2448"/>
              <a:ext cx="10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4" name="Rectangle 453"/>
          <p:cNvSpPr>
            <a:spLocks noChangeArrowheads="1"/>
          </p:cNvSpPr>
          <p:nvPr/>
        </p:nvSpPr>
        <p:spPr bwMode="auto">
          <a:xfrm>
            <a:off x="2324100" y="304800"/>
            <a:ext cx="459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Uniform Electromagnetic Waves</a:t>
            </a:r>
          </a:p>
        </p:txBody>
      </p:sp>
      <p:grpSp>
        <p:nvGrpSpPr>
          <p:cNvPr id="7" name="Group 546"/>
          <p:cNvGrpSpPr>
            <a:grpSpLocks/>
          </p:cNvGrpSpPr>
          <p:nvPr/>
        </p:nvGrpSpPr>
        <p:grpSpPr bwMode="auto">
          <a:xfrm>
            <a:off x="711200" y="5326063"/>
            <a:ext cx="3886200" cy="688975"/>
            <a:chOff x="768" y="3358"/>
            <a:chExt cx="2448" cy="434"/>
          </a:xfrm>
        </p:grpSpPr>
        <p:pic>
          <p:nvPicPr>
            <p:cNvPr id="7176" name="Picture 54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68" y="3358"/>
              <a:ext cx="244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7" name="Oval 460"/>
            <p:cNvSpPr>
              <a:spLocks noChangeArrowheads="1"/>
            </p:cNvSpPr>
            <p:nvPr/>
          </p:nvSpPr>
          <p:spPr bwMode="auto">
            <a:xfrm>
              <a:off x="784" y="3509"/>
              <a:ext cx="144" cy="14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00200" y="1371600"/>
            <a:ext cx="6032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15"/>
          <p:cNvSpPr>
            <a:spLocks noChangeArrowheads="1"/>
          </p:cNvSpPr>
          <p:nvPr/>
        </p:nvSpPr>
        <p:spPr bwMode="auto">
          <a:xfrm>
            <a:off x="2266950" y="304800"/>
            <a:ext cx="459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Uniform Electromagnetic Waves</a:t>
            </a:r>
          </a:p>
        </p:txBody>
      </p:sp>
      <p:pic>
        <p:nvPicPr>
          <p:cNvPr id="182651" name="Picture 37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2466975" y="5159375"/>
            <a:ext cx="3595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9"/>
          <p:cNvGrpSpPr>
            <a:grpSpLocks/>
          </p:cNvGrpSpPr>
          <p:nvPr/>
        </p:nvGrpSpPr>
        <p:grpSpPr bwMode="auto">
          <a:xfrm>
            <a:off x="1782763" y="5867400"/>
            <a:ext cx="4406900" cy="688975"/>
            <a:chOff x="1123" y="3696"/>
            <a:chExt cx="2776" cy="434"/>
          </a:xfrm>
        </p:grpSpPr>
        <p:pic>
          <p:nvPicPr>
            <p:cNvPr id="8219" name="Picture 36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123" y="3696"/>
              <a:ext cx="2776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Oval 360"/>
            <p:cNvSpPr>
              <a:spLocks noChangeArrowheads="1"/>
            </p:cNvSpPr>
            <p:nvPr/>
          </p:nvSpPr>
          <p:spPr bwMode="auto">
            <a:xfrm>
              <a:off x="1303" y="3847"/>
              <a:ext cx="144" cy="14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2661" name="Picture 38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403975" y="5867400"/>
            <a:ext cx="1635125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37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6400800" y="4953000"/>
            <a:ext cx="2616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37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555625" y="5029200"/>
            <a:ext cx="15303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8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3886200" y="1295400"/>
            <a:ext cx="3667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02" name="Group 382"/>
          <p:cNvGrpSpPr>
            <a:grpSpLocks/>
          </p:cNvGrpSpPr>
          <p:nvPr/>
        </p:nvGrpSpPr>
        <p:grpSpPr bwMode="auto">
          <a:xfrm>
            <a:off x="1981200" y="3048000"/>
            <a:ext cx="693738" cy="1009650"/>
            <a:chOff x="1310" y="2448"/>
            <a:chExt cx="437" cy="636"/>
          </a:xfrm>
        </p:grpSpPr>
        <p:sp>
          <p:nvSpPr>
            <p:cNvPr id="8213" name="Line 383"/>
            <p:cNvSpPr>
              <a:spLocks noChangeShapeType="1"/>
            </p:cNvSpPr>
            <p:nvPr/>
          </p:nvSpPr>
          <p:spPr bwMode="auto">
            <a:xfrm>
              <a:off x="1450" y="2803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Line 384"/>
            <p:cNvSpPr>
              <a:spLocks noChangeShapeType="1"/>
            </p:cNvSpPr>
            <p:nvPr/>
          </p:nvSpPr>
          <p:spPr bwMode="auto">
            <a:xfrm flipV="1">
              <a:off x="1450" y="26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Line 385"/>
            <p:cNvSpPr>
              <a:spLocks noChangeShapeType="1"/>
            </p:cNvSpPr>
            <p:nvPr/>
          </p:nvSpPr>
          <p:spPr bwMode="auto">
            <a:xfrm flipH="1">
              <a:off x="1448" y="27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16" name="Picture 38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642" y="2939"/>
              <a:ext cx="10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7" name="Picture 38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612" y="2640"/>
              <a:ext cx="1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8" name="Picture 38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310" y="2448"/>
              <a:ext cx="10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3048000" y="838200"/>
            <a:ext cx="5915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/>
              <a:t>E</a:t>
            </a:r>
            <a:r>
              <a:rPr lang="en-US" sz="2000" baseline="-25000"/>
              <a:t>y</a:t>
            </a:r>
            <a:r>
              <a:rPr lang="en-US" sz="2000"/>
              <a:t> varies along the z-direction and E</a:t>
            </a:r>
            <a:r>
              <a:rPr lang="en-US" sz="2000" baseline="-25000"/>
              <a:t>y</a:t>
            </a:r>
            <a:r>
              <a:rPr lang="en-US" sz="2000"/>
              <a:t> is </a:t>
            </a:r>
          </a:p>
          <a:p>
            <a:pPr algn="r"/>
            <a:r>
              <a:rPr lang="en-US" sz="2000"/>
              <a:t>constant in the other two directions</a:t>
            </a:r>
          </a:p>
        </p:txBody>
      </p:sp>
      <p:grpSp>
        <p:nvGrpSpPr>
          <p:cNvPr id="8204" name="Group 26"/>
          <p:cNvGrpSpPr>
            <a:grpSpLocks/>
          </p:cNvGrpSpPr>
          <p:nvPr/>
        </p:nvGrpSpPr>
        <p:grpSpPr bwMode="auto">
          <a:xfrm>
            <a:off x="4038600" y="2590800"/>
            <a:ext cx="1676400" cy="1096963"/>
            <a:chOff x="4038600" y="2590800"/>
            <a:chExt cx="1676400" cy="1096963"/>
          </a:xfrm>
        </p:grpSpPr>
        <p:sp>
          <p:nvSpPr>
            <p:cNvPr id="8206" name="Line 225"/>
            <p:cNvSpPr>
              <a:spLocks noChangeShapeType="1"/>
            </p:cNvSpPr>
            <p:nvPr/>
          </p:nvSpPr>
          <p:spPr bwMode="auto">
            <a:xfrm>
              <a:off x="4267200" y="25908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Line 227"/>
            <p:cNvSpPr>
              <a:spLocks noChangeShapeType="1"/>
            </p:cNvSpPr>
            <p:nvPr/>
          </p:nvSpPr>
          <p:spPr bwMode="auto">
            <a:xfrm>
              <a:off x="4267200" y="25908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228"/>
            <p:cNvSpPr>
              <a:spLocks noChangeShapeType="1"/>
            </p:cNvSpPr>
            <p:nvPr/>
          </p:nvSpPr>
          <p:spPr bwMode="auto">
            <a:xfrm>
              <a:off x="4876800" y="28956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09" name="Picture 22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038600" y="3200400"/>
              <a:ext cx="182563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23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4919663" y="3505200"/>
              <a:ext cx="7953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23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4918075" y="3198813"/>
              <a:ext cx="111125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Line 225"/>
            <p:cNvSpPr>
              <a:spLocks noChangeShapeType="1"/>
            </p:cNvSpPr>
            <p:nvPr/>
          </p:nvSpPr>
          <p:spPr bwMode="auto">
            <a:xfrm flipH="1" flipV="1">
              <a:off x="4267200" y="32766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5" name="TextBox 27"/>
          <p:cNvSpPr txBox="1">
            <a:spLocks noChangeArrowheads="1"/>
          </p:cNvSpPr>
          <p:nvPr/>
        </p:nvSpPr>
        <p:spPr bwMode="auto">
          <a:xfrm>
            <a:off x="6324600" y="1981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animate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5"/>
          <p:cNvSpPr>
            <a:spLocks noChangeArrowheads="1"/>
          </p:cNvSpPr>
          <p:nvPr/>
        </p:nvSpPr>
        <p:spPr bwMode="auto">
          <a:xfrm>
            <a:off x="2895600" y="304800"/>
            <a:ext cx="337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u="sng"/>
              <a:t>Electromagnetic Waves</a:t>
            </a:r>
          </a:p>
        </p:txBody>
      </p:sp>
      <p:pic>
        <p:nvPicPr>
          <p:cNvPr id="9219" name="Picture 30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289675" y="1900238"/>
            <a:ext cx="163512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117" name="Text Box 133"/>
          <p:cNvSpPr txBox="1">
            <a:spLocks noChangeArrowheads="1"/>
          </p:cNvSpPr>
          <p:nvPr/>
        </p:nvSpPr>
        <p:spPr bwMode="auto">
          <a:xfrm>
            <a:off x="304800" y="4953000"/>
            <a:ext cx="7878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E</a:t>
            </a:r>
            <a:r>
              <a:rPr lang="en-US" sz="2000" baseline="-25000">
                <a:solidFill>
                  <a:srgbClr val="000000"/>
                </a:solidFill>
              </a:rPr>
              <a:t>y</a:t>
            </a:r>
            <a:r>
              <a:rPr lang="en-US" sz="2000">
                <a:solidFill>
                  <a:srgbClr val="000000"/>
                </a:solidFill>
              </a:rPr>
              <a:t>-field cannot vary in z-direction without a time-varying B-field …</a:t>
            </a:r>
          </a:p>
        </p:txBody>
      </p:sp>
      <p:sp>
        <p:nvSpPr>
          <p:cNvPr id="170118" name="Text Box 134"/>
          <p:cNvSpPr txBox="1">
            <a:spLocks noChangeArrowheads="1"/>
          </p:cNvSpPr>
          <p:nvPr/>
        </p:nvSpPr>
        <p:spPr bwMode="auto">
          <a:xfrm>
            <a:off x="1922463" y="6324600"/>
            <a:ext cx="6994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…and waves must have both electric and magnetic components !</a:t>
            </a:r>
          </a:p>
        </p:txBody>
      </p:sp>
      <p:pic>
        <p:nvPicPr>
          <p:cNvPr id="24590" name="Picture 3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501775" y="5486400"/>
            <a:ext cx="603885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3" name="Group 308"/>
          <p:cNvGrpSpPr>
            <a:grpSpLocks/>
          </p:cNvGrpSpPr>
          <p:nvPr/>
        </p:nvGrpSpPr>
        <p:grpSpPr bwMode="auto">
          <a:xfrm>
            <a:off x="5029200" y="1006475"/>
            <a:ext cx="3886200" cy="688975"/>
            <a:chOff x="768" y="3358"/>
            <a:chExt cx="2448" cy="434"/>
          </a:xfrm>
        </p:grpSpPr>
        <p:pic>
          <p:nvPicPr>
            <p:cNvPr id="9241" name="Picture 30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68" y="3358"/>
              <a:ext cx="244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42" name="Oval 310"/>
            <p:cNvSpPr>
              <a:spLocks noChangeArrowheads="1"/>
            </p:cNvSpPr>
            <p:nvPr/>
          </p:nvSpPr>
          <p:spPr bwMode="auto">
            <a:xfrm>
              <a:off x="784" y="3509"/>
              <a:ext cx="144" cy="14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224" name="Picture 130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00200" y="1371600"/>
            <a:ext cx="6032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8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3962400" y="1371600"/>
            <a:ext cx="3667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6" name="Group 382"/>
          <p:cNvGrpSpPr>
            <a:grpSpLocks/>
          </p:cNvGrpSpPr>
          <p:nvPr/>
        </p:nvGrpSpPr>
        <p:grpSpPr bwMode="auto">
          <a:xfrm>
            <a:off x="1981200" y="3200400"/>
            <a:ext cx="693738" cy="1009650"/>
            <a:chOff x="1310" y="2448"/>
            <a:chExt cx="437" cy="636"/>
          </a:xfrm>
        </p:grpSpPr>
        <p:sp>
          <p:nvSpPr>
            <p:cNvPr id="9235" name="Line 383"/>
            <p:cNvSpPr>
              <a:spLocks noChangeShapeType="1"/>
            </p:cNvSpPr>
            <p:nvPr/>
          </p:nvSpPr>
          <p:spPr bwMode="auto">
            <a:xfrm>
              <a:off x="1450" y="2803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384"/>
            <p:cNvSpPr>
              <a:spLocks noChangeShapeType="1"/>
            </p:cNvSpPr>
            <p:nvPr/>
          </p:nvSpPr>
          <p:spPr bwMode="auto">
            <a:xfrm flipV="1">
              <a:off x="1450" y="26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385"/>
            <p:cNvSpPr>
              <a:spLocks noChangeShapeType="1"/>
            </p:cNvSpPr>
            <p:nvPr/>
          </p:nvSpPr>
          <p:spPr bwMode="auto">
            <a:xfrm flipH="1">
              <a:off x="1448" y="27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38" name="Picture 38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642" y="2939"/>
              <a:ext cx="10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38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612" y="2640"/>
              <a:ext cx="1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40" name="Picture 38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310" y="2448"/>
              <a:ext cx="10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7" name="Group 1"/>
          <p:cNvGrpSpPr>
            <a:grpSpLocks/>
          </p:cNvGrpSpPr>
          <p:nvPr/>
        </p:nvGrpSpPr>
        <p:grpSpPr bwMode="auto">
          <a:xfrm>
            <a:off x="4038600" y="2590800"/>
            <a:ext cx="1676400" cy="1096963"/>
            <a:chOff x="4038600" y="2590800"/>
            <a:chExt cx="1676400" cy="1096963"/>
          </a:xfrm>
        </p:grpSpPr>
        <p:sp>
          <p:nvSpPr>
            <p:cNvPr id="9228" name="Line 225"/>
            <p:cNvSpPr>
              <a:spLocks noChangeShapeType="1"/>
            </p:cNvSpPr>
            <p:nvPr/>
          </p:nvSpPr>
          <p:spPr bwMode="auto">
            <a:xfrm>
              <a:off x="4267200" y="25908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227"/>
            <p:cNvSpPr>
              <a:spLocks noChangeShapeType="1"/>
            </p:cNvSpPr>
            <p:nvPr/>
          </p:nvSpPr>
          <p:spPr bwMode="auto">
            <a:xfrm>
              <a:off x="4267200" y="25908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228"/>
            <p:cNvSpPr>
              <a:spLocks noChangeShapeType="1"/>
            </p:cNvSpPr>
            <p:nvPr/>
          </p:nvSpPr>
          <p:spPr bwMode="auto">
            <a:xfrm>
              <a:off x="4876800" y="2895600"/>
              <a:ext cx="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31" name="Picture 22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038600" y="3200400"/>
              <a:ext cx="182563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23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919663" y="3505200"/>
              <a:ext cx="79533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23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4918075" y="3198813"/>
              <a:ext cx="111125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4" name="Line 225"/>
            <p:cNvSpPr>
              <a:spLocks noChangeShapeType="1"/>
            </p:cNvSpPr>
            <p:nvPr/>
          </p:nvSpPr>
          <p:spPr bwMode="auto">
            <a:xfrm flipH="1" flipV="1">
              <a:off x="4267200" y="3276600"/>
              <a:ext cx="609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117" grpId="0"/>
      <p:bldP spid="170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1838325" y="536575"/>
            <a:ext cx="543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u="sng"/>
              <a:t>Uniform Electromagnetic Plane Waves</a:t>
            </a:r>
          </a:p>
        </p:txBody>
      </p:sp>
      <p:sp>
        <p:nvSpPr>
          <p:cNvPr id="156683" name="Rectangle 11"/>
          <p:cNvSpPr>
            <a:spLocks noChangeArrowheads="1"/>
          </p:cNvSpPr>
          <p:nvPr/>
        </p:nvSpPr>
        <p:spPr bwMode="auto">
          <a:xfrm>
            <a:off x="681038" y="5562600"/>
            <a:ext cx="774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000000"/>
                </a:solidFill>
              </a:rPr>
              <a:t>The </a:t>
            </a:r>
            <a:r>
              <a:rPr lang="en-US" sz="2000" b="1">
                <a:solidFill>
                  <a:srgbClr val="000000"/>
                </a:solidFill>
              </a:rPr>
              <a:t>y-component of E</a:t>
            </a:r>
            <a:r>
              <a:rPr lang="en-US" sz="2000">
                <a:solidFill>
                  <a:srgbClr val="000000"/>
                </a:solidFill>
              </a:rPr>
              <a:t> that </a:t>
            </a:r>
            <a:r>
              <a:rPr lang="en-US" sz="2000" u="sng">
                <a:solidFill>
                  <a:srgbClr val="000000"/>
                </a:solidFill>
              </a:rPr>
              <a:t>varies across space</a:t>
            </a:r>
            <a:r>
              <a:rPr lang="en-US" sz="2000">
                <a:solidFill>
                  <a:srgbClr val="000000"/>
                </a:solidFill>
              </a:rPr>
              <a:t> is associated with </a:t>
            </a:r>
            <a:br>
              <a:rPr lang="en-US" sz="2000">
                <a:solidFill>
                  <a:srgbClr val="000000"/>
                </a:solidFill>
              </a:rPr>
            </a:br>
            <a:r>
              <a:rPr lang="en-US" sz="2000">
                <a:solidFill>
                  <a:srgbClr val="000000"/>
                </a:solidFill>
              </a:rPr>
              <a:t>the</a:t>
            </a:r>
            <a:r>
              <a:rPr lang="en-US" sz="2000" b="1">
                <a:solidFill>
                  <a:srgbClr val="000000"/>
                </a:solidFill>
              </a:rPr>
              <a:t> x-component of B</a:t>
            </a:r>
            <a:r>
              <a:rPr lang="en-US" sz="2000">
                <a:solidFill>
                  <a:srgbClr val="000000"/>
                </a:solidFill>
              </a:rPr>
              <a:t> that </a:t>
            </a:r>
            <a:r>
              <a:rPr lang="en-US" sz="2000" u="sng">
                <a:solidFill>
                  <a:srgbClr val="000000"/>
                </a:solidFill>
              </a:rPr>
              <a:t>varies in time</a:t>
            </a:r>
          </a:p>
        </p:txBody>
      </p:sp>
      <p:pic>
        <p:nvPicPr>
          <p:cNvPr id="10244" name="Picture 1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282700" y="4522788"/>
            <a:ext cx="1681163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5" name="Group 154"/>
          <p:cNvGrpSpPr>
            <a:grpSpLocks/>
          </p:cNvGrpSpPr>
          <p:nvPr/>
        </p:nvGrpSpPr>
        <p:grpSpPr bwMode="auto">
          <a:xfrm>
            <a:off x="1066800" y="3276600"/>
            <a:ext cx="3886200" cy="688975"/>
            <a:chOff x="768" y="3358"/>
            <a:chExt cx="2448" cy="434"/>
          </a:xfrm>
        </p:grpSpPr>
        <p:pic>
          <p:nvPicPr>
            <p:cNvPr id="10257" name="Picture 15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8" y="3358"/>
              <a:ext cx="2448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8" name="Oval 156"/>
            <p:cNvSpPr>
              <a:spLocks noChangeArrowheads="1"/>
            </p:cNvSpPr>
            <p:nvPr/>
          </p:nvSpPr>
          <p:spPr bwMode="auto">
            <a:xfrm>
              <a:off x="784" y="3509"/>
              <a:ext cx="144" cy="14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46" name="Group 382"/>
          <p:cNvGrpSpPr>
            <a:grpSpLocks/>
          </p:cNvGrpSpPr>
          <p:nvPr/>
        </p:nvGrpSpPr>
        <p:grpSpPr bwMode="auto">
          <a:xfrm>
            <a:off x="5791200" y="3581400"/>
            <a:ext cx="693738" cy="1009650"/>
            <a:chOff x="1310" y="2448"/>
            <a:chExt cx="437" cy="636"/>
          </a:xfrm>
        </p:grpSpPr>
        <p:sp>
          <p:nvSpPr>
            <p:cNvPr id="10251" name="Line 383"/>
            <p:cNvSpPr>
              <a:spLocks noChangeShapeType="1"/>
            </p:cNvSpPr>
            <p:nvPr/>
          </p:nvSpPr>
          <p:spPr bwMode="auto">
            <a:xfrm>
              <a:off x="1450" y="2803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Line 384"/>
            <p:cNvSpPr>
              <a:spLocks noChangeShapeType="1"/>
            </p:cNvSpPr>
            <p:nvPr/>
          </p:nvSpPr>
          <p:spPr bwMode="auto">
            <a:xfrm flipV="1">
              <a:off x="1450" y="261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385"/>
            <p:cNvSpPr>
              <a:spLocks noChangeShapeType="1"/>
            </p:cNvSpPr>
            <p:nvPr/>
          </p:nvSpPr>
          <p:spPr bwMode="auto">
            <a:xfrm flipH="1">
              <a:off x="1448" y="27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4" name="Picture 38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42" y="2939"/>
              <a:ext cx="105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38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12" y="2640"/>
              <a:ext cx="116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38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310" y="2448"/>
              <a:ext cx="10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7" name="Picture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62400" y="1600200"/>
            <a:ext cx="47371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8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181600" y="1676400"/>
            <a:ext cx="366713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5800" y="3441700"/>
            <a:ext cx="393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7" descr="latex-image-1.pd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810000" y="2438400"/>
            <a:ext cx="3619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00"/>
  <p:tag name="DEFAULTHEIGHT" val="5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mega L\, \ll \, \frac{1}{\sqrt{\mu \epsilon}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9"/>
  <p:tag name="PICTUREFILESIZE" val="264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E_y = A_1 \, cos(\omega t-k z) + A_2 \, cos(\omega t+k z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381"/>
  <p:tag name="PICTUREFILESIZE" val="801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H_x = -\frac{A_1}{\eta} \, cos(\omega t-k z) + \frac{A_2}{\eta} \, cos(\omega t+k z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405"/>
  <p:tag name="PICTUREFILESIZE" val="953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k = \frac{\omega}{v_p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64"/>
  <p:tag name="PICTUREFILESIZE" val="173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k = \frac{2 \pi}{\lambda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68"/>
  <p:tag name="PICTUREFILESIZE" val="176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omega= \frac{2 \pi}{\tau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2"/>
  <p:tag name="PICTUREFILESIZE" val="154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frac{\partial^2 B_x(z_o)}{\partial z \, \partial t} &#10;= \epsilon_o \mu_o \frac{\partial^2 E_y}{\partial t^2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10"/>
  <p:tag name="PICTUREFILESIZE" val="852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y = f_{+}(t-z/c) + f_{-}(t+z/c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03"/>
  <p:tag name="PICTUREFILESIZE" val="574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c = \frac{1}{\sqrt{\epsilon_o \mu_o}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97.875"/>
  <p:tag name="PICTUREFILESIZE" val="235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v_p = \frac{1}{\sqrt{\mu \epsilon}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219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E_y = A_1 cos(\omega t-k z) + A_2 cos(\omega t+k z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374"/>
  <p:tag name="PICTUREFILESIZE" val="78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omega = 2 \pi \,\, \rm{2000\,\, rpm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72"/>
  <p:tag name="PICTUREFILESIZE" val="29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H_x = -\frac{A_1}{\eta} cos(\omega t-k z) + \frac{A_2}{\eta} cos(\omega t+k z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397"/>
  <p:tag name="PICTUREFILESIZE" val="952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k = \frac{\omega}{v_p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64"/>
  <p:tag name="PICTUREFILESIZE" val="173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eta = \sqrt{\frac{\mu}{\epsilon}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178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k = \frac{2 \pi}{\lambda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68"/>
  <p:tag name="PICTUREFILESIZE" val="176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\partial^2 E_y}{\partial z^2} &#10;= \epsilon_o \mu_o \frac{\partial^2 E_y}{\partial t^2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69.875"/>
  <p:tag name="PICTUREFILESIZE" val="670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eta_o = \sqrt{\frac{\mu_o}{\epsilon_o}} \approx 377 \,\,\rm{Ohms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23.875"/>
  <p:tag name="PICTUREFILESIZE" val="570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frac{\partial^2 E_y}{\partial z^2} =\frac{\partial^2 B_x(z_o)}{\partial t \, \partial z}  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70"/>
  <p:tag name="PICTUREFILESIZE" val="74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L = 0.01 \,\, \rm{m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12.875"/>
  <p:tag name="PICTUREFILESIZE" val="12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mega L = 120 \,\,\rm{\frac{m}{s}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25"/>
  <p:tag name="PICTUREFILESIZE" val="236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ll \,\,\, \frac{1}{\sqrt{\mu_o \epsilon_o}} \approx 3 \rm{x} 10^8 \rm{\frac{m}{s}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04"/>
  <p:tag name="PICTUREFILESIZE" val="55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int_C  \overline{H} \cdot d\overline{l} 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79"/>
  <p:tag name="PICTUREFILESIZE" val="228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=  \int_S \overline{J} \cdot d \overline{A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23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+ \frac{d}{dt} \int_S \epsilon E dA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18.875"/>
  <p:tag name="PICTUREFILESIZE" val="35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int_C \overline{E} \cdot d\overline{l} =  -\frac{d}{dt} \left( \int_S \overline{B} \cdot d\overline{A} \right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54"/>
  <p:tag name="PICTUREFILESIZE" val="759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y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7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int_C \vec{E} \cdot d\vec{l} =  0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18"/>
  <p:tag name="PICTUREFILESIZE" val="30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int_C \vec{E} \cdot d\vec{l} =  -\frac{d}{dt} \left( \int_S \vec{B} \cdot d\vec{A} \right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54"/>
  <p:tag name="PICTUREFILESIZE" val="79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z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x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4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y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9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hE_y(z_o+ \Delta z)- h E_y (z_o) 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35"/>
  <p:tag name="PICTUREFILESIZE" val="56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= h\Delta z \frac{\partial E_y}{\partial z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7"/>
  <p:tag name="PICTUREFILESIZE" val="35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=  -\frac{d}{dt} \left( \int_S \vec{B} \cdot d\vec{A} \right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71"/>
  <p:tag name="PICTUREFILESIZE" val="508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int_C \vec{E} \cdot d\vec{l} = 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0"/>
  <p:tag name="PICTUREFILESIZE" val="28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y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7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z_o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6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int_C  \vec{H} \cdot d\vec{l} = 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3"/>
  <p:tag name="PICTUREFILESIZE" val="266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z_o+\Delta z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8"/>
  <p:tag name="PICTUREFILESIZE" val="165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h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46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z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3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x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4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y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9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= h \Delta z \,\, \frac {E_y(z_o+ \Delta z)-  E_y (z_o)}{\Delta z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88"/>
  <p:tag name="PICTUREFILESIZE" val="792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= h\Delta z \frac{\partial E_y}{\partial z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7"/>
  <p:tag name="PICTUREFILESIZE" val="35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-\frac{\partial}{\partial t} \int \vec{B} d\vec {A} = -\frac{\partial}{\partial t} (-B_xh \Delta z) =&#10;h \Delta z \frac{\partial B_x}{\partial t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395"/>
  <p:tag name="PICTUREFILESIZE" val="1146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y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76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z_o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6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int_S \epsilon_o \vec{E} \cdot d\vec{A} =  \int_V \rho  dV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98"/>
  <p:tag name="PICTUREFILESIZE" val="58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z_o+\Delta z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8"/>
  <p:tag name="PICTUREFILESIZE" val="16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h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46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z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3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x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4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y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9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int_C \vec{E} \cdot d\vec{l} =  -\frac{d}{dt} \left( \int_S \vec{B} \cdot d\vec{A} \right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54"/>
  <p:tag name="PICTUREFILESIZE" val="79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frac{\partial E_y}{\partial z} = \frac{\partial B_x}{\partial t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10"/>
  <p:tag name="PICTUREFILESIZE" val="409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y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76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z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3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x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int_S \vec{B} \cdot d\vec{A} =  0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26"/>
  <p:tag name="PICTUREFILESIZE" val="327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y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9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int_C \vec{E} \cdot d\vec{l} =  -\frac{d}{dt} \left( \int_S \vec{B} \cdot d\vec{A} \right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54"/>
  <p:tag name="PICTUREFILESIZE" val="795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\oint_C  \vec{H} \cdot d\vec{l} &#10;=  \int_S \vec{J} \cdot d \vec{A}&#10;+ \frac{d}{dt} \int_S \epsilon_o \vec{E} \, d \vec{A} 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334"/>
  <p:tag name="PICTUREFILESIZE" val="934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J=0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55"/>
  <p:tag name="PICTUREFILESIZE" val="76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\partial B_x(z_o)}{\partial z} = \epsilon_o \mu_o \frac{\partial E_y}{\partial t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87.875"/>
  <p:tag name="PICTUREFILESIZE" val="68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y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76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z_o+\Delta z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8"/>
  <p:tag name="PICTUREFILESIZE" val="16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z_o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8"/>
  <p:tag name="PICTUREFILESIZE" val="64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z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3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x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=  \int_S \vec{J} \cdot d \vec{A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7"/>
  <p:tag name="PICTUREFILESIZE" val="24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y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9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\partial^2 E_y}{\partial z^2} &#10;= \epsilon_o \mu_o \frac{\partial^2 E_y}{\partial t^2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69.875"/>
  <p:tag name="PICTUREFILESIZE" val="670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frac{\partial^2 E_y}{\partial z^2} =\frac{\partial^2 B_x(z_o)}{\partial t \, \partial z}  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70"/>
  <p:tag name="PICTUREFILESIZE" val="74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frac{\partial^2 B_x(z_o)}{\partial z \, \partial t} &#10;= \epsilon_o \mu_o \frac{\partial^2 E_y}{\partial t^2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10"/>
  <p:tag name="PICTUREFILESIZE" val="85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\partial^2 E_y}{\partial z^2} &#10;= \epsilon_o \mu_o \frac{\partial^2 E_y}{\partial t^2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69.875"/>
  <p:tag name="PICTUREFILESIZE" val="670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\partial^2 E_y}{\partial z^2} &#10;-\epsilon_o \mu_o \frac{\partial^2 E_y}{\partial t^2}=0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72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y = f_{+}(t-z/c) + f_{-}(t+z/c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03"/>
  <p:tag name="PICTUREFILESIZE" val="574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c = \frac{1}{\sqrt{\epsilon_o \mu_o}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97.875"/>
  <p:tag name="PICTUREFILESIZE" val="235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y = f_{+}(t-z/c) + f_{-}(t+z/c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03"/>
  <p:tag name="PICTUREFILESIZE" val="574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y = f_{+}(t-z/c) + f_{-}(t+z/c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03"/>
  <p:tag name="PICTUREFILESIZE" val="57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E_{error}}{E} = \omega^2 \mu \epsilon L^2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60"/>
  <p:tag name="PICTUREFILESIZE" val="42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\partial B_x(z_o)}{\partial z} = \epsilon_o \mu_o \frac{\partial E_y}{\partial t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87.875"/>
  <p:tag name="PICTUREFILESIZE" val="68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H_x = - \sqrt{\frac{\epsilon_o}{\mu_o}} \left( f_{+}(t-z/c) -f_{-}(t+z/c)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82"/>
  <p:tag name="PICTUREFILESIZE" val="91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z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3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x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4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y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9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E_y = f_{+}(t-z/v_p) + f_{-}(t+z/v_p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22.875"/>
  <p:tag name="PICTUREFILESIZE" val="647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H_x = - \sqrt{\frac{\epsilon}{\mu}} \left( f_{+}(t-z/v_p) -f_{-}(t+z/v_p)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94"/>
  <p:tag name="PICTUREFILESIZE" val="945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v_p = \frac{1}{\sqrt{\mu \epsilon}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91"/>
  <p:tag name="PICTUREFILESIZE" val="219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\partial B_x(z_o)}{\partial z} = \epsilon \mu \frac{\partial E_y}{\partial t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69.875"/>
  <p:tag name="PICTUREFILESIZE" val="621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z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frac{H_{error}}{H} = \omega^2 \mu \epsilon L^2 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62"/>
  <p:tag name="PICTUREFILESIZE" val="404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x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4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y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9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eta_o = \sqrt{\frac{\mu_o}{\epsilon_o}} \approx 377 \,\,\rm{Ohms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223.875"/>
  <p:tag name="PICTUREFILESIZE" val="570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eta = \sqrt{\frac{\mu}{\epsilon}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178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H_x = - \sqrt{\frac{\epsilon}{\mu}} \left( f_{+}(t-z/v_p) -f_{-}(t+z/v_p)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94"/>
  <p:tag name="PICTUREFILESIZE" val="945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= A \cos \left( \omega t - k z \right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67"/>
  <p:tag name="PICTUREFILESIZE" val="337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 = A \cos \left( \omega t + k z \right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69"/>
  <p:tag name="PICTUREFILESIZE" val="346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f_{+}(t-z/v_p) = A \cos \left( \omega \left(t-z/v_p \right)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34.875"/>
  <p:tag name="PICTUREFILESIZE" val="693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f_{-}(t+z/v_p) = A \cos \left( \omega \left(t+z/v_p \right) \right)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337.875"/>
  <p:tag name="PICTUREFILESIZE" val="709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k = \frac{\omega}{v_p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64"/>
  <p:tag name="PICTUREFILESIZE" val="17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\omega L\ll \frac{1}{\sqrt{\mu \epsilon}}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101"/>
  <p:tag name="PICTUREFILESIZE" val="263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z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3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x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4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y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9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f_{+}(t-z/c)  = A \cos \left( \omega t - k z \right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83"/>
  <p:tag name="PICTUREFILESIZE" val="569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f_{-}(t+z/c)  = A \cos \left( \omega t + k z \right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287"/>
  <p:tag name="PICTUREFILESIZE" val="59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E_y = A_1 cos(\omega t-k z) + A_2 cos(\omega t+k z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374"/>
  <p:tag name="PICTUREFILESIZE" val="787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mathrsfs}&#10;\begin{document}&#10;$$&#10;H_x = -\frac{A_1}{\eta} cos(\omega t-k z) + \frac{A_2}{\eta} cos(\omega t+k z)&#10;$$&#10;\end{document}&#10;"/>
  <p:tag name="FILENAME" val="txp_fig"/>
  <p:tag name="FORMAT" val="pngmono"/>
  <p:tag name="RES" val="600"/>
  <p:tag name="BLEND" val="0"/>
  <p:tag name="TRANSPARENT" val="0"/>
  <p:tag name="TBUG" val="0"/>
  <p:tag name="ALLOWFS" val="0"/>
  <p:tag name="ORIGWIDTH" val="397"/>
  <p:tag name="PICTUREFILESIZE" val="952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z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3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x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54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usepackage{mathrsfs}&#10;\begin{document}&#10;$$&#10;\hat{y}&#10;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00"/>
  <p:tag name="BOXHEIGHT" val="560"/>
  <p:tag name="BOXFONT" val="10"/>
  <p:tag name="BOXWRAP" val="False"/>
  <p:tag name="WORKAROUNDTRANSPARENCYBUG" val="False"/>
  <p:tag name="ALLOWFONTSUBSTITUTION" val="False"/>
  <p:tag name="BITMAPFORMAT" val="pngmono"/>
  <p:tag name="ORIGWIDTH" val="10.875"/>
  <p:tag name="PICTUREFILESIZE" val="592"/>
</p:tagLst>
</file>

<file path=ppt/theme/theme1.xml><?xml version="1.0" encoding="utf-8"?>
<a:theme xmlns:a="http://schemas.openxmlformats.org/drawingml/2006/main" name="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FF"/>
      </a:accent6>
      <a:hlink>
        <a:srgbClr val="0000FF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rebuchet MS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15394</TotalTime>
  <Words>745</Words>
  <Application>Microsoft Office PowerPoint</Application>
  <PresentationFormat>On-screen Show (4:3)</PresentationFormat>
  <Paragraphs>141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Trebuchet MS</vt:lpstr>
      <vt:lpstr>ＭＳ Ｐゴシック</vt:lpstr>
      <vt:lpstr>Arial</vt:lpstr>
      <vt:lpstr>Symbol</vt:lpstr>
      <vt:lpstr>Adobe Caslon Pro</vt:lpstr>
      <vt:lpstr>Chalkduster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Rajeev Ram</dc:creator>
  <cp:lastModifiedBy>Janet Chuang</cp:lastModifiedBy>
  <cp:revision>207</cp:revision>
  <cp:lastPrinted>2011-03-03T15:43:53Z</cp:lastPrinted>
  <dcterms:created xsi:type="dcterms:W3CDTF">2011-03-03T02:27:32Z</dcterms:created>
  <dcterms:modified xsi:type="dcterms:W3CDTF">2013-01-10T16:47:44Z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00080070940000000000010250800207f7000400038000</vt:lpwstr>
  </property>
</Properties>
</file>