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74" r:id="rId3"/>
    <p:sldId id="304" r:id="rId4"/>
    <p:sldId id="306" r:id="rId5"/>
    <p:sldId id="305" r:id="rId6"/>
    <p:sldId id="276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85" r:id="rId17"/>
    <p:sldId id="283" r:id="rId18"/>
    <p:sldId id="309" r:id="rId19"/>
    <p:sldId id="311" r:id="rId20"/>
    <p:sldId id="312" r:id="rId21"/>
    <p:sldId id="313" r:id="rId22"/>
    <p:sldId id="314" r:id="rId23"/>
    <p:sldId id="316" r:id="rId24"/>
    <p:sldId id="286" r:id="rId25"/>
    <p:sldId id="287" r:id="rId26"/>
    <p:sldId id="310" r:id="rId27"/>
    <p:sldId id="317" r:id="rId2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303E91"/>
    <a:srgbClr val="79A6D0"/>
    <a:srgbClr val="329ED0"/>
    <a:srgbClr val="CE6224"/>
    <a:srgbClr val="FFE7AF"/>
    <a:srgbClr val="66FF33"/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4" autoAdjust="0"/>
  </p:normalViewPr>
  <p:slideViewPr>
    <p:cSldViewPr snapToGrid="0" snapToObjects="1">
      <p:cViewPr>
        <p:scale>
          <a:sx n="90" d="100"/>
          <a:sy n="90" d="100"/>
        </p:scale>
        <p:origin x="-588" y="-330"/>
      </p:cViewPr>
      <p:guideLst>
        <p:guide orient="horz" pos="3889"/>
        <p:guide pos="2879"/>
        <p:guide pos="574"/>
        <p:guide pos="5187"/>
        <p:guide pos="4951"/>
        <p:guide pos="8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1882" y="-86"/>
      </p:cViewPr>
      <p:guideLst>
        <p:guide orient="horz" pos="3024"/>
        <p:guide pos="2304"/>
      </p:guideLst>
    </p:cSldViewPr>
  </p:notes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17  – Limits of Statics &amp; Quasistatics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74761F6-780A-48D0-8A04-233DA3DD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0" y="0"/>
            <a:ext cx="3381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80" tIns="51091" rIns="102180" bIns="51091"/>
          <a:lstStyle/>
          <a:p>
            <a:pPr algn="l" defTabSz="1022350"/>
            <a:endParaRPr lang="en-US" sz="1400">
              <a:latin typeface="Calibri" pitchFamily="34" charset="0"/>
            </a:endParaRPr>
          </a:p>
          <a:p>
            <a:pPr algn="l" defTabSz="1022350"/>
            <a:endParaRPr lang="en-US" sz="1400">
              <a:latin typeface="Calibri" pitchFamily="34" charset="0"/>
            </a:endParaRP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6.007 – OCW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C87641B-33B3-42E2-8BF1-B25B6FE31A2F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F77763F-9AB3-4988-96E5-061B05602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038A0-308B-4125-8B59-C8D18E90B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0BB3-E2B6-422D-B8B9-976D58927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EFA6-3706-4154-A0FA-F7B75A744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51F05-5EB8-4394-88C2-C79E6467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0B292-F82C-4511-A9E4-EC984204E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6463-DD8A-46A5-AF3B-295C768F9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08BE-2877-4461-ABE8-4340A7ADB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BE34-F990-4C6A-9527-3FCD9B913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FA99C2D-0B53-4A59-B73E-7FD6D9E5E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68E22-8B96-4871-8E27-3D4591E49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531A9-6988-487D-BA42-4AD0FF0DA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E473-2E29-4851-8E23-606CC6C79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D6695-043C-4D8B-B4EF-F4C9AFB33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EE9D-0A7C-4B99-9FB8-7EBCDBBFC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9513-F3AF-4AF9-95AC-0B2D28F89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760E-D3E3-47BB-9E5B-1C996C45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34A17-EDE0-4C03-B4FC-93868AF3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2C1E-407D-4EFE-A40D-BC610D439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2077-F2D0-4248-9732-57AB0A901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AAA3-9129-4E22-9D22-CF101A733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5095-81F6-4A4C-95E7-561B19D71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3C81-08CB-41B8-94B8-322574480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4BDFC920-60BE-4EE8-9CA9-D27AF611C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DBAE6426-8D0B-4C27-81A5-D3E5AE4C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901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1.emf"/><Relationship Id="rId18" Type="http://schemas.openxmlformats.org/officeDocument/2006/relationships/image" Target="../media/image76.emf"/><Relationship Id="rId3" Type="http://schemas.openxmlformats.org/officeDocument/2006/relationships/image" Target="../media/image59.png"/><Relationship Id="rId7" Type="http://schemas.openxmlformats.org/officeDocument/2006/relationships/image" Target="../media/image63.e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" Type="http://schemas.openxmlformats.org/officeDocument/2006/relationships/image" Target="../media/image65.png"/><Relationship Id="rId16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11" Type="http://schemas.openxmlformats.org/officeDocument/2006/relationships/image" Target="../media/image69.emf"/><Relationship Id="rId5" Type="http://schemas.openxmlformats.org/officeDocument/2006/relationships/image" Target="../media/image61.emf"/><Relationship Id="rId15" Type="http://schemas.openxmlformats.org/officeDocument/2006/relationships/image" Target="../media/image73.emf"/><Relationship Id="rId10" Type="http://schemas.openxmlformats.org/officeDocument/2006/relationships/image" Target="../media/image68.emf"/><Relationship Id="rId19" Type="http://schemas.openxmlformats.org/officeDocument/2006/relationships/image" Target="../media/image77.emf"/><Relationship Id="rId4" Type="http://schemas.openxmlformats.org/officeDocument/2006/relationships/image" Target="../media/image60.emf"/><Relationship Id="rId9" Type="http://schemas.openxmlformats.org/officeDocument/2006/relationships/image" Target="../media/image67.emf"/><Relationship Id="rId14" Type="http://schemas.openxmlformats.org/officeDocument/2006/relationships/image" Target="../media/image7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image" Target="../media/image89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12" Type="http://schemas.openxmlformats.org/officeDocument/2006/relationships/image" Target="../media/image88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1" Type="http://schemas.openxmlformats.org/officeDocument/2006/relationships/image" Target="../media/image87.emf"/><Relationship Id="rId5" Type="http://schemas.openxmlformats.org/officeDocument/2006/relationships/image" Target="../media/image81.emf"/><Relationship Id="rId10" Type="http://schemas.openxmlformats.org/officeDocument/2006/relationships/image" Target="../media/image86.emf"/><Relationship Id="rId4" Type="http://schemas.openxmlformats.org/officeDocument/2006/relationships/image" Target="../media/image80.emf"/><Relationship Id="rId9" Type="http://schemas.openxmlformats.org/officeDocument/2006/relationships/image" Target="../media/image85.emf"/><Relationship Id="rId14" Type="http://schemas.openxmlformats.org/officeDocument/2006/relationships/image" Target="../media/image9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17.xml"/><Relationship Id="rId7" Type="http://schemas.openxmlformats.org/officeDocument/2006/relationships/image" Target="../media/image10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9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.xml"/><Relationship Id="rId9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7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png"/><Relationship Id="rId17" Type="http://schemas.openxmlformats.org/officeDocument/2006/relationships/image" Target="../media/image105.png"/><Relationship Id="rId2" Type="http://schemas.openxmlformats.org/officeDocument/2006/relationships/tags" Target="../tags/tag20.xml"/><Relationship Id="rId16" Type="http://schemas.openxmlformats.org/officeDocument/2006/relationships/image" Target="../media/image104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01.png"/><Relationship Id="rId5" Type="http://schemas.openxmlformats.org/officeDocument/2006/relationships/tags" Target="../tags/tag23.xml"/><Relationship Id="rId15" Type="http://schemas.openxmlformats.org/officeDocument/2006/relationships/image" Target="../media/image103.png"/><Relationship Id="rId10" Type="http://schemas.openxmlformats.org/officeDocument/2006/relationships/image" Target="../media/image100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0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06.png"/><Relationship Id="rId5" Type="http://schemas.openxmlformats.org/officeDocument/2006/relationships/tags" Target="../tags/tag31.xml"/><Relationship Id="rId10" Type="http://schemas.openxmlformats.org/officeDocument/2006/relationships/image" Target="../media/image6.png"/><Relationship Id="rId4" Type="http://schemas.openxmlformats.org/officeDocument/2006/relationships/tags" Target="../tags/tag30.xml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17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tags" Target="../tags/tag35.xml"/><Relationship Id="rId7" Type="http://schemas.openxmlformats.org/officeDocument/2006/relationships/image" Target="../media/image10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04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6.xml"/><Relationship Id="rId9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tags" Target="../tags/tag39.xml"/><Relationship Id="rId7" Type="http://schemas.openxmlformats.org/officeDocument/2006/relationships/image" Target="../media/image111.png"/><Relationship Id="rId12" Type="http://schemas.openxmlformats.org/officeDocument/2006/relationships/image" Target="../media/image116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15.png"/><Relationship Id="rId5" Type="http://schemas.openxmlformats.org/officeDocument/2006/relationships/tags" Target="../tags/tag41.xml"/><Relationship Id="rId10" Type="http://schemas.openxmlformats.org/officeDocument/2006/relationships/image" Target="../media/image114.png"/><Relationship Id="rId4" Type="http://schemas.openxmlformats.org/officeDocument/2006/relationships/tags" Target="../tags/tag40.xml"/><Relationship Id="rId9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6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10.png"/><Relationship Id="rId5" Type="http://schemas.openxmlformats.org/officeDocument/2006/relationships/tags" Target="../tags/tag46.xml"/><Relationship Id="rId15" Type="http://schemas.openxmlformats.org/officeDocument/2006/relationships/image" Target="../media/image8.png"/><Relationship Id="rId10" Type="http://schemas.openxmlformats.org/officeDocument/2006/relationships/image" Target="../media/image109.png"/><Relationship Id="rId4" Type="http://schemas.openxmlformats.org/officeDocument/2006/relationships/tags" Target="../tags/tag45.xml"/><Relationship Id="rId9" Type="http://schemas.openxmlformats.org/officeDocument/2006/relationships/image" Target="../media/image115.png"/><Relationship Id="rId1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7" Type="http://schemas.openxmlformats.org/officeDocument/2006/relationships/image" Target="../media/image122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image" Target="../media/image124.emf"/><Relationship Id="rId7" Type="http://schemas.openxmlformats.org/officeDocument/2006/relationships/image" Target="../media/image128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emf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tags" Target="../tags/tag51.xml"/><Relationship Id="rId7" Type="http://schemas.openxmlformats.org/officeDocument/2006/relationships/image" Target="../media/image4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30.png"/><Relationship Id="rId11" Type="http://schemas.openxmlformats.org/officeDocument/2006/relationships/image" Target="../media/image13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33.png"/><Relationship Id="rId4" Type="http://schemas.openxmlformats.org/officeDocument/2006/relationships/tags" Target="../tags/tag52.xml"/><Relationship Id="rId9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terms" TargetMode="External"/><Relationship Id="rId2" Type="http://schemas.openxmlformats.org/officeDocument/2006/relationships/hyperlink" Target="http://ocw.mit.edu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emf"/><Relationship Id="rId11" Type="http://schemas.openxmlformats.org/officeDocument/2006/relationships/image" Target="../media/image12.emf"/><Relationship Id="rId5" Type="http://schemas.openxmlformats.org/officeDocument/2006/relationships/image" Target="../media/image9.png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97025" y="914400"/>
            <a:ext cx="6013450" cy="5953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2800" b="1" i="1" u="sng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Limits to Statics and </a:t>
            </a:r>
            <a:r>
              <a:rPr lang="en-US" sz="2800" b="1" i="1" u="sng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Quasistatics</a:t>
            </a:r>
            <a:endParaRPr lang="en-US" sz="2400" b="1" i="1" u="sng" dirty="0" smtClean="0"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03525" y="3355975"/>
            <a:ext cx="3365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3363" indent="-233363" algn="l" eaLnBrk="0" hangingPunct="0"/>
            <a:r>
              <a:rPr lang="en-US" sz="2400" u="sng">
                <a:latin typeface="Trebuchet MS" pitchFamily="34" charset="0"/>
              </a:rPr>
              <a:t>Outline</a:t>
            </a:r>
            <a:endParaRPr lang="en-US" sz="3200" u="sng">
              <a:latin typeface="Trebuchet MS" pitchFamily="34" charset="0"/>
            </a:endParaRPr>
          </a:p>
          <a:p>
            <a:pPr marL="233363" indent="-233363" algn="l" eaLnBrk="0" hangingPunct="0"/>
            <a:endParaRPr lang="en-US" sz="2400">
              <a:latin typeface="Trebuchet MS" pitchFamily="34" charset="0"/>
            </a:endParaRPr>
          </a:p>
          <a:p>
            <a:pPr marL="233363" indent="-233363" algn="l">
              <a:buFontTx/>
              <a:buChar char="•"/>
            </a:pPr>
            <a:r>
              <a:rPr lang="en-US" sz="2400">
                <a:latin typeface="Trebuchet MS" pitchFamily="34" charset="0"/>
              </a:rPr>
              <a:t>Limits to Statics</a:t>
            </a:r>
          </a:p>
          <a:p>
            <a:pPr marL="233363" indent="-233363" algn="l" eaLnBrk="0" hangingPunct="0">
              <a:buFontTx/>
              <a:buChar char="•"/>
            </a:pPr>
            <a:r>
              <a:rPr lang="en-US" sz="2400">
                <a:latin typeface="Trebuchet MS" pitchFamily="34" charset="0"/>
              </a:rPr>
              <a:t>Quasistatics</a:t>
            </a:r>
          </a:p>
          <a:p>
            <a:pPr marL="233363" indent="-233363" algn="l" eaLnBrk="0" hangingPunct="0">
              <a:buFontTx/>
              <a:buChar char="•"/>
            </a:pPr>
            <a:r>
              <a:rPr lang="en-US" sz="2400">
                <a:latin typeface="Trebuchet MS" pitchFamily="34" charset="0"/>
              </a:rPr>
              <a:t>Limits to Quasistatics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474913" y="1828800"/>
            <a:ext cx="419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Reading – Haus and Melcher - Ch.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ounded Rectangle 15"/>
          <p:cNvSpPr>
            <a:spLocks noChangeArrowheads="1"/>
          </p:cNvSpPr>
          <p:nvPr/>
        </p:nvSpPr>
        <p:spPr bwMode="auto">
          <a:xfrm>
            <a:off x="627063" y="4598988"/>
            <a:ext cx="8147050" cy="1955800"/>
          </a:xfrm>
          <a:prstGeom prst="roundRect">
            <a:avLst>
              <a:gd name="adj" fmla="val 16667"/>
            </a:avLst>
          </a:prstGeom>
          <a:solidFill>
            <a:srgbClr val="79A6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Rectangle 16"/>
          <p:cNvSpPr>
            <a:spLocks noChangeArrowheads="1"/>
          </p:cNvSpPr>
          <p:nvPr/>
        </p:nvSpPr>
        <p:spPr bwMode="auto">
          <a:xfrm>
            <a:off x="1504950" y="561975"/>
            <a:ext cx="613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When is the electric field correction small?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57200" y="1779588"/>
            <a:ext cx="209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 correction</a:t>
            </a:r>
          </a:p>
        </p:txBody>
      </p:sp>
      <p:pic>
        <p:nvPicPr>
          <p:cNvPr id="13317" name="Picture 2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938" y="1538288"/>
            <a:ext cx="29273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738" y="1811338"/>
            <a:ext cx="800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9725" y="2473325"/>
            <a:ext cx="14859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1738" y="2379663"/>
            <a:ext cx="2095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1800" y="3432175"/>
            <a:ext cx="1431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7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2770188"/>
            <a:ext cx="1498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Box 8"/>
          <p:cNvSpPr txBox="1">
            <a:spLocks noChangeArrowheads="1"/>
          </p:cNvSpPr>
          <p:nvPr/>
        </p:nvSpPr>
        <p:spPr bwMode="auto">
          <a:xfrm>
            <a:off x="6281738" y="3810000"/>
            <a:ext cx="1893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…Small device</a:t>
            </a:r>
          </a:p>
        </p:txBody>
      </p:sp>
      <p:pic>
        <p:nvPicPr>
          <p:cNvPr id="13324" name="Picture 9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4703763"/>
            <a:ext cx="751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Box 10"/>
          <p:cNvSpPr txBox="1">
            <a:spLocks noChangeArrowheads="1"/>
          </p:cNvSpPr>
          <p:nvPr/>
        </p:nvSpPr>
        <p:spPr bwMode="auto">
          <a:xfrm>
            <a:off x="5030788" y="5768975"/>
            <a:ext cx="3565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… inconsequential magnetic energy storage.</a:t>
            </a:r>
          </a:p>
        </p:txBody>
      </p:sp>
      <p:sp>
        <p:nvSpPr>
          <p:cNvPr id="13326" name="TextBox 11"/>
          <p:cNvSpPr txBox="1">
            <a:spLocks noChangeArrowheads="1"/>
          </p:cNvSpPr>
          <p:nvPr/>
        </p:nvSpPr>
        <p:spPr bwMode="auto">
          <a:xfrm>
            <a:off x="7178675" y="1811338"/>
            <a:ext cx="1595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Outer radius</a:t>
            </a:r>
          </a:p>
        </p:txBody>
      </p:sp>
      <p:sp>
        <p:nvSpPr>
          <p:cNvPr id="13327" name="Line 24"/>
          <p:cNvSpPr>
            <a:spLocks noChangeShapeType="1"/>
          </p:cNvSpPr>
          <p:nvPr/>
        </p:nvSpPr>
        <p:spPr bwMode="auto">
          <a:xfrm>
            <a:off x="6042025" y="1687513"/>
            <a:ext cx="0" cy="2640012"/>
          </a:xfrm>
          <a:prstGeom prst="line">
            <a:avLst/>
          </a:prstGeom>
          <a:noFill/>
          <a:ln w="76200">
            <a:solidFill>
              <a:srgbClr val="BFBFB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2057400" y="561975"/>
            <a:ext cx="502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2400" i="1" u="sng">
                <a:latin typeface="Trebuchet MS" pitchFamily="34" charset="0"/>
              </a:rPr>
              <a:t>“</a:t>
            </a:r>
            <a:r>
              <a:rPr lang="en-US" altLang="ja-JP" sz="2400" i="1" u="sng">
                <a:latin typeface="Trebuchet MS" pitchFamily="34" charset="0"/>
              </a:rPr>
              <a:t>Statics</a:t>
            </a:r>
            <a:r>
              <a:rPr lang="ja-JP" altLang="en-US" sz="2400" i="1" u="sng">
                <a:latin typeface="Trebuchet MS" pitchFamily="34" charset="0"/>
              </a:rPr>
              <a:t>”</a:t>
            </a:r>
            <a:r>
              <a:rPr lang="en-US" altLang="ja-JP" sz="2400" i="1" u="sng">
                <a:latin typeface="Trebuchet MS" pitchFamily="34" charset="0"/>
              </a:rPr>
              <a:t> Treatment of an Inductor</a:t>
            </a:r>
            <a:endParaRPr lang="en-US" sz="2400" i="1" u="sng">
              <a:latin typeface="Trebuchet MS" pitchFamily="34" charset="0"/>
            </a:endParaRPr>
          </a:p>
        </p:txBody>
      </p:sp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836613" y="5492750"/>
            <a:ext cx="7451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rebuchet MS" pitchFamily="34" charset="0"/>
            </a:endParaRPr>
          </a:p>
          <a:p>
            <a:r>
              <a:rPr lang="en-US">
                <a:latin typeface="Trebuchet MS" pitchFamily="34" charset="0"/>
              </a:rPr>
              <a:t>The magnetic field at one time depends only on the current at that time </a:t>
            </a: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673100" y="254000"/>
            <a:ext cx="8015288" cy="5802313"/>
            <a:chOff x="672486" y="253604"/>
            <a:chExt cx="8015495" cy="5802355"/>
          </a:xfrm>
        </p:grpSpPr>
        <p:pic>
          <p:nvPicPr>
            <p:cNvPr id="14342" name="Picture 1" descr="inductor_fig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486" y="253604"/>
              <a:ext cx="8015495" cy="580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2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51348" y="1145474"/>
              <a:ext cx="4699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3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7156" y="1894086"/>
              <a:ext cx="734595" cy="41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4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79938" y="2499344"/>
              <a:ext cx="4445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5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55268" y="3020954"/>
              <a:ext cx="6350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921565" y="2172842"/>
              <a:ext cx="624866" cy="8617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mbria Math"/>
                  <a:ea typeface="ＭＳ Ｐゴシック" charset="0"/>
                  <a:cs typeface="Cambria Math"/>
                </a:rPr>
                <a:t>H</a:t>
              </a:r>
            </a:p>
          </p:txBody>
        </p:sp>
      </p:grpSp>
      <p:pic>
        <p:nvPicPr>
          <p:cNvPr id="14341" name="Picture 7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9650" y="4127500"/>
            <a:ext cx="4864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/>
          <p:cNvSpPr>
            <a:spLocks noChangeArrowheads="1"/>
          </p:cNvSpPr>
          <p:nvPr/>
        </p:nvSpPr>
        <p:spPr bwMode="auto">
          <a:xfrm>
            <a:off x="2219325" y="382588"/>
            <a:ext cx="481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Electric Field Inside the Inductor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009650" y="6129338"/>
            <a:ext cx="720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03E91"/>
                </a:solidFill>
                <a:latin typeface="Trebuchet MS" pitchFamily="34" charset="0"/>
              </a:rPr>
              <a:t>If the </a:t>
            </a:r>
            <a:r>
              <a:rPr lang="en-US" sz="1800" b="1" i="1">
                <a:solidFill>
                  <a:srgbClr val="303E91"/>
                </a:solidFill>
                <a:latin typeface="Trebuchet MS" pitchFamily="34" charset="0"/>
              </a:rPr>
              <a:t>H</a:t>
            </a:r>
            <a:r>
              <a:rPr lang="en-US" sz="1800" b="1">
                <a:solidFill>
                  <a:srgbClr val="303E91"/>
                </a:solidFill>
                <a:latin typeface="Trebuchet MS" pitchFamily="34" charset="0"/>
              </a:rPr>
              <a:t>-field in the inductor is changing, it will induce an </a:t>
            </a:r>
            <a:r>
              <a:rPr lang="en-US" sz="1800" b="1" i="1">
                <a:solidFill>
                  <a:srgbClr val="303E91"/>
                </a:solidFill>
                <a:latin typeface="Trebuchet MS" pitchFamily="34" charset="0"/>
              </a:rPr>
              <a:t>E</a:t>
            </a:r>
            <a:r>
              <a:rPr lang="en-US" sz="1800" b="1">
                <a:solidFill>
                  <a:srgbClr val="303E91"/>
                </a:solidFill>
                <a:latin typeface="Trebuchet MS" pitchFamily="34" charset="0"/>
              </a:rPr>
              <a:t>-field </a:t>
            </a:r>
          </a:p>
        </p:txBody>
      </p:sp>
      <p:grpSp>
        <p:nvGrpSpPr>
          <p:cNvPr id="15364" name="Group 16"/>
          <p:cNvGrpSpPr>
            <a:grpSpLocks/>
          </p:cNvGrpSpPr>
          <p:nvPr/>
        </p:nvGrpSpPr>
        <p:grpSpPr bwMode="auto">
          <a:xfrm>
            <a:off x="-233363" y="384175"/>
            <a:ext cx="8928101" cy="3954463"/>
            <a:chOff x="-1194247" y="-4434147"/>
            <a:chExt cx="13097998" cy="5802355"/>
          </a:xfrm>
        </p:grpSpPr>
        <p:pic>
          <p:nvPicPr>
            <p:cNvPr id="15373" name="Picture 1" descr="17_1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38257" y="-3834008"/>
              <a:ext cx="6065494" cy="3974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4" name="Group 6"/>
            <p:cNvGrpSpPr>
              <a:grpSpLocks/>
            </p:cNvGrpSpPr>
            <p:nvPr/>
          </p:nvGrpSpPr>
          <p:grpSpPr bwMode="auto">
            <a:xfrm>
              <a:off x="-1194247" y="-4434147"/>
              <a:ext cx="8015495" cy="5802355"/>
              <a:chOff x="672486" y="253604"/>
              <a:chExt cx="8015495" cy="5802355"/>
            </a:xfrm>
          </p:grpSpPr>
          <p:pic>
            <p:nvPicPr>
              <p:cNvPr id="15384" name="Picture 7" descr="inductor_fig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486" y="253604"/>
                <a:ext cx="8015495" cy="5802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5" name="Picture 8" descr="latex-image-1.pd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1348" y="1145474"/>
                <a:ext cx="469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9" descr="latex-image-1.pd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97156" y="1894086"/>
                <a:ext cx="734595" cy="413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10" descr="latex-image-1.pdf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479938" y="2499344"/>
                <a:ext cx="4445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11" descr="latex-image-1.pd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55268" y="3020954"/>
                <a:ext cx="6350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930835" y="2211932"/>
                <a:ext cx="658446" cy="8128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8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ambria Math"/>
                    <a:ea typeface="ＭＳ Ｐゴシック" charset="0"/>
                    <a:cs typeface="Cambria Math"/>
                  </a:rPr>
                  <a:t>H</a:t>
                </a:r>
              </a:p>
            </p:txBody>
          </p:sp>
        </p:grpSp>
        <p:pic>
          <p:nvPicPr>
            <p:cNvPr id="15375" name="Picture 2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79329" y="-2188407"/>
              <a:ext cx="3429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3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239060" y="-2079508"/>
              <a:ext cx="830118" cy="34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4" descr="latex-image-1.pd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870660" y="-278856"/>
              <a:ext cx="2286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5" descr="latex-image-1.pd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567867" y="-1081268"/>
              <a:ext cx="2413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13" descr="latex-image-1.pd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552731" y="-294796"/>
              <a:ext cx="2159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14" descr="latex-image-1.pd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526945" y="-2208137"/>
              <a:ext cx="6731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15" descr="latex-image-1.pdf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692184" y="-2971465"/>
              <a:ext cx="3429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8969935" y="-2444960"/>
              <a:ext cx="658446" cy="812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mbria Math"/>
                  <a:ea typeface="ＭＳ Ｐゴシック" charset="0"/>
                  <a:cs typeface="Cambria Math"/>
                </a:rPr>
                <a:t>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52570" y="-2438650"/>
              <a:ext cx="401973" cy="8128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3366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mbria Math"/>
                  <a:ea typeface="ＭＳ Ｐゴシック" charset="0"/>
                  <a:cs typeface="Cambria Math"/>
                </a:rPr>
                <a:t>E</a:t>
              </a:r>
            </a:p>
          </p:txBody>
        </p:sp>
      </p:grpSp>
      <p:grpSp>
        <p:nvGrpSpPr>
          <p:cNvPr id="15365" name="Group 25"/>
          <p:cNvGrpSpPr>
            <a:grpSpLocks/>
          </p:cNvGrpSpPr>
          <p:nvPr/>
        </p:nvGrpSpPr>
        <p:grpSpPr bwMode="auto">
          <a:xfrm>
            <a:off x="2425700" y="3998913"/>
            <a:ext cx="4857750" cy="1997075"/>
            <a:chOff x="2447703" y="3877201"/>
            <a:chExt cx="5562600" cy="2286197"/>
          </a:xfrm>
        </p:grpSpPr>
        <p:pic>
          <p:nvPicPr>
            <p:cNvPr id="15370" name="Picture 19" descr="latex-image-1.pdf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447703" y="3877201"/>
              <a:ext cx="5562600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20" descr="latex-image-1.pdf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858545" y="4901270"/>
              <a:ext cx="42545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23" descr="latex-image-1.pdf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220493" y="5617298"/>
              <a:ext cx="35306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6" name="Group 26"/>
          <p:cNvGrpSpPr>
            <a:grpSpLocks/>
          </p:cNvGrpSpPr>
          <p:nvPr/>
        </p:nvGrpSpPr>
        <p:grpSpPr bwMode="auto">
          <a:xfrm>
            <a:off x="1955800" y="3316288"/>
            <a:ext cx="5627688" cy="479425"/>
            <a:chOff x="1112015" y="3479041"/>
            <a:chExt cx="6554721" cy="557737"/>
          </a:xfrm>
        </p:grpSpPr>
        <p:pic>
          <p:nvPicPr>
            <p:cNvPr id="15367" name="Picture 17" descr="latex-image-1.pdf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112015" y="3479041"/>
              <a:ext cx="23622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18" descr="latex-image-1.pdf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326636" y="3490678"/>
              <a:ext cx="33401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TextBox 24"/>
            <p:cNvSpPr txBox="1">
              <a:spLocks noChangeArrowheads="1"/>
            </p:cNvSpPr>
            <p:nvPr/>
          </p:nvSpPr>
          <p:spPr bwMode="auto">
            <a:xfrm>
              <a:off x="3732951" y="3625031"/>
              <a:ext cx="3557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&amp;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25"/>
          <p:cNvSpPr>
            <a:spLocks noChangeArrowheads="1"/>
          </p:cNvSpPr>
          <p:nvPr/>
        </p:nvSpPr>
        <p:spPr bwMode="auto">
          <a:xfrm>
            <a:off x="273050" y="1247775"/>
            <a:ext cx="2805113" cy="2511425"/>
          </a:xfrm>
          <a:prstGeom prst="roundRect">
            <a:avLst>
              <a:gd name="adj" fmla="val 16667"/>
            </a:avLst>
          </a:prstGeom>
          <a:solidFill>
            <a:srgbClr val="79A6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Rectangle 16"/>
          <p:cNvSpPr>
            <a:spLocks noChangeArrowheads="1"/>
          </p:cNvSpPr>
          <p:nvPr/>
        </p:nvSpPr>
        <p:spPr bwMode="auto">
          <a:xfrm>
            <a:off x="1400175" y="333375"/>
            <a:ext cx="635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Corrected Magnetic Field inside the Inductor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393825" y="5913438"/>
            <a:ext cx="6399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03E91"/>
                </a:solidFill>
                <a:latin typeface="Trebuchet MS" pitchFamily="34" charset="0"/>
              </a:rPr>
              <a:t>The induced </a:t>
            </a:r>
            <a:r>
              <a:rPr lang="en-US" sz="1800" b="1" i="1">
                <a:solidFill>
                  <a:srgbClr val="303E91"/>
                </a:solidFill>
                <a:latin typeface="Trebuchet MS" pitchFamily="34" charset="0"/>
              </a:rPr>
              <a:t>E</a:t>
            </a:r>
            <a:r>
              <a:rPr lang="en-US" sz="1800" b="1">
                <a:solidFill>
                  <a:srgbClr val="303E91"/>
                </a:solidFill>
                <a:latin typeface="Trebuchet MS" pitchFamily="34" charset="0"/>
              </a:rPr>
              <a:t>-field will then induce an additional </a:t>
            </a:r>
            <a:r>
              <a:rPr lang="en-US" sz="1800" b="1" i="1">
                <a:solidFill>
                  <a:srgbClr val="303E91"/>
                </a:solidFill>
                <a:latin typeface="Trebuchet MS" pitchFamily="34" charset="0"/>
              </a:rPr>
              <a:t>H</a:t>
            </a:r>
            <a:r>
              <a:rPr lang="en-US" sz="1800" b="1">
                <a:solidFill>
                  <a:srgbClr val="303E91"/>
                </a:solidFill>
                <a:latin typeface="Trebuchet MS" pitchFamily="34" charset="0"/>
              </a:rPr>
              <a:t>-field</a:t>
            </a:r>
          </a:p>
          <a:p>
            <a:r>
              <a:rPr lang="en-US" sz="1800" b="1">
                <a:solidFill>
                  <a:srgbClr val="303E91"/>
                </a:solidFill>
                <a:latin typeface="Trebuchet MS" pitchFamily="34" charset="0"/>
              </a:rPr>
              <a:t>(that will </a:t>
            </a:r>
            <a:r>
              <a:rPr lang="ja-JP" altLang="en-US" sz="1800" b="1">
                <a:solidFill>
                  <a:srgbClr val="303E91"/>
                </a:solidFill>
                <a:latin typeface="Trebuchet MS" pitchFamily="34" charset="0"/>
              </a:rPr>
              <a:t>“</a:t>
            </a:r>
            <a:r>
              <a:rPr lang="en-US" altLang="ja-JP" sz="1800" b="1">
                <a:solidFill>
                  <a:srgbClr val="303E91"/>
                </a:solidFill>
                <a:latin typeface="Trebuchet MS" pitchFamily="34" charset="0"/>
              </a:rPr>
              <a:t>fight</a:t>
            </a:r>
            <a:r>
              <a:rPr lang="ja-JP" altLang="en-US" sz="1800" b="1">
                <a:solidFill>
                  <a:srgbClr val="303E91"/>
                </a:solidFill>
                <a:latin typeface="Trebuchet MS" pitchFamily="34" charset="0"/>
              </a:rPr>
              <a:t>”</a:t>
            </a:r>
            <a:r>
              <a:rPr lang="en-US" altLang="ja-JP" sz="1800" b="1">
                <a:solidFill>
                  <a:srgbClr val="303E91"/>
                </a:solidFill>
                <a:latin typeface="Trebuchet MS" pitchFamily="34" charset="0"/>
              </a:rPr>
              <a:t> the initial </a:t>
            </a:r>
            <a:r>
              <a:rPr lang="en-US" altLang="ja-JP" sz="1800" b="1" i="1">
                <a:solidFill>
                  <a:srgbClr val="303E91"/>
                </a:solidFill>
                <a:latin typeface="Trebuchet MS" pitchFamily="34" charset="0"/>
              </a:rPr>
              <a:t>H</a:t>
            </a:r>
            <a:r>
              <a:rPr lang="en-US" altLang="ja-JP" sz="1800" b="1">
                <a:solidFill>
                  <a:srgbClr val="303E91"/>
                </a:solidFill>
                <a:latin typeface="Trebuchet MS" pitchFamily="34" charset="0"/>
              </a:rPr>
              <a:t>-field)</a:t>
            </a:r>
            <a:endParaRPr lang="en-US" sz="1800" b="1">
              <a:solidFill>
                <a:srgbClr val="303E91"/>
              </a:solidFill>
              <a:latin typeface="Trebuchet MS" pitchFamily="34" charset="0"/>
            </a:endParaRPr>
          </a:p>
        </p:txBody>
      </p:sp>
      <p:pic>
        <p:nvPicPr>
          <p:cNvPr id="16389" name="Picture 1" descr="inductor_fig_surfa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325" y="612775"/>
            <a:ext cx="5897563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4925" y="1044575"/>
            <a:ext cx="469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4925" y="2066925"/>
            <a:ext cx="342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1363" y="2667000"/>
            <a:ext cx="635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45350" y="3695700"/>
            <a:ext cx="879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25494" y="3420338"/>
            <a:ext cx="2739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E</a:t>
            </a:r>
          </a:p>
        </p:txBody>
      </p:sp>
      <p:grpSp>
        <p:nvGrpSpPr>
          <p:cNvPr id="16395" name="Group 7"/>
          <p:cNvGrpSpPr>
            <a:grpSpLocks/>
          </p:cNvGrpSpPr>
          <p:nvPr/>
        </p:nvGrpSpPr>
        <p:grpSpPr bwMode="auto">
          <a:xfrm>
            <a:off x="4692650" y="2278063"/>
            <a:ext cx="1058863" cy="620712"/>
            <a:chOff x="4630012" y="2123497"/>
            <a:chExt cx="1360106" cy="797400"/>
          </a:xfrm>
        </p:grpSpPr>
        <p:pic>
          <p:nvPicPr>
            <p:cNvPr id="16406" name="Picture 5" descr="latex-image-1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28759" y="2558735"/>
              <a:ext cx="861359" cy="36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630012" y="2123497"/>
              <a:ext cx="536826" cy="7078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mbria Math"/>
                  <a:ea typeface="ＭＳ Ｐゴシック" charset="0"/>
                  <a:cs typeface="Cambria Math"/>
                </a:rPr>
                <a:t>H</a:t>
              </a:r>
            </a:p>
          </p:txBody>
        </p:sp>
      </p:grpSp>
      <p:pic>
        <p:nvPicPr>
          <p:cNvPr id="16396" name="Picture 8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42313" y="2428875"/>
            <a:ext cx="180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9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39075" y="3217863"/>
            <a:ext cx="1714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0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31263" y="3149600"/>
            <a:ext cx="161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9" name="Group 19"/>
          <p:cNvGrpSpPr>
            <a:grpSpLocks/>
          </p:cNvGrpSpPr>
          <p:nvPr/>
        </p:nvGrpSpPr>
        <p:grpSpPr bwMode="auto">
          <a:xfrm>
            <a:off x="558800" y="4022725"/>
            <a:ext cx="7104063" cy="1955800"/>
            <a:chOff x="646440" y="4286993"/>
            <a:chExt cx="7607300" cy="2093977"/>
          </a:xfrm>
        </p:grpSpPr>
        <p:pic>
          <p:nvPicPr>
            <p:cNvPr id="16404" name="Picture 16" descr="latex-image-1.pd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6440" y="4286993"/>
              <a:ext cx="76073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7" descr="latex-image-1.pd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29064" y="5377670"/>
              <a:ext cx="5384800" cy="100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1165225" y="1263650"/>
            <a:ext cx="1166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Ampere:</a:t>
            </a:r>
          </a:p>
        </p:txBody>
      </p:sp>
      <p:grpSp>
        <p:nvGrpSpPr>
          <p:cNvPr id="16401" name="Group 24"/>
          <p:cNvGrpSpPr>
            <a:grpSpLocks/>
          </p:cNvGrpSpPr>
          <p:nvPr/>
        </p:nvGrpSpPr>
        <p:grpSpPr bwMode="auto">
          <a:xfrm>
            <a:off x="398463" y="1674813"/>
            <a:ext cx="2579687" cy="1847850"/>
            <a:chOff x="398285" y="1956524"/>
            <a:chExt cx="3022600" cy="2164237"/>
          </a:xfrm>
        </p:grpSpPr>
        <p:pic>
          <p:nvPicPr>
            <p:cNvPr id="16402" name="Picture 21" descr="latex-image-1.pd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98285" y="1956524"/>
              <a:ext cx="1955800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22" descr="latex-image-1.pdf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98285" y="3003161"/>
              <a:ext cx="3022600" cy="111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ounded Rectangle 18"/>
          <p:cNvSpPr>
            <a:spLocks noChangeArrowheads="1"/>
          </p:cNvSpPr>
          <p:nvPr/>
        </p:nvSpPr>
        <p:spPr bwMode="auto">
          <a:xfrm>
            <a:off x="627063" y="4598988"/>
            <a:ext cx="8147050" cy="1955800"/>
          </a:xfrm>
          <a:prstGeom prst="roundRect">
            <a:avLst>
              <a:gd name="adj" fmla="val 16667"/>
            </a:avLst>
          </a:prstGeom>
          <a:solidFill>
            <a:srgbClr val="79A6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Rectangle 16"/>
          <p:cNvSpPr>
            <a:spLocks noChangeArrowheads="1"/>
          </p:cNvSpPr>
          <p:nvPr/>
        </p:nvSpPr>
        <p:spPr bwMode="auto">
          <a:xfrm>
            <a:off x="1400175" y="561975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When is the magnetic field correction small?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71463" y="1622425"/>
            <a:ext cx="2024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 correction</a:t>
            </a:r>
          </a:p>
        </p:txBody>
      </p:sp>
      <p:pic>
        <p:nvPicPr>
          <p:cNvPr id="17413" name="Picture 3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163" y="1635125"/>
            <a:ext cx="1219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25" y="2379663"/>
            <a:ext cx="2095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5" name="Group 11"/>
          <p:cNvGrpSpPr>
            <a:grpSpLocks/>
          </p:cNvGrpSpPr>
          <p:nvPr/>
        </p:nvGrpSpPr>
        <p:grpSpPr bwMode="auto">
          <a:xfrm>
            <a:off x="2295525" y="1376363"/>
            <a:ext cx="3254375" cy="2897187"/>
            <a:chOff x="2185112" y="1220262"/>
            <a:chExt cx="3574656" cy="3180960"/>
          </a:xfrm>
        </p:grpSpPr>
        <p:pic>
          <p:nvPicPr>
            <p:cNvPr id="17422" name="Picture 2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85112" y="1220262"/>
              <a:ext cx="3543300" cy="100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4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3112" y="2209352"/>
              <a:ext cx="1765300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6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27768" y="3347122"/>
              <a:ext cx="2032000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6" name="Picture 7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8213" y="2767013"/>
            <a:ext cx="1498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6281738" y="3792538"/>
            <a:ext cx="1895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…Small device</a:t>
            </a:r>
          </a:p>
        </p:txBody>
      </p:sp>
      <p:pic>
        <p:nvPicPr>
          <p:cNvPr id="17418" name="Picture 9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4900" y="4775200"/>
            <a:ext cx="693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5432425" y="5730875"/>
            <a:ext cx="35448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… Inconsequential electric energy storage</a:t>
            </a:r>
          </a:p>
        </p:txBody>
      </p:sp>
      <p:sp>
        <p:nvSpPr>
          <p:cNvPr id="17420" name="Line 24"/>
          <p:cNvSpPr>
            <a:spLocks noChangeShapeType="1"/>
          </p:cNvSpPr>
          <p:nvPr/>
        </p:nvSpPr>
        <p:spPr bwMode="auto">
          <a:xfrm>
            <a:off x="6042025" y="1687513"/>
            <a:ext cx="0" cy="2640012"/>
          </a:xfrm>
          <a:prstGeom prst="line">
            <a:avLst/>
          </a:prstGeom>
          <a:noFill/>
          <a:ln w="76200">
            <a:solidFill>
              <a:srgbClr val="BFBFB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7597775" y="1658938"/>
            <a:ext cx="911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ChangeArrowheads="1"/>
          </p:cNvSpPr>
          <p:nvPr/>
        </p:nvSpPr>
        <p:spPr bwMode="auto">
          <a:xfrm>
            <a:off x="382588" y="3727450"/>
            <a:ext cx="8277225" cy="1847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382588" y="1484313"/>
            <a:ext cx="8277225" cy="1846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16"/>
          <p:cNvSpPr>
            <a:spLocks noChangeArrowheads="1"/>
          </p:cNvSpPr>
          <p:nvPr/>
        </p:nvSpPr>
        <p:spPr bwMode="auto">
          <a:xfrm>
            <a:off x="2752725" y="561975"/>
            <a:ext cx="363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Which Device is </a:t>
            </a:r>
            <a:r>
              <a:rPr lang="ja-JP" altLang="en-US" sz="2400" i="1" u="sng">
                <a:latin typeface="Trebuchet MS" pitchFamily="34" charset="0"/>
              </a:rPr>
              <a:t>“</a:t>
            </a:r>
            <a:r>
              <a:rPr lang="en-US" altLang="ja-JP" sz="2400" i="1" u="sng">
                <a:latin typeface="Trebuchet MS" pitchFamily="34" charset="0"/>
              </a:rPr>
              <a:t>Static</a:t>
            </a:r>
            <a:r>
              <a:rPr lang="ja-JP" altLang="en-US" sz="2400" i="1" u="sng">
                <a:latin typeface="Trebuchet MS" pitchFamily="34" charset="0"/>
              </a:rPr>
              <a:t>”</a:t>
            </a:r>
            <a:r>
              <a:rPr lang="en-US" altLang="ja-JP" sz="2400" i="1" u="sng">
                <a:latin typeface="Trebuchet MS" pitchFamily="34" charset="0"/>
              </a:rPr>
              <a:t>?</a:t>
            </a:r>
            <a:endParaRPr lang="en-US" sz="2400" i="1" u="sng">
              <a:latin typeface="Trebuchet MS" pitchFamily="34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82588" y="1484313"/>
            <a:ext cx="8277225" cy="4054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228600" indent="-228600" algn="l">
              <a:spcAft>
                <a:spcPct val="50000"/>
              </a:spcAft>
              <a:buFontTx/>
              <a:buChar char="•"/>
              <a:defRPr/>
            </a:pPr>
            <a:r>
              <a:rPr lang="en-US" dirty="0">
                <a:solidFill>
                  <a:srgbClr val="000090"/>
                </a:solidFill>
                <a:latin typeface="Trebuchet MS" pitchFamily="34" charset="0"/>
                <a:ea typeface="ＭＳ Ｐゴシック" charset="-128"/>
              </a:rPr>
              <a:t>Power line from Boston to Chicago operating at 60 Hz</a:t>
            </a:r>
          </a:p>
          <a:p>
            <a:pPr marL="228600" indent="-228600">
              <a:spcAft>
                <a:spcPct val="50000"/>
              </a:spcAft>
              <a:defRPr/>
            </a:pPr>
            <a:r>
              <a:rPr lang="en-US" dirty="0">
                <a:latin typeface="Trebuchet MS" pitchFamily="34" charset="0"/>
                <a:ea typeface="ＭＳ Ｐゴシック" charset="-128"/>
              </a:rPr>
              <a:t>	The length of the power line is approximately 1500 km.</a:t>
            </a:r>
          </a:p>
          <a:p>
            <a:pPr marL="228600" indent="-228600">
              <a:spcAft>
                <a:spcPct val="50000"/>
              </a:spcAft>
              <a:defRPr/>
            </a:pPr>
            <a:r>
              <a:rPr lang="en-US" dirty="0">
                <a:latin typeface="Trebuchet MS" pitchFamily="34" charset="0"/>
                <a:ea typeface="ＭＳ Ｐゴシック" charset="-128"/>
              </a:rPr>
              <a:t>	The wavelength of light at 60 Hz is approximately 5000 km.</a:t>
            </a:r>
          </a:p>
          <a:p>
            <a:pPr marL="228600" indent="-228600">
              <a:spcAft>
                <a:spcPct val="50000"/>
              </a:spcAft>
              <a:defRPr/>
            </a:pPr>
            <a:r>
              <a:rPr lang="en-US" sz="1800" b="1" dirty="0">
                <a:solidFill>
                  <a:srgbClr val="FF3300"/>
                </a:solidFill>
                <a:latin typeface="Trebuchet MS" pitchFamily="34" charset="0"/>
                <a:ea typeface="ＭＳ Ｐゴシック" charset="-128"/>
              </a:rPr>
              <a:t>	</a:t>
            </a:r>
          </a:p>
          <a:p>
            <a:pPr marL="228600" indent="-228600" algn="l">
              <a:spcAft>
                <a:spcPct val="50000"/>
              </a:spcAft>
              <a:defRPr/>
            </a:pPr>
            <a:endParaRPr lang="en-US" dirty="0">
              <a:solidFill>
                <a:srgbClr val="FF3300"/>
              </a:solidFill>
              <a:latin typeface="Trebuchet MS" pitchFamily="34" charset="0"/>
              <a:ea typeface="ＭＳ Ｐゴシック" charset="-128"/>
            </a:endParaRPr>
          </a:p>
          <a:p>
            <a:pPr marL="228600" indent="-228600" algn="l">
              <a:spcAft>
                <a:spcPct val="50000"/>
              </a:spcAft>
              <a:buFontTx/>
              <a:buChar char="•"/>
              <a:defRPr/>
            </a:pPr>
            <a:r>
              <a:rPr lang="en-US" dirty="0">
                <a:solidFill>
                  <a:srgbClr val="000090"/>
                </a:solidFill>
                <a:latin typeface="Trebuchet MS" pitchFamily="34" charset="0"/>
                <a:ea typeface="ＭＳ Ｐゴシック" charset="-128"/>
              </a:rPr>
              <a:t>Pentium </a:t>
            </a:r>
            <a:r>
              <a:rPr lang="en-US" dirty="0" err="1">
                <a:solidFill>
                  <a:srgbClr val="000090"/>
                </a:solidFill>
                <a:latin typeface="Trebuchet MS" pitchFamily="34" charset="0"/>
                <a:ea typeface="ＭＳ Ｐゴシック" charset="-128"/>
              </a:rPr>
              <a:t>MOSFET</a:t>
            </a:r>
            <a:r>
              <a:rPr lang="en-US" dirty="0">
                <a:solidFill>
                  <a:srgbClr val="000090"/>
                </a:solidFill>
                <a:latin typeface="Trebuchet MS" pitchFamily="34" charset="0"/>
                <a:ea typeface="ＭＳ Ｐゴシック" charset="-128"/>
              </a:rPr>
              <a:t> operating at 3 GHz … ignoring any conductivity</a:t>
            </a:r>
          </a:p>
          <a:p>
            <a:pPr marL="228600" indent="-228600">
              <a:spcAft>
                <a:spcPct val="50000"/>
              </a:spcAft>
              <a:defRPr/>
            </a:pPr>
            <a:r>
              <a:rPr lang="en-US" dirty="0">
                <a:latin typeface="Trebuchet MS" pitchFamily="34" charset="0"/>
                <a:ea typeface="ＭＳ Ｐゴシック" charset="-128"/>
              </a:rPr>
              <a:t>	The width of a transistor is approximately 100 nm</a:t>
            </a:r>
          </a:p>
          <a:p>
            <a:pPr marL="228600" indent="-228600">
              <a:spcAft>
                <a:spcPct val="50000"/>
              </a:spcAft>
              <a:defRPr/>
            </a:pPr>
            <a:r>
              <a:rPr lang="en-US" dirty="0">
                <a:latin typeface="Trebuchet MS" pitchFamily="34" charset="0"/>
                <a:ea typeface="ＭＳ Ｐゴシック" charset="-128"/>
              </a:rPr>
              <a:t>	The wavelength of light at 3 GHz is approximately 0.1 m.</a:t>
            </a:r>
          </a:p>
          <a:p>
            <a:pPr marL="228600" indent="-228600">
              <a:spcAft>
                <a:spcPct val="50000"/>
              </a:spcAft>
              <a:defRPr/>
            </a:pP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  <a:ea typeface="ＭＳ Ｐゴシック" charset="-128"/>
              </a:rPr>
              <a:t>	This device is a static device.</a:t>
            </a:r>
            <a:endParaRPr lang="en-US" b="1" dirty="0">
              <a:solidFill>
                <a:srgbClr val="008000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6675" y="5119688"/>
            <a:ext cx="4110038" cy="455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Trebuchet MS" charset="0"/>
              <a:ea typeface="ＭＳ Ｐゴシック" charset="0"/>
              <a:cs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1457325" y="561975"/>
            <a:ext cx="622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Quasistatics … One Time Derivative is Small</a:t>
            </a:r>
          </a:p>
        </p:txBody>
      </p:sp>
      <p:pic>
        <p:nvPicPr>
          <p:cNvPr id="19459" name="Picture 4" descr="Scan0002"/>
          <p:cNvPicPr>
            <a:picLocks noChangeAspect="1" noChangeArrowheads="1"/>
          </p:cNvPicPr>
          <p:nvPr/>
        </p:nvPicPr>
        <p:blipFill>
          <a:blip r:embed="rId2"/>
          <a:srcRect l="7095" t="6131" r="8604" b="36981"/>
          <a:stretch>
            <a:fillRect/>
          </a:stretch>
        </p:blipFill>
        <p:spPr bwMode="auto">
          <a:xfrm>
            <a:off x="2914650" y="1571625"/>
            <a:ext cx="5386388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6"/>
          <p:cNvSpPr>
            <a:spLocks/>
          </p:cNvSpPr>
          <p:nvPr/>
        </p:nvSpPr>
        <p:spPr bwMode="auto">
          <a:xfrm>
            <a:off x="2690813" y="1598613"/>
            <a:ext cx="88900" cy="1893887"/>
          </a:xfrm>
          <a:prstGeom prst="leftBrace">
            <a:avLst>
              <a:gd name="adj1" fmla="val 177530"/>
              <a:gd name="adj2" fmla="val 50000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03E91"/>
              </a:solidFill>
            </a:endParaRPr>
          </a:p>
        </p:txBody>
      </p:sp>
      <p:sp>
        <p:nvSpPr>
          <p:cNvPr id="19461" name="AutoShape 7"/>
          <p:cNvSpPr>
            <a:spLocks/>
          </p:cNvSpPr>
          <p:nvPr/>
        </p:nvSpPr>
        <p:spPr bwMode="auto">
          <a:xfrm>
            <a:off x="2706688" y="4262438"/>
            <a:ext cx="88900" cy="1893887"/>
          </a:xfrm>
          <a:prstGeom prst="leftBrace">
            <a:avLst>
              <a:gd name="adj1" fmla="val 177530"/>
              <a:gd name="adj2" fmla="val 50000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03E91"/>
              </a:solidFill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680075" y="2278063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utoShape 10"/>
          <p:cNvSpPr>
            <a:spLocks noChangeArrowheads="1"/>
          </p:cNvSpPr>
          <p:nvPr/>
        </p:nvSpPr>
        <p:spPr bwMode="auto">
          <a:xfrm>
            <a:off x="5680075" y="4962525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11"/>
          <p:cNvSpPr>
            <a:spLocks noChangeArrowheads="1"/>
          </p:cNvSpPr>
          <p:nvPr/>
        </p:nvSpPr>
        <p:spPr bwMode="auto">
          <a:xfrm>
            <a:off x="4011613" y="1981200"/>
            <a:ext cx="763587" cy="674688"/>
          </a:xfrm>
          <a:prstGeom prst="ellips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12"/>
          <p:cNvSpPr>
            <a:spLocks noChangeArrowheads="1"/>
          </p:cNvSpPr>
          <p:nvPr/>
        </p:nvSpPr>
        <p:spPr bwMode="auto">
          <a:xfrm>
            <a:off x="4392613" y="4530725"/>
            <a:ext cx="590550" cy="674688"/>
          </a:xfrm>
          <a:prstGeom prst="ellips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4648200" y="1801813"/>
            <a:ext cx="792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303E91"/>
                </a:solidFill>
                <a:latin typeface="Trebuchet MS" pitchFamily="34" charset="0"/>
              </a:rPr>
              <a:t>SMALL</a:t>
            </a:r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4762500" y="4270375"/>
            <a:ext cx="790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303E91"/>
                </a:solidFill>
                <a:latin typeface="Trebuchet MS" pitchFamily="34" charset="0"/>
              </a:rPr>
              <a:t>SMALL</a:t>
            </a: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155575" y="2305050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03E91"/>
                </a:solidFill>
                <a:latin typeface="Trebuchet MS" pitchFamily="34" charset="0"/>
              </a:rPr>
              <a:t>Electro-quasistatic</a:t>
            </a:r>
          </a:p>
          <a:p>
            <a:r>
              <a:rPr lang="en-US" b="1">
                <a:solidFill>
                  <a:srgbClr val="303E91"/>
                </a:solidFill>
                <a:latin typeface="Trebuchet MS" pitchFamily="34" charset="0"/>
              </a:rPr>
              <a:t>(EQS)</a:t>
            </a:r>
            <a:endParaRPr lang="en-US">
              <a:solidFill>
                <a:srgbClr val="303E91"/>
              </a:solidFill>
            </a:endParaRPr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168275" y="4956175"/>
            <a:ext cx="2533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03E91"/>
                </a:solidFill>
                <a:latin typeface="Trebuchet MS" pitchFamily="34" charset="0"/>
              </a:rPr>
              <a:t>Magneto-quasitatic</a:t>
            </a:r>
          </a:p>
          <a:p>
            <a:r>
              <a:rPr lang="en-US" b="1">
                <a:solidFill>
                  <a:srgbClr val="303E91"/>
                </a:solidFill>
                <a:latin typeface="Trebuchet MS" pitchFamily="34" charset="0"/>
              </a:rPr>
              <a:t>(MQS) </a:t>
            </a:r>
            <a:endParaRPr lang="en-US">
              <a:solidFill>
                <a:srgbClr val="303E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9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362200" y="5424488"/>
            <a:ext cx="38592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20725" y="304800"/>
            <a:ext cx="806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Summary: Error in Using the Quasi-static Approximation</a:t>
            </a: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2400300" y="5627688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746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362200" y="3121025"/>
            <a:ext cx="45291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0" name="Oval 14"/>
          <p:cNvSpPr>
            <a:spLocks noChangeArrowheads="1"/>
          </p:cNvSpPr>
          <p:nvPr/>
        </p:nvSpPr>
        <p:spPr bwMode="auto">
          <a:xfrm>
            <a:off x="2387600" y="3349625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7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3400" y="1978025"/>
            <a:ext cx="29225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77838" y="4418013"/>
            <a:ext cx="30321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1600200" y="266382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where</a:t>
            </a:r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1600200" y="50434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where</a:t>
            </a:r>
          </a:p>
        </p:txBody>
      </p:sp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712788" y="958850"/>
            <a:ext cx="7593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Fields are the approximate field from the quasistatic approximation</a:t>
            </a:r>
            <a:br>
              <a:rPr lang="en-US" sz="1800">
                <a:solidFill>
                  <a:schemeClr val="accent2"/>
                </a:solidFill>
                <a:latin typeface="Trebuchet MS" pitchFamily="34" charset="0"/>
              </a:rPr>
            </a:br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plus the induced fields that have been neglected …</a:t>
            </a:r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76200" y="6400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How do we know when the errors (induced fields) are small relative to the QS fields 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5" grpId="0" animBg="1"/>
      <p:bldP spid="147470" grpId="0" animBg="1"/>
      <p:bldP spid="147475" grpId="0"/>
      <p:bldP spid="147476" grpId="0"/>
      <p:bldP spid="1474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8" name="Rectangle 18"/>
          <p:cNvSpPr>
            <a:spLocks noChangeArrowheads="1"/>
          </p:cNvSpPr>
          <p:nvPr/>
        </p:nvSpPr>
        <p:spPr bwMode="auto">
          <a:xfrm>
            <a:off x="3733800" y="3200400"/>
            <a:ext cx="4419600" cy="2286000"/>
          </a:xfrm>
          <a:prstGeom prst="rect">
            <a:avLst/>
          </a:prstGeom>
          <a:solidFill>
            <a:srgbClr val="79A6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209800" y="304800"/>
            <a:ext cx="554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Characteristic Length and Time Scales</a:t>
            </a:r>
          </a:p>
        </p:txBody>
      </p:sp>
      <p:pic>
        <p:nvPicPr>
          <p:cNvPr id="15360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2209800"/>
            <a:ext cx="45291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5" name="Oval 5"/>
          <p:cNvSpPr>
            <a:spLocks noChangeArrowheads="1"/>
          </p:cNvSpPr>
          <p:nvPr/>
        </p:nvSpPr>
        <p:spPr bwMode="auto">
          <a:xfrm>
            <a:off x="22352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81000" y="1066800"/>
            <a:ext cx="29225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409700" y="1752600"/>
            <a:ext cx="89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where</a:t>
            </a:r>
          </a:p>
        </p:txBody>
      </p:sp>
      <p:pic>
        <p:nvPicPr>
          <p:cNvPr id="15360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425825"/>
            <a:ext cx="1209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051300"/>
            <a:ext cx="16081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038600"/>
            <a:ext cx="1820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953000"/>
            <a:ext cx="20367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389688" y="5943600"/>
            <a:ext cx="24495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9" name="AutoShape 19"/>
          <p:cNvSpPr>
            <a:spLocks noChangeArrowheads="1"/>
          </p:cNvSpPr>
          <p:nvPr/>
        </p:nvSpPr>
        <p:spPr bwMode="auto">
          <a:xfrm>
            <a:off x="609600" y="2438400"/>
            <a:ext cx="1219200" cy="3962400"/>
          </a:xfrm>
          <a:prstGeom prst="curvedRightArrow">
            <a:avLst>
              <a:gd name="adj1" fmla="val 19380"/>
              <a:gd name="adj2" fmla="val 49502"/>
              <a:gd name="adj3" fmla="val 3333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0" name="Rectangle 20"/>
          <p:cNvSpPr>
            <a:spLocks noChangeArrowheads="1"/>
          </p:cNvSpPr>
          <p:nvPr/>
        </p:nvSpPr>
        <p:spPr bwMode="auto">
          <a:xfrm>
            <a:off x="6248400" y="5638800"/>
            <a:ext cx="2743200" cy="1066800"/>
          </a:xfrm>
          <a:prstGeom prst="rect">
            <a:avLst/>
          </a:prstGeom>
          <a:noFill/>
          <a:ln w="28575">
            <a:solidFill>
              <a:srgbClr val="79A6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2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925638" y="5943600"/>
            <a:ext cx="30321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8" grpId="0" animBg="1"/>
      <p:bldP spid="153605" grpId="0" animBg="1"/>
      <p:bldP spid="153607" grpId="0"/>
      <p:bldP spid="153619" grpId="0" animBg="1"/>
      <p:bldP spid="1536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41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209800" y="2209800"/>
            <a:ext cx="38592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3733800" y="3200400"/>
            <a:ext cx="4419600" cy="2057400"/>
          </a:xfrm>
          <a:prstGeom prst="rect">
            <a:avLst/>
          </a:prstGeom>
          <a:solidFill>
            <a:srgbClr val="79A6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209800" y="304800"/>
            <a:ext cx="554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Characteristic Length and Time Scales</a:t>
            </a:r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2235200" y="2438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1409700" y="1752600"/>
            <a:ext cx="89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where</a:t>
            </a:r>
          </a:p>
        </p:txBody>
      </p:sp>
      <p:sp>
        <p:nvSpPr>
          <p:cNvPr id="154639" name="Rectangle 15"/>
          <p:cNvSpPr>
            <a:spLocks noChangeArrowheads="1"/>
          </p:cNvSpPr>
          <p:nvPr/>
        </p:nvSpPr>
        <p:spPr bwMode="auto">
          <a:xfrm>
            <a:off x="6248400" y="5638800"/>
            <a:ext cx="2743200" cy="1066800"/>
          </a:xfrm>
          <a:prstGeom prst="rect">
            <a:avLst/>
          </a:prstGeom>
          <a:noFill/>
          <a:ln w="28575">
            <a:solidFill>
              <a:srgbClr val="79A6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5438" y="1066800"/>
            <a:ext cx="30321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86200" y="3429000"/>
            <a:ext cx="3886200" cy="688975"/>
            <a:chOff x="48" y="2961"/>
            <a:chExt cx="2448" cy="434"/>
          </a:xfrm>
        </p:grpSpPr>
        <p:pic>
          <p:nvPicPr>
            <p:cNvPr id="22542" name="Picture 1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" y="2961"/>
              <a:ext cx="244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3" name="Oval 20"/>
            <p:cNvSpPr>
              <a:spLocks noChangeArrowheads="1"/>
            </p:cNvSpPr>
            <p:nvPr/>
          </p:nvSpPr>
          <p:spPr bwMode="auto">
            <a:xfrm>
              <a:off x="64" y="3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4645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724400"/>
            <a:ext cx="23590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087563" y="6018213"/>
            <a:ext cx="27098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369050" y="5945188"/>
            <a:ext cx="24796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48" name="AutoShape 24"/>
          <p:cNvSpPr>
            <a:spLocks noChangeArrowheads="1"/>
          </p:cNvSpPr>
          <p:nvPr/>
        </p:nvSpPr>
        <p:spPr bwMode="auto">
          <a:xfrm>
            <a:off x="609600" y="2438400"/>
            <a:ext cx="1219200" cy="3962400"/>
          </a:xfrm>
          <a:prstGeom prst="curvedRightArrow">
            <a:avLst>
              <a:gd name="adj1" fmla="val 19380"/>
              <a:gd name="adj2" fmla="val 49502"/>
              <a:gd name="adj3" fmla="val 3333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  <p:bldP spid="154629" grpId="0" animBg="1"/>
      <p:bldP spid="154631" grpId="0"/>
      <p:bldP spid="154639" grpId="0" animBg="1"/>
      <p:bldP spid="1546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Boarder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275" y="827088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845050" y="3408363"/>
            <a:ext cx="1209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165225" y="355600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>
                <a:latin typeface="Trebuchet MS" pitchFamily="34" charset="0"/>
              </a:rPr>
              <a:t>Electric Fields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5556250" y="344488"/>
            <a:ext cx="232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>
                <a:latin typeface="Trebuchet MS" pitchFamily="34" charset="0"/>
              </a:rPr>
              <a:t>Magnetic Fields</a:t>
            </a:r>
          </a:p>
        </p:txBody>
      </p:sp>
      <p:pic>
        <p:nvPicPr>
          <p:cNvPr id="512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378075" y="2198688"/>
            <a:ext cx="16367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08025" y="1262063"/>
            <a:ext cx="30321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629275" y="1692275"/>
            <a:ext cx="19288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5653088" y="184785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grpSp>
        <p:nvGrpSpPr>
          <p:cNvPr id="5130" name="Group 27"/>
          <p:cNvGrpSpPr>
            <a:grpSpLocks/>
          </p:cNvGrpSpPr>
          <p:nvPr/>
        </p:nvGrpSpPr>
        <p:grpSpPr bwMode="auto">
          <a:xfrm>
            <a:off x="520700" y="3732213"/>
            <a:ext cx="3886200" cy="688975"/>
            <a:chOff x="48" y="2961"/>
            <a:chExt cx="2448" cy="434"/>
          </a:xfrm>
        </p:grpSpPr>
        <p:pic>
          <p:nvPicPr>
            <p:cNvPr id="5140" name="Picture 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" y="2961"/>
              <a:ext cx="244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1" name="Oval 11"/>
            <p:cNvSpPr>
              <a:spLocks noChangeArrowheads="1"/>
            </p:cNvSpPr>
            <p:nvPr/>
          </p:nvSpPr>
          <p:spPr bwMode="auto">
            <a:xfrm>
              <a:off x="64" y="3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sp>
        <p:nvSpPr>
          <p:cNvPr id="5131" name="Oval 12"/>
          <p:cNvSpPr>
            <a:spLocks noChangeArrowheads="1"/>
          </p:cNvSpPr>
          <p:nvPr/>
        </p:nvSpPr>
        <p:spPr bwMode="auto">
          <a:xfrm>
            <a:off x="738188" y="14351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5132" name="Oval 13"/>
          <p:cNvSpPr>
            <a:spLocks noChangeArrowheads="1"/>
          </p:cNvSpPr>
          <p:nvPr/>
        </p:nvSpPr>
        <p:spPr bwMode="auto">
          <a:xfrm>
            <a:off x="4872038" y="3584575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pic>
        <p:nvPicPr>
          <p:cNvPr id="5133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030788" y="4156075"/>
            <a:ext cx="16081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707188" y="4143375"/>
            <a:ext cx="18208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484188" y="5194300"/>
            <a:ext cx="80629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rebuchet MS" pitchFamily="34" charset="0"/>
              </a:rPr>
              <a:t>For </a:t>
            </a: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Statics systems </a:t>
            </a:r>
            <a:r>
              <a:rPr lang="en-US" sz="1800">
                <a:latin typeface="Trebuchet MS" pitchFamily="34" charset="0"/>
              </a:rPr>
              <a:t>both time derivatives are unimportant, and Maxwell</a:t>
            </a:r>
            <a:r>
              <a:rPr lang="ja-JP" altLang="en-US" sz="1800">
                <a:latin typeface="Trebuchet MS" pitchFamily="34" charset="0"/>
              </a:rPr>
              <a:t>’</a:t>
            </a:r>
            <a:r>
              <a:rPr lang="en-US" altLang="ja-JP" sz="1800">
                <a:latin typeface="Trebuchet MS" pitchFamily="34" charset="0"/>
              </a:rPr>
              <a:t>s Equations split into decoupled electrostatic and magnetostatic</a:t>
            </a:r>
            <a:r>
              <a:rPr lang="en-US" altLang="ja-JP" sz="1800" b="1">
                <a:latin typeface="Trebuchet MS" pitchFamily="34" charset="0"/>
              </a:rPr>
              <a:t> </a:t>
            </a:r>
            <a:r>
              <a:rPr lang="en-US" altLang="ja-JP" sz="1800">
                <a:latin typeface="Trebuchet MS" pitchFamily="34" charset="0"/>
              </a:rPr>
              <a:t>equations.</a:t>
            </a:r>
          </a:p>
          <a:p>
            <a:endParaRPr lang="en-US" sz="1800">
              <a:latin typeface="Trebuchet MS" pitchFamily="34" charset="0"/>
            </a:endParaRPr>
          </a:p>
          <a:p>
            <a:r>
              <a:rPr lang="en-US" sz="1800" b="1">
                <a:solidFill>
                  <a:srgbClr val="800000"/>
                </a:solidFill>
                <a:latin typeface="Trebuchet MS" pitchFamily="34" charset="0"/>
              </a:rPr>
              <a:t>Electro-quasistatic </a:t>
            </a:r>
            <a:r>
              <a:rPr lang="en-US" sz="1800">
                <a:latin typeface="Trebuchet MS" pitchFamily="34" charset="0"/>
              </a:rPr>
              <a:t>and </a:t>
            </a:r>
            <a:r>
              <a:rPr lang="en-US" sz="1800" b="1">
                <a:solidFill>
                  <a:srgbClr val="800000"/>
                </a:solidFill>
                <a:latin typeface="Trebuchet MS" pitchFamily="34" charset="0"/>
              </a:rPr>
              <a:t>Magneto-quasitatic </a:t>
            </a:r>
            <a:r>
              <a:rPr lang="en-US" sz="1800">
                <a:latin typeface="Trebuchet MS" pitchFamily="34" charset="0"/>
              </a:rPr>
              <a:t>systems arise when one </a:t>
            </a:r>
            <a:br>
              <a:rPr lang="en-US" sz="1800">
                <a:latin typeface="Trebuchet MS" pitchFamily="34" charset="0"/>
              </a:rPr>
            </a:br>
            <a:r>
              <a:rPr lang="en-US" sz="1800">
                <a:latin typeface="Trebuchet MS" pitchFamily="34" charset="0"/>
              </a:rPr>
              <a:t>(but not both) time derivative becomes important.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6975" y="2640013"/>
            <a:ext cx="723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GAUSS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9463" y="2640013"/>
            <a:ext cx="723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GAUSS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56000" y="3040063"/>
            <a:ext cx="9366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FARADAY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8988" y="3030538"/>
            <a:ext cx="850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AMPERE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ChangeArrowheads="1"/>
          </p:cNvSpPr>
          <p:nvPr/>
        </p:nvSpPr>
        <p:spPr bwMode="auto">
          <a:xfrm>
            <a:off x="1331913" y="304800"/>
            <a:ext cx="6584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Error in Using the Quasi-static Approximation</a:t>
            </a:r>
          </a:p>
        </p:txBody>
      </p:sp>
      <p:pic>
        <p:nvPicPr>
          <p:cNvPr id="23555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55688" y="1752600"/>
            <a:ext cx="24495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828800"/>
            <a:ext cx="24796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466725" y="2971800"/>
            <a:ext cx="805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For the error in using the QS approximation to be small we require …</a:t>
            </a:r>
          </a:p>
        </p:txBody>
      </p:sp>
      <p:pic>
        <p:nvPicPr>
          <p:cNvPr id="148503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17938" y="3581400"/>
            <a:ext cx="1757362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502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978275" y="4876800"/>
            <a:ext cx="154146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500" name="AutoShape 20"/>
          <p:cNvSpPr>
            <a:spLocks noChangeArrowheads="1"/>
          </p:cNvSpPr>
          <p:nvPr/>
        </p:nvSpPr>
        <p:spPr bwMode="auto">
          <a:xfrm>
            <a:off x="3048000" y="3810000"/>
            <a:ext cx="457200" cy="1676400"/>
          </a:xfrm>
          <a:prstGeom prst="curvedRightArrow">
            <a:avLst>
              <a:gd name="adj1" fmla="val 73333"/>
              <a:gd name="adj2" fmla="val 146667"/>
              <a:gd name="adj3" fmla="val 3333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24"/>
          <p:cNvSpPr>
            <a:spLocks noChangeShapeType="1"/>
          </p:cNvSpPr>
          <p:nvPr/>
        </p:nvSpPr>
        <p:spPr bwMode="auto">
          <a:xfrm>
            <a:off x="4572000" y="1295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25"/>
          <p:cNvSpPr>
            <a:spLocks noChangeShapeType="1"/>
          </p:cNvSpPr>
          <p:nvPr/>
        </p:nvSpPr>
        <p:spPr bwMode="auto">
          <a:xfrm>
            <a:off x="228600" y="1295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26"/>
          <p:cNvSpPr>
            <a:spLocks noChangeShapeType="1"/>
          </p:cNvSpPr>
          <p:nvPr/>
        </p:nvSpPr>
        <p:spPr bwMode="auto">
          <a:xfrm>
            <a:off x="8915400" y="1295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7" grpId="0"/>
      <p:bldP spid="1485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993900" y="304800"/>
            <a:ext cx="5148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EQS vs MQS for Time-Varying Fields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990600" y="990600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Why did we not worry about the magnetic field generated</a:t>
            </a:r>
          </a:p>
          <a:p>
            <a:r>
              <a:rPr lang="en-US">
                <a:solidFill>
                  <a:schemeClr val="accent2"/>
                </a:solidFill>
                <a:latin typeface="Trebuchet MS" pitchFamily="34" charset="0"/>
              </a:rPr>
              <a:t>by the time-varying electric field of a motor ?</a:t>
            </a:r>
          </a:p>
        </p:txBody>
      </p:sp>
      <p:pic>
        <p:nvPicPr>
          <p:cNvPr id="24580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15963" y="2819400"/>
            <a:ext cx="1663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3400" y="4343400"/>
            <a:ext cx="26273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3400" y="5041900"/>
            <a:ext cx="1724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535363" y="4519613"/>
            <a:ext cx="19097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22"/>
          <p:cNvSpPr txBox="1">
            <a:spLocks noChangeArrowheads="1"/>
          </p:cNvSpPr>
          <p:nvPr/>
        </p:nvSpPr>
        <p:spPr bwMode="auto">
          <a:xfrm>
            <a:off x="6888163" y="5243513"/>
            <a:ext cx="1811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for free-space</a:t>
            </a:r>
          </a:p>
        </p:txBody>
      </p:sp>
      <p:sp>
        <p:nvSpPr>
          <p:cNvPr id="24585" name="AutoShape 23"/>
          <p:cNvSpPr>
            <a:spLocks/>
          </p:cNvSpPr>
          <p:nvPr/>
        </p:nvSpPr>
        <p:spPr bwMode="auto">
          <a:xfrm>
            <a:off x="3200400" y="43434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6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4467225"/>
            <a:ext cx="31130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76" name="Line 28"/>
          <p:cNvSpPr>
            <a:spLocks noChangeShapeType="1"/>
          </p:cNvSpPr>
          <p:nvPr/>
        </p:nvSpPr>
        <p:spPr bwMode="auto">
          <a:xfrm>
            <a:off x="990600" y="5791200"/>
            <a:ext cx="7315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77" name="Text Box 29"/>
          <p:cNvSpPr txBox="1">
            <a:spLocks noChangeArrowheads="1"/>
          </p:cNvSpPr>
          <p:nvPr/>
        </p:nvSpPr>
        <p:spPr bwMode="auto">
          <a:xfrm>
            <a:off x="304800" y="5880100"/>
            <a:ext cx="8686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bg2"/>
                </a:solidFill>
                <a:latin typeface="Trebuchet MS" pitchFamily="34" charset="0"/>
              </a:rPr>
              <a:t>      </a:t>
            </a:r>
            <a:r>
              <a:rPr lang="en-US" sz="1600" u="sng">
                <a:solidFill>
                  <a:schemeClr val="bg2"/>
                </a:solidFill>
                <a:latin typeface="Trebuchet MS" pitchFamily="34" charset="0"/>
              </a:rPr>
              <a:t>As another example, note</a:t>
            </a:r>
            <a:r>
              <a:rPr lang="en-US" sz="1600">
                <a:solidFill>
                  <a:schemeClr val="bg2"/>
                </a:solidFill>
                <a:latin typeface="Trebuchet MS" pitchFamily="34" charset="0"/>
              </a:rPr>
              <a:t>:</a:t>
            </a:r>
          </a:p>
          <a:p>
            <a:pPr algn="l"/>
            <a:r>
              <a:rPr lang="en-US" sz="1600">
                <a:solidFill>
                  <a:schemeClr val="bg2"/>
                </a:solidFill>
                <a:latin typeface="Trebuchet MS" pitchFamily="34" charset="0"/>
              </a:rPr>
              <a:t>At 60 Hz, the wavelength (typical length) in air is 5000 km, therefore, almost all physical </a:t>
            </a:r>
            <a:br>
              <a:rPr lang="en-US" sz="1600">
                <a:solidFill>
                  <a:schemeClr val="bg2"/>
                </a:solidFill>
                <a:latin typeface="Trebuchet MS" pitchFamily="34" charset="0"/>
              </a:rPr>
            </a:br>
            <a:r>
              <a:rPr lang="en-US" sz="1600">
                <a:solidFill>
                  <a:schemeClr val="bg2"/>
                </a:solidFill>
                <a:latin typeface="Trebuchet MS" pitchFamily="34" charset="0"/>
              </a:rPr>
              <a:t>60-Hz systems in air are quasistatic (since they are typically smaller than 5000 km in size)</a:t>
            </a:r>
          </a:p>
        </p:txBody>
      </p:sp>
      <p:pic>
        <p:nvPicPr>
          <p:cNvPr id="24589" name="Picture 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2088" y="1774825"/>
            <a:ext cx="23320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6" grpId="0" animBg="1"/>
      <p:bldP spid="1556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57175" y="153988"/>
            <a:ext cx="2544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halkduster" charset="0"/>
              </a:rPr>
              <a:t>KEY TAKEAWAYS</a:t>
            </a:r>
          </a:p>
        </p:txBody>
      </p:sp>
      <p:sp>
        <p:nvSpPr>
          <p:cNvPr id="25603" name="Text Box 22"/>
          <p:cNvSpPr txBox="1">
            <a:spLocks noChangeArrowheads="1"/>
          </p:cNvSpPr>
          <p:nvPr/>
        </p:nvSpPr>
        <p:spPr bwMode="auto">
          <a:xfrm>
            <a:off x="4413250" y="6249988"/>
            <a:ext cx="181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for free-space</a:t>
            </a:r>
          </a:p>
        </p:txBody>
      </p:sp>
      <p:pic>
        <p:nvPicPr>
          <p:cNvPr id="25604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 l="16936"/>
          <a:stretch>
            <a:fillRect/>
          </a:stretch>
        </p:blipFill>
        <p:spPr bwMode="auto">
          <a:xfrm>
            <a:off x="6423025" y="6094413"/>
            <a:ext cx="258603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Group 17"/>
          <p:cNvGrpSpPr>
            <a:grpSpLocks/>
          </p:cNvGrpSpPr>
          <p:nvPr/>
        </p:nvGrpSpPr>
        <p:grpSpPr bwMode="auto">
          <a:xfrm>
            <a:off x="693738" y="3921125"/>
            <a:ext cx="6521450" cy="1833563"/>
            <a:chOff x="-3456777" y="1696526"/>
            <a:chExt cx="6522009" cy="1833664"/>
          </a:xfrm>
        </p:grpSpPr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-3456777" y="2072771"/>
              <a:ext cx="329920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Trebuchet MS" pitchFamily="34" charset="0"/>
                </a:rPr>
                <a:t>For the error i</a:t>
              </a:r>
              <a:r>
                <a:rPr lang="en-US" b="1">
                  <a:solidFill>
                    <a:srgbClr val="303E91"/>
                  </a:solidFill>
                  <a:latin typeface="Trebuchet MS" pitchFamily="34" charset="0"/>
                </a:rPr>
                <a:t>n</a:t>
              </a:r>
              <a:r>
                <a:rPr lang="en-US">
                  <a:solidFill>
                    <a:schemeClr val="accent2"/>
                  </a:solidFill>
                  <a:latin typeface="Trebuchet MS" pitchFamily="34" charset="0"/>
                </a:rPr>
                <a:t> using the Quasi-Static approximation to be small we require …</a:t>
              </a:r>
            </a:p>
          </p:txBody>
        </p:sp>
        <p:pic>
          <p:nvPicPr>
            <p:cNvPr id="25618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07870" y="1696526"/>
              <a:ext cx="1757362" cy="3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9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55534" y="2766602"/>
              <a:ext cx="15414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AutoShape 20"/>
            <p:cNvSpPr>
              <a:spLocks noChangeArrowheads="1"/>
            </p:cNvSpPr>
            <p:nvPr/>
          </p:nvSpPr>
          <p:spPr bwMode="auto">
            <a:xfrm>
              <a:off x="537932" y="1751012"/>
              <a:ext cx="457200" cy="1676400"/>
            </a:xfrm>
            <a:prstGeom prst="curvedRightArrow">
              <a:avLst>
                <a:gd name="adj1" fmla="val 73333"/>
                <a:gd name="adj2" fmla="val 146667"/>
                <a:gd name="adj3" fmla="val 33333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606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953000" y="1776413"/>
            <a:ext cx="1209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7" name="Group 6"/>
          <p:cNvGrpSpPr>
            <a:grpSpLocks/>
          </p:cNvGrpSpPr>
          <p:nvPr/>
        </p:nvGrpSpPr>
        <p:grpSpPr bwMode="auto">
          <a:xfrm>
            <a:off x="457200" y="1765300"/>
            <a:ext cx="3886200" cy="688975"/>
            <a:chOff x="48" y="2961"/>
            <a:chExt cx="2448" cy="434"/>
          </a:xfrm>
        </p:grpSpPr>
        <p:pic>
          <p:nvPicPr>
            <p:cNvPr id="25615" name="Picture 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" y="2961"/>
              <a:ext cx="244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Oval 8"/>
            <p:cNvSpPr>
              <a:spLocks noChangeArrowheads="1"/>
            </p:cNvSpPr>
            <p:nvPr/>
          </p:nvSpPr>
          <p:spPr bwMode="auto">
            <a:xfrm>
              <a:off x="64" y="3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5006975" y="1958975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9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2401888"/>
            <a:ext cx="16081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162800" y="2389188"/>
            <a:ext cx="18208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115888" y="774700"/>
            <a:ext cx="534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03E91"/>
                </a:solidFill>
                <a:latin typeface="Trebuchet MS" pitchFamily="34" charset="0"/>
              </a:rPr>
              <a:t>Maxwell</a:t>
            </a:r>
            <a:r>
              <a:rPr lang="ja-JP" altLang="en-US">
                <a:solidFill>
                  <a:srgbClr val="303E91"/>
                </a:solidFill>
                <a:latin typeface="Trebuchet MS" pitchFamily="34" charset="0"/>
              </a:rPr>
              <a:t>’</a:t>
            </a:r>
            <a:r>
              <a:rPr lang="en-US" altLang="ja-JP">
                <a:solidFill>
                  <a:srgbClr val="303E91"/>
                </a:solidFill>
                <a:latin typeface="Trebuchet MS" pitchFamily="34" charset="0"/>
              </a:rPr>
              <a:t>s Equations couple H and E fields ...</a:t>
            </a:r>
            <a:endParaRPr lang="en-US">
              <a:solidFill>
                <a:srgbClr val="303E91"/>
              </a:solidFill>
              <a:latin typeface="Trebuchet MS" pitchFamily="34" charset="0"/>
            </a:endParaRPr>
          </a:p>
        </p:txBody>
      </p:sp>
      <p:sp>
        <p:nvSpPr>
          <p:cNvPr id="55" name="AutoShape 22"/>
          <p:cNvSpPr>
            <a:spLocks noChangeArrowheads="1"/>
          </p:cNvSpPr>
          <p:nvPr/>
        </p:nvSpPr>
        <p:spPr bwMode="auto">
          <a:xfrm flipH="1">
            <a:off x="533400" y="2371725"/>
            <a:ext cx="3048000" cy="990600"/>
          </a:xfrm>
          <a:prstGeom prst="curvedUpArrow">
            <a:avLst>
              <a:gd name="adj1" fmla="val 33390"/>
              <a:gd name="adj2" fmla="val 94929"/>
              <a:gd name="adj3" fmla="val 2948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23"/>
          <p:cNvSpPr>
            <a:spLocks noChangeArrowheads="1"/>
          </p:cNvSpPr>
          <p:nvPr/>
        </p:nvSpPr>
        <p:spPr bwMode="auto">
          <a:xfrm rot="903700" flipH="1" flipV="1">
            <a:off x="5257800" y="1079500"/>
            <a:ext cx="3505200" cy="990600"/>
          </a:xfrm>
          <a:prstGeom prst="curvedUpArrow">
            <a:avLst>
              <a:gd name="adj1" fmla="val 38399"/>
              <a:gd name="adj2" fmla="val 109168"/>
              <a:gd name="adj3" fmla="val 2948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4"/>
          <p:cNvSpPr>
            <a:spLocks noChangeShapeType="1"/>
          </p:cNvSpPr>
          <p:nvPr/>
        </p:nvSpPr>
        <p:spPr bwMode="auto">
          <a:xfrm>
            <a:off x="4724400" y="13081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ounded Rectangle 13"/>
          <p:cNvSpPr>
            <a:spLocks noChangeArrowheads="1"/>
          </p:cNvSpPr>
          <p:nvPr/>
        </p:nvSpPr>
        <p:spPr bwMode="auto">
          <a:xfrm>
            <a:off x="690563" y="4773613"/>
            <a:ext cx="7974012" cy="1670050"/>
          </a:xfrm>
          <a:prstGeom prst="roundRect">
            <a:avLst>
              <a:gd name="adj" fmla="val 16667"/>
            </a:avLst>
          </a:prstGeom>
          <a:solidFill>
            <a:srgbClr val="79A6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Rounded Rectangle 19"/>
          <p:cNvSpPr>
            <a:spLocks noChangeArrowheads="1"/>
          </p:cNvSpPr>
          <p:nvPr/>
        </p:nvSpPr>
        <p:spPr bwMode="auto">
          <a:xfrm>
            <a:off x="4922838" y="1160463"/>
            <a:ext cx="3590925" cy="1357312"/>
          </a:xfrm>
          <a:prstGeom prst="roundRect">
            <a:avLst>
              <a:gd name="adj" fmla="val 16667"/>
            </a:avLst>
          </a:prstGeom>
          <a:solidFill>
            <a:srgbClr val="79A6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Rectangle 16"/>
          <p:cNvSpPr>
            <a:spLocks noChangeArrowheads="1"/>
          </p:cNvSpPr>
          <p:nvPr/>
        </p:nvSpPr>
        <p:spPr bwMode="auto">
          <a:xfrm>
            <a:off x="3752850" y="561975"/>
            <a:ext cx="163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EQS Limits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4670425" y="1114425"/>
            <a:ext cx="4049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rebuchet MS" pitchFamily="34" charset="0"/>
              </a:rPr>
              <a:t>Approach: </a:t>
            </a:r>
          </a:p>
          <a:p>
            <a:r>
              <a:rPr lang="en-US" b="1">
                <a:latin typeface="Trebuchet MS" pitchFamily="34" charset="0"/>
              </a:rPr>
              <a:t> </a:t>
            </a:r>
            <a:r>
              <a:rPr lang="en-US">
                <a:latin typeface="Trebuchet MS" pitchFamily="34" charset="0"/>
              </a:rPr>
              <a:t>J = </a:t>
            </a:r>
            <a:r>
              <a:rPr lang="el-GR">
                <a:latin typeface="Trebuchet MS" pitchFamily="34" charset="0"/>
                <a:cs typeface="Arial" pitchFamily="34" charset="0"/>
              </a:rPr>
              <a:t>σ</a:t>
            </a:r>
            <a:r>
              <a:rPr lang="en-US">
                <a:latin typeface="Trebuchet MS" pitchFamily="34" charset="0"/>
                <a:cs typeface="Arial" pitchFamily="34" charset="0"/>
              </a:rPr>
              <a:t> E  ;  </a:t>
            </a:r>
            <a:r>
              <a:rPr lang="en-US">
                <a:latin typeface="Trebuchet MS" pitchFamily="34" charset="0"/>
              </a:rPr>
              <a:t>Del </a:t>
            </a:r>
            <a:r>
              <a:rPr lang="en-US">
                <a:latin typeface="Trebuchet MS" pitchFamily="34" charset="0"/>
                <a:cs typeface="Arial" pitchFamily="34" charset="0"/>
              </a:rPr>
              <a:t>~ 1/</a:t>
            </a:r>
            <a:r>
              <a:rPr lang="el-GR">
                <a:latin typeface="Trebuchet MS" pitchFamily="34" charset="0"/>
                <a:cs typeface="Arial" pitchFamily="34" charset="0"/>
              </a:rPr>
              <a:t>δ</a:t>
            </a:r>
            <a:r>
              <a:rPr lang="en-US">
                <a:latin typeface="Trebuchet MS" pitchFamily="34" charset="0"/>
                <a:cs typeface="Arial" pitchFamily="34" charset="0"/>
              </a:rPr>
              <a:t>  ;</a:t>
            </a:r>
          </a:p>
          <a:p>
            <a:r>
              <a:rPr lang="en-US">
                <a:latin typeface="Trebuchet MS" pitchFamily="34" charset="0"/>
                <a:cs typeface="Arial" pitchFamily="34" charset="0"/>
              </a:rPr>
              <a:t>  ∂/∂t  ~  1/T  ;  require small electric field correction</a:t>
            </a:r>
          </a:p>
        </p:txBody>
      </p:sp>
      <p:pic>
        <p:nvPicPr>
          <p:cNvPr id="26630" name="Picture 1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75" y="1679575"/>
            <a:ext cx="27352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5" y="2713038"/>
            <a:ext cx="6442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3575" y="3651250"/>
            <a:ext cx="272573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4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475" y="3651250"/>
            <a:ext cx="11398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7"/>
          <p:cNvSpPr txBox="1">
            <a:spLocks noChangeArrowheads="1"/>
          </p:cNvSpPr>
          <p:nvPr/>
        </p:nvSpPr>
        <p:spPr bwMode="auto">
          <a:xfrm>
            <a:off x="531813" y="1951038"/>
            <a:ext cx="109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Ampere</a:t>
            </a:r>
          </a:p>
        </p:txBody>
      </p:sp>
      <p:sp>
        <p:nvSpPr>
          <p:cNvPr id="26635" name="TextBox 8"/>
          <p:cNvSpPr txBox="1">
            <a:spLocks noChangeArrowheads="1"/>
          </p:cNvSpPr>
          <p:nvPr/>
        </p:nvSpPr>
        <p:spPr bwMode="auto">
          <a:xfrm>
            <a:off x="438150" y="2940050"/>
            <a:ext cx="109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Faraday</a:t>
            </a:r>
          </a:p>
        </p:txBody>
      </p:sp>
      <p:sp>
        <p:nvSpPr>
          <p:cNvPr id="26636" name="TextBox 9"/>
          <p:cNvSpPr txBox="1">
            <a:spLocks noChangeArrowheads="1"/>
          </p:cNvSpPr>
          <p:nvPr/>
        </p:nvSpPr>
        <p:spPr bwMode="auto">
          <a:xfrm>
            <a:off x="438150" y="3783013"/>
            <a:ext cx="1395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Small </a:t>
            </a:r>
          </a:p>
          <a:p>
            <a:r>
              <a:rPr lang="en-US">
                <a:latin typeface="Trebuchet MS" pitchFamily="34" charset="0"/>
              </a:rPr>
              <a:t>Correction</a:t>
            </a:r>
          </a:p>
        </p:txBody>
      </p:sp>
      <p:sp>
        <p:nvSpPr>
          <p:cNvPr id="26637" name="TextBox 10"/>
          <p:cNvSpPr txBox="1">
            <a:spLocks noChangeArrowheads="1"/>
          </p:cNvSpPr>
          <p:nvPr/>
        </p:nvSpPr>
        <p:spPr bwMode="auto">
          <a:xfrm>
            <a:off x="3178175" y="5092700"/>
            <a:ext cx="366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… very fast magnetic diffusion</a:t>
            </a:r>
          </a:p>
        </p:txBody>
      </p:sp>
      <p:sp>
        <p:nvSpPr>
          <p:cNvPr id="26638" name="TextBox 11"/>
          <p:cNvSpPr txBox="1">
            <a:spLocks noChangeArrowheads="1"/>
          </p:cNvSpPr>
          <p:nvPr/>
        </p:nvSpPr>
        <p:spPr bwMode="auto">
          <a:xfrm>
            <a:off x="3178175" y="5845175"/>
            <a:ext cx="3576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 very fast wave propagation</a:t>
            </a:r>
          </a:p>
        </p:txBody>
      </p:sp>
      <p:pic>
        <p:nvPicPr>
          <p:cNvPr id="26639" name="Picture 15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1400" y="5045075"/>
            <a:ext cx="17859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1400" y="5481638"/>
            <a:ext cx="1144588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TextBox 17"/>
          <p:cNvSpPr txBox="1">
            <a:spLocks noChangeArrowheads="1"/>
          </p:cNvSpPr>
          <p:nvPr/>
        </p:nvSpPr>
        <p:spPr bwMode="auto">
          <a:xfrm>
            <a:off x="4867275" y="3833813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ounded Rectangle 20"/>
          <p:cNvSpPr>
            <a:spLocks noChangeArrowheads="1"/>
          </p:cNvSpPr>
          <p:nvPr/>
        </p:nvSpPr>
        <p:spPr bwMode="auto">
          <a:xfrm>
            <a:off x="690563" y="4773613"/>
            <a:ext cx="7974012" cy="1670050"/>
          </a:xfrm>
          <a:prstGeom prst="roundRect">
            <a:avLst>
              <a:gd name="adj" fmla="val 16667"/>
            </a:avLst>
          </a:prstGeom>
          <a:solidFill>
            <a:srgbClr val="79A6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Rounded Rectangle 19"/>
          <p:cNvSpPr>
            <a:spLocks noChangeArrowheads="1"/>
          </p:cNvSpPr>
          <p:nvPr/>
        </p:nvSpPr>
        <p:spPr bwMode="auto">
          <a:xfrm>
            <a:off x="4922838" y="1160463"/>
            <a:ext cx="3590925" cy="1357312"/>
          </a:xfrm>
          <a:prstGeom prst="roundRect">
            <a:avLst>
              <a:gd name="adj" fmla="val 16667"/>
            </a:avLst>
          </a:prstGeom>
          <a:solidFill>
            <a:srgbClr val="79A6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Rectangle 16"/>
          <p:cNvSpPr>
            <a:spLocks noChangeArrowheads="1"/>
          </p:cNvSpPr>
          <p:nvPr/>
        </p:nvSpPr>
        <p:spPr bwMode="auto">
          <a:xfrm>
            <a:off x="3724275" y="561975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MQS Limits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4740275" y="1195388"/>
            <a:ext cx="41449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rebuchet MS" pitchFamily="34" charset="0"/>
              </a:rPr>
              <a:t>Approach:  </a:t>
            </a:r>
          </a:p>
          <a:p>
            <a:r>
              <a:rPr lang="en-US">
                <a:latin typeface="Trebuchet MS" pitchFamily="34" charset="0"/>
              </a:rPr>
              <a:t>J = </a:t>
            </a:r>
            <a:r>
              <a:rPr lang="el-GR">
                <a:latin typeface="Trebuchet MS" pitchFamily="34" charset="0"/>
                <a:cs typeface="Arial" pitchFamily="34" charset="0"/>
              </a:rPr>
              <a:t>σ</a:t>
            </a:r>
            <a:r>
              <a:rPr lang="en-US">
                <a:latin typeface="Trebuchet MS" pitchFamily="34" charset="0"/>
                <a:cs typeface="Arial" pitchFamily="34" charset="0"/>
              </a:rPr>
              <a:t> E  ;  </a:t>
            </a:r>
            <a:r>
              <a:rPr lang="en-US">
                <a:latin typeface="Trebuchet MS" pitchFamily="34" charset="0"/>
              </a:rPr>
              <a:t>Del </a:t>
            </a:r>
            <a:r>
              <a:rPr lang="en-US">
                <a:latin typeface="Trebuchet MS" pitchFamily="34" charset="0"/>
                <a:cs typeface="Arial" pitchFamily="34" charset="0"/>
              </a:rPr>
              <a:t>~ 1/</a:t>
            </a:r>
            <a:r>
              <a:rPr lang="el-GR">
                <a:latin typeface="Trebuchet MS" pitchFamily="34" charset="0"/>
                <a:cs typeface="Arial" pitchFamily="34" charset="0"/>
              </a:rPr>
              <a:t>δ</a:t>
            </a:r>
            <a:r>
              <a:rPr lang="en-US">
                <a:latin typeface="Trebuchet MS" pitchFamily="34" charset="0"/>
                <a:cs typeface="Arial" pitchFamily="34" charset="0"/>
              </a:rPr>
              <a:t>  ;  </a:t>
            </a:r>
          </a:p>
          <a:p>
            <a:r>
              <a:rPr lang="en-US">
                <a:latin typeface="Trebuchet MS" pitchFamily="34" charset="0"/>
                <a:cs typeface="Arial" pitchFamily="34" charset="0"/>
              </a:rPr>
              <a:t>∂/∂t  ~  1/T  ;  require small magnetic field correction</a:t>
            </a:r>
          </a:p>
        </p:txBody>
      </p:sp>
      <p:pic>
        <p:nvPicPr>
          <p:cNvPr id="27654" name="Picture 6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4867275"/>
            <a:ext cx="10556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738" y="5645150"/>
            <a:ext cx="9382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2359025" y="4976813"/>
            <a:ext cx="352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 very fast charge relaxation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2362200" y="5727700"/>
            <a:ext cx="357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 very fast wave propagation</a:t>
            </a:r>
          </a:p>
        </p:txBody>
      </p:sp>
      <p:sp>
        <p:nvSpPr>
          <p:cNvPr id="27658" name="TextBox 16"/>
          <p:cNvSpPr txBox="1">
            <a:spLocks noChangeArrowheads="1"/>
          </p:cNvSpPr>
          <p:nvPr/>
        </p:nvSpPr>
        <p:spPr bwMode="auto">
          <a:xfrm>
            <a:off x="6310313" y="5086350"/>
            <a:ext cx="2370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Satisfied in small devices with high conductivity</a:t>
            </a:r>
          </a:p>
        </p:txBody>
      </p:sp>
      <p:grpSp>
        <p:nvGrpSpPr>
          <p:cNvPr id="27659" name="Group 18"/>
          <p:cNvGrpSpPr>
            <a:grpSpLocks/>
          </p:cNvGrpSpPr>
          <p:nvPr/>
        </p:nvGrpSpPr>
        <p:grpSpPr bwMode="auto">
          <a:xfrm>
            <a:off x="925513" y="2019300"/>
            <a:ext cx="6761162" cy="2360613"/>
            <a:chOff x="15678" y="1990718"/>
            <a:chExt cx="6762428" cy="2360700"/>
          </a:xfrm>
        </p:grpSpPr>
        <p:sp>
          <p:nvSpPr>
            <p:cNvPr id="27660" name="TextBox 8"/>
            <p:cNvSpPr txBox="1">
              <a:spLocks noChangeArrowheads="1"/>
            </p:cNvSpPr>
            <p:nvPr/>
          </p:nvSpPr>
          <p:spPr bwMode="auto">
            <a:xfrm>
              <a:off x="172458" y="2113743"/>
              <a:ext cx="10951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rebuchet MS" pitchFamily="34" charset="0"/>
                </a:rPr>
                <a:t>Faraday</a:t>
              </a:r>
            </a:p>
          </p:txBody>
        </p:sp>
        <p:sp>
          <p:nvSpPr>
            <p:cNvPr id="27661" name="TextBox 9"/>
            <p:cNvSpPr txBox="1">
              <a:spLocks noChangeArrowheads="1"/>
            </p:cNvSpPr>
            <p:nvPr/>
          </p:nvSpPr>
          <p:spPr bwMode="auto">
            <a:xfrm>
              <a:off x="141102" y="2899513"/>
              <a:ext cx="10955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Ampere</a:t>
              </a:r>
            </a:p>
          </p:txBody>
        </p:sp>
        <p:grpSp>
          <p:nvGrpSpPr>
            <p:cNvPr id="27662" name="Group 12"/>
            <p:cNvGrpSpPr>
              <a:grpSpLocks/>
            </p:cNvGrpSpPr>
            <p:nvPr/>
          </p:nvGrpSpPr>
          <p:grpSpPr bwMode="auto">
            <a:xfrm>
              <a:off x="1404619" y="1990718"/>
              <a:ext cx="5373487" cy="2280097"/>
              <a:chOff x="2970110" y="2205014"/>
              <a:chExt cx="7560032" cy="3207900"/>
            </a:xfrm>
          </p:grpSpPr>
          <p:pic>
            <p:nvPicPr>
              <p:cNvPr id="27664" name="Picture 1" descr="latex-image-1.pd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71940" y="3281054"/>
                <a:ext cx="6210300" cy="95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5" name="Picture 2" descr="latex-image-1.pd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70110" y="2205014"/>
                <a:ext cx="2400300" cy="95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6" name="Picture 3" descr="latex-image-1.pdf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971940" y="4460414"/>
                <a:ext cx="3086100" cy="95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7" name="Picture 4" descr="latex-image-1.pd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032625" y="4786390"/>
                <a:ext cx="622300" cy="33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8" name="Picture 5" descr="latex-image-1.pdf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040942" y="4460414"/>
                <a:ext cx="2489200" cy="95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69" name="TextBox 10"/>
              <p:cNvSpPr txBox="1">
                <a:spLocks noChangeArrowheads="1"/>
              </p:cNvSpPr>
              <p:nvPr/>
            </p:nvSpPr>
            <p:spPr bwMode="auto">
              <a:xfrm>
                <a:off x="6211974" y="4733467"/>
                <a:ext cx="60244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rebuchet MS" pitchFamily="34" charset="0"/>
                  </a:rPr>
                  <a:t>and</a:t>
                </a:r>
              </a:p>
            </p:txBody>
          </p:sp>
          <p:sp>
            <p:nvSpPr>
              <p:cNvPr id="27670" name="TextBox 11"/>
              <p:cNvSpPr txBox="1">
                <a:spLocks noChangeArrowheads="1"/>
              </p:cNvSpPr>
              <p:nvPr/>
            </p:nvSpPr>
            <p:spPr bwMode="auto">
              <a:xfrm>
                <a:off x="7672565" y="4730020"/>
                <a:ext cx="25592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;</a:t>
                </a:r>
              </a:p>
            </p:txBody>
          </p:sp>
        </p:grpSp>
        <p:sp>
          <p:nvSpPr>
            <p:cNvPr id="27663" name="TextBox 17"/>
            <p:cNvSpPr txBox="1">
              <a:spLocks noChangeArrowheads="1"/>
            </p:cNvSpPr>
            <p:nvPr/>
          </p:nvSpPr>
          <p:spPr bwMode="auto">
            <a:xfrm>
              <a:off x="15678" y="3643532"/>
              <a:ext cx="141232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Small correction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Last page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30238"/>
            <a:ext cx="3125788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828800" y="228600"/>
            <a:ext cx="554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Characteristic Length and Time Scales</a:t>
            </a:r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593725" y="727075"/>
            <a:ext cx="283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rebuchet MS" pitchFamily="34" charset="0"/>
              </a:rPr>
              <a:t>EQS Prototype System</a:t>
            </a: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4997450" y="931863"/>
            <a:ext cx="287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rebuchet MS" pitchFamily="34" charset="0"/>
              </a:rPr>
              <a:t>MQS Prototype System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285750" y="4060825"/>
            <a:ext cx="433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rebuchet MS" pitchFamily="34" charset="0"/>
              </a:rPr>
              <a:t>Source of EMF drives a pair of perfectly conducting spheres having radius and spacing on the order of </a:t>
            </a:r>
            <a:r>
              <a:rPr lang="en-US" sz="1800" b="1" i="1">
                <a:latin typeface="Trebuchet MS" pitchFamily="34" charset="0"/>
              </a:rPr>
              <a:t>L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4606925" y="4040188"/>
            <a:ext cx="433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rebuchet MS" pitchFamily="34" charset="0"/>
              </a:rPr>
              <a:t>Current source drives perfectly conducting loop with radius of the loop and cross-section on the order of </a:t>
            </a:r>
            <a:r>
              <a:rPr lang="en-US" sz="1800" b="1" i="1">
                <a:latin typeface="Trebuchet MS" pitchFamily="34" charset="0"/>
              </a:rPr>
              <a:t>L</a:t>
            </a:r>
          </a:p>
        </p:txBody>
      </p:sp>
      <p:pic>
        <p:nvPicPr>
          <p:cNvPr id="2868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025" y="5281613"/>
            <a:ext cx="30321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9388" y="5281613"/>
            <a:ext cx="2863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9375" y="6019800"/>
            <a:ext cx="18669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1538" y="6080125"/>
            <a:ext cx="1498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 Box 23"/>
          <p:cNvSpPr txBox="1">
            <a:spLocks noChangeArrowheads="1"/>
          </p:cNvSpPr>
          <p:nvPr/>
        </p:nvSpPr>
        <p:spPr bwMode="auto">
          <a:xfrm>
            <a:off x="3084513" y="3419475"/>
            <a:ext cx="146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EMF source</a:t>
            </a:r>
          </a:p>
        </p:txBody>
      </p:sp>
      <p:sp>
        <p:nvSpPr>
          <p:cNvPr id="28685" name="Text Box 25"/>
          <p:cNvSpPr txBox="1">
            <a:spLocks noChangeArrowheads="1"/>
          </p:cNvSpPr>
          <p:nvPr/>
        </p:nvSpPr>
        <p:spPr bwMode="auto">
          <a:xfrm>
            <a:off x="4616450" y="3209925"/>
            <a:ext cx="10334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>
                <a:latin typeface="Trebuchet MS" pitchFamily="34" charset="0"/>
              </a:rPr>
              <a:t>current</a:t>
            </a:r>
          </a:p>
          <a:p>
            <a:pPr>
              <a:lnSpc>
                <a:spcPct val="85000"/>
              </a:lnSpc>
            </a:pPr>
            <a:r>
              <a:rPr lang="en-US">
                <a:latin typeface="Trebuchet MS" pitchFamily="34" charset="0"/>
              </a:rPr>
              <a:t>source</a:t>
            </a:r>
          </a:p>
        </p:txBody>
      </p:sp>
      <p:sp>
        <p:nvSpPr>
          <p:cNvPr id="28686" name="Line 26"/>
          <p:cNvSpPr>
            <a:spLocks noChangeShapeType="1"/>
          </p:cNvSpPr>
          <p:nvPr/>
        </p:nvSpPr>
        <p:spPr bwMode="auto">
          <a:xfrm flipH="1">
            <a:off x="927100" y="2587625"/>
            <a:ext cx="422275" cy="712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1547" y="2830073"/>
            <a:ext cx="62486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211" y="1510622"/>
            <a:ext cx="273978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E</a:t>
            </a:r>
          </a:p>
        </p:txBody>
      </p:sp>
      <p:sp>
        <p:nvSpPr>
          <p:cNvPr id="28689" name="TextBox 3"/>
          <p:cNvSpPr txBox="1">
            <a:spLocks noChangeArrowheads="1"/>
          </p:cNvSpPr>
          <p:nvPr/>
        </p:nvSpPr>
        <p:spPr bwMode="auto">
          <a:xfrm>
            <a:off x="3057525" y="1573213"/>
            <a:ext cx="31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28690" name="TextBox 4"/>
          <p:cNvSpPr txBox="1">
            <a:spLocks noChangeArrowheads="1"/>
          </p:cNvSpPr>
          <p:nvPr/>
        </p:nvSpPr>
        <p:spPr bwMode="auto">
          <a:xfrm>
            <a:off x="7343775" y="3252788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48733" y="2866039"/>
            <a:ext cx="273978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92821" y="768963"/>
            <a:ext cx="62486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H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 flipH="1" flipV="1">
            <a:off x="831850" y="2005013"/>
            <a:ext cx="139700" cy="398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6"/>
          <p:cNvSpPr>
            <a:spLocks noChangeShapeType="1"/>
          </p:cNvSpPr>
          <p:nvPr/>
        </p:nvSpPr>
        <p:spPr bwMode="auto">
          <a:xfrm flipH="1">
            <a:off x="8075613" y="1295400"/>
            <a:ext cx="274637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6"/>
          <p:cNvSpPr>
            <a:spLocks noChangeShapeType="1"/>
          </p:cNvSpPr>
          <p:nvPr/>
        </p:nvSpPr>
        <p:spPr bwMode="auto">
          <a:xfrm>
            <a:off x="8008938" y="2473325"/>
            <a:ext cx="325437" cy="790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96" name="Picture 1" descr="Last page2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48188" y="931863"/>
            <a:ext cx="42735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981075" y="838200"/>
            <a:ext cx="1457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cs typeface="Arial" pitchFamily="34" charset="0"/>
              </a:rPr>
              <a:t>MIT</a:t>
            </a:r>
            <a:r>
              <a:rPr lang="en-US" sz="1000">
                <a:solidFill>
                  <a:srgbClr val="000000"/>
                </a:solidFill>
              </a:rPr>
              <a:t> OpenCourseWare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990600" y="990600"/>
            <a:ext cx="1219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cs typeface="Arial" pitchFamily="34" charset="0"/>
                <a:hlinkClick r:id="rId2"/>
              </a:rPr>
              <a:t>http://ocw.mit.edu</a:t>
            </a:r>
            <a:endParaRPr lang="en-US" sz="1000">
              <a:cs typeface="Arial" pitchFamily="34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914400" y="1905000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914400" y="2133600"/>
            <a:ext cx="871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pitchFamily="34" charset="0"/>
              </a:rPr>
              <a:t>Spring 2011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914400" y="3124200"/>
            <a:ext cx="5562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cs typeface="Arial" pitchFamily="34" charset="0"/>
              </a:rPr>
              <a:t>For information about citing these materials or our Terms of Use, visit: </a:t>
            </a:r>
            <a:r>
              <a:rPr lang="en-US" sz="1000">
                <a:cs typeface="Arial" pitchFamily="34" charset="0"/>
                <a:hlinkClick r:id="rId3"/>
              </a:rPr>
              <a:t>http://ocw.mit.edu/terms</a:t>
            </a:r>
            <a:r>
              <a:rPr lang="en-US" sz="1000"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oard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8" y="1638300"/>
            <a:ext cx="89344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0813" y="2187575"/>
            <a:ext cx="2667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473575"/>
            <a:ext cx="1209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296988" y="1116013"/>
            <a:ext cx="187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i="1" u="sng">
                <a:latin typeface="Trebuchet MS" pitchFamily="34" charset="0"/>
              </a:rPr>
              <a:t>Electric Fields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5884863" y="1116013"/>
            <a:ext cx="203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i="1" u="sng">
                <a:latin typeface="Trebuchet MS" pitchFamily="34" charset="0"/>
              </a:rPr>
              <a:t>Magnetic Fields</a:t>
            </a:r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5351463" y="2516188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12"/>
          <p:cNvSpPr>
            <a:spLocks noChangeArrowheads="1"/>
          </p:cNvSpPr>
          <p:nvPr/>
        </p:nvSpPr>
        <p:spPr bwMode="auto">
          <a:xfrm>
            <a:off x="598488" y="2516188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13"/>
          <p:cNvSpPr>
            <a:spLocks noChangeArrowheads="1"/>
          </p:cNvSpPr>
          <p:nvPr/>
        </p:nvSpPr>
        <p:spPr bwMode="auto">
          <a:xfrm>
            <a:off x="4889500" y="4656138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4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986338" y="5099050"/>
            <a:ext cx="16081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662738" y="5086350"/>
            <a:ext cx="18208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2438400" y="304800"/>
            <a:ext cx="4795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Quasi-static Maxwell</a:t>
            </a:r>
            <a:r>
              <a:rPr lang="ja-JP" altLang="en-US" sz="2400" i="1" u="sng">
                <a:latin typeface="Trebuchet MS" pitchFamily="34" charset="0"/>
              </a:rPr>
              <a:t>’</a:t>
            </a:r>
            <a:r>
              <a:rPr lang="en-US" altLang="ja-JP" sz="2400" i="1" u="sng">
                <a:latin typeface="Trebuchet MS" pitchFamily="34" charset="0"/>
              </a:rPr>
              <a:t>s Equations</a:t>
            </a:r>
            <a:endParaRPr lang="en-US" sz="2400" i="1" u="sng">
              <a:latin typeface="Trebuchet MS" pitchFamily="34" charset="0"/>
            </a:endParaRP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1946275" y="3513138"/>
            <a:ext cx="919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rebuchet MS" pitchFamily="34" charset="0"/>
              </a:rPr>
              <a:t>EQS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6296025" y="3471863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rebuchet MS" pitchFamily="34" charset="0"/>
              </a:rPr>
              <a:t>MQS</a:t>
            </a:r>
          </a:p>
        </p:txBody>
      </p:sp>
      <p:pic>
        <p:nvPicPr>
          <p:cNvPr id="6159" name="Picture 4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0763" y="4705350"/>
            <a:ext cx="2514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2288" y="2187575"/>
            <a:ext cx="38306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6" grpId="0"/>
      <p:bldP spid="1495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728788" y="304800"/>
            <a:ext cx="5838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Coupling of Electric and Magnetic Fields</a:t>
            </a:r>
          </a:p>
        </p:txBody>
      </p:sp>
      <p:pic>
        <p:nvPicPr>
          <p:cNvPr id="717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53000" y="2689225"/>
            <a:ext cx="1209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457200" y="2582863"/>
            <a:ext cx="3886200" cy="688975"/>
            <a:chOff x="48" y="2961"/>
            <a:chExt cx="2448" cy="434"/>
          </a:xfrm>
        </p:grpSpPr>
        <p:pic>
          <p:nvPicPr>
            <p:cNvPr id="7181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" y="2961"/>
              <a:ext cx="244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Oval 8"/>
            <p:cNvSpPr>
              <a:spLocks noChangeArrowheads="1"/>
            </p:cNvSpPr>
            <p:nvPr/>
          </p:nvSpPr>
          <p:spPr bwMode="auto">
            <a:xfrm>
              <a:off x="64" y="3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3" name="Oval 9"/>
          <p:cNvSpPr>
            <a:spLocks noChangeArrowheads="1"/>
          </p:cNvSpPr>
          <p:nvPr/>
        </p:nvSpPr>
        <p:spPr bwMode="auto">
          <a:xfrm>
            <a:off x="4975225" y="2849563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486400" y="3314700"/>
            <a:ext cx="16081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162800" y="3302000"/>
            <a:ext cx="1820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115888" y="1295400"/>
            <a:ext cx="534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Maxwell</a:t>
            </a:r>
            <a:r>
              <a:rPr lang="ja-JP" altLang="en-US">
                <a:latin typeface="Trebuchet MS" pitchFamily="34" charset="0"/>
              </a:rPr>
              <a:t>’</a:t>
            </a:r>
            <a:r>
              <a:rPr lang="en-US" altLang="ja-JP">
                <a:latin typeface="Trebuchet MS" pitchFamily="34" charset="0"/>
              </a:rPr>
              <a:t>s Equations couple H and E fields ...</a:t>
            </a:r>
            <a:endParaRPr lang="en-US">
              <a:latin typeface="Trebuchet MS" pitchFamily="34" charset="0"/>
            </a:endParaRPr>
          </a:p>
        </p:txBody>
      </p:sp>
      <p:sp>
        <p:nvSpPr>
          <p:cNvPr id="33801" name="Text Box 16"/>
          <p:cNvSpPr txBox="1">
            <a:spLocks noChangeArrowheads="1"/>
          </p:cNvSpPr>
          <p:nvPr/>
        </p:nvSpPr>
        <p:spPr bwMode="auto">
          <a:xfrm>
            <a:off x="533400" y="4876800"/>
            <a:ext cx="80137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</a:pPr>
            <a:r>
              <a:rPr lang="en-US">
                <a:latin typeface="Trebuchet MS" pitchFamily="34" charset="0"/>
              </a:rPr>
              <a:t>When can we neglect this coupling ?</a:t>
            </a: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en-US">
                <a:latin typeface="Trebuchet MS" pitchFamily="34" charset="0"/>
              </a:rPr>
              <a:t>Why do we predominantly think about E-fields for capacitors ?  </a:t>
            </a:r>
          </a:p>
          <a:p>
            <a:pPr algn="l">
              <a:lnSpc>
                <a:spcPct val="130000"/>
              </a:lnSpc>
            </a:pPr>
            <a:r>
              <a:rPr lang="en-US">
                <a:latin typeface="Trebuchet MS" pitchFamily="34" charset="0"/>
              </a:rPr>
              <a:t>	H-fields for inductors ?</a:t>
            </a:r>
          </a:p>
        </p:txBody>
      </p:sp>
      <p:sp>
        <p:nvSpPr>
          <p:cNvPr id="146454" name="AutoShape 22"/>
          <p:cNvSpPr>
            <a:spLocks noChangeArrowheads="1"/>
          </p:cNvSpPr>
          <p:nvPr/>
        </p:nvSpPr>
        <p:spPr bwMode="auto">
          <a:xfrm flipH="1">
            <a:off x="711200" y="3421063"/>
            <a:ext cx="3048000" cy="990600"/>
          </a:xfrm>
          <a:prstGeom prst="curvedUpArrow">
            <a:avLst>
              <a:gd name="adj1" fmla="val 31300"/>
              <a:gd name="adj2" fmla="val 96009"/>
              <a:gd name="adj3" fmla="val 29486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3366FF"/>
              </a:gs>
            </a:gsLst>
            <a:lin ang="0" scaled="1"/>
            <a:tileRect/>
          </a:gra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6455" name="AutoShape 23"/>
          <p:cNvSpPr>
            <a:spLocks noChangeArrowheads="1"/>
          </p:cNvSpPr>
          <p:nvPr/>
        </p:nvSpPr>
        <p:spPr bwMode="auto">
          <a:xfrm rot="903700" flipH="1" flipV="1">
            <a:off x="5257800" y="1992313"/>
            <a:ext cx="3505200" cy="990600"/>
          </a:xfrm>
          <a:prstGeom prst="curvedUpArrow">
            <a:avLst>
              <a:gd name="adj1" fmla="val 38399"/>
              <a:gd name="adj2" fmla="val 109168"/>
              <a:gd name="adj3" fmla="val 29486"/>
            </a:avLst>
          </a:prstGeom>
          <a:gradFill rotWithShape="1">
            <a:gsLst>
              <a:gs pos="0">
                <a:srgbClr val="3366FF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24"/>
          <p:cNvSpPr>
            <a:spLocks noChangeShapeType="1"/>
          </p:cNvSpPr>
          <p:nvPr/>
        </p:nvSpPr>
        <p:spPr bwMode="auto">
          <a:xfrm>
            <a:off x="4724400" y="2297113"/>
            <a:ext cx="0" cy="2133600"/>
          </a:xfrm>
          <a:prstGeom prst="line">
            <a:avLst/>
          </a:prstGeom>
          <a:noFill/>
          <a:ln w="76200">
            <a:solidFill>
              <a:srgbClr val="BFBFB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build="p"/>
      <p:bldP spid="146454" grpId="0" animBg="1"/>
      <p:bldP spid="1464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ChangeArrowheads="1"/>
          </p:cNvSpPr>
          <p:nvPr/>
        </p:nvSpPr>
        <p:spPr bwMode="auto">
          <a:xfrm>
            <a:off x="2057400" y="561975"/>
            <a:ext cx="503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2400" i="1" u="sng">
                <a:latin typeface="Trebuchet MS" pitchFamily="34" charset="0"/>
              </a:rPr>
              <a:t>“</a:t>
            </a:r>
            <a:r>
              <a:rPr lang="en-US" altLang="ja-JP" sz="2400" i="1" u="sng">
                <a:latin typeface="Trebuchet MS" pitchFamily="34" charset="0"/>
              </a:rPr>
              <a:t>Statics</a:t>
            </a:r>
            <a:r>
              <a:rPr lang="ja-JP" altLang="en-US" sz="2400" i="1" u="sng">
                <a:latin typeface="Trebuchet MS" pitchFamily="34" charset="0"/>
              </a:rPr>
              <a:t>”</a:t>
            </a:r>
            <a:r>
              <a:rPr lang="en-US" altLang="ja-JP" sz="2400" i="1" u="sng">
                <a:latin typeface="Trebuchet MS" pitchFamily="34" charset="0"/>
              </a:rPr>
              <a:t> Treatment of a Capacitor</a:t>
            </a:r>
            <a:endParaRPr lang="en-US" sz="2400" i="1" u="sng">
              <a:latin typeface="Trebuchet MS" pitchFamily="34" charset="0"/>
            </a:endParaRPr>
          </a:p>
        </p:txBody>
      </p:sp>
      <p:sp>
        <p:nvSpPr>
          <p:cNvPr id="8195" name="Text Box 26"/>
          <p:cNvSpPr txBox="1">
            <a:spLocks noChangeArrowheads="1"/>
          </p:cNvSpPr>
          <p:nvPr/>
        </p:nvSpPr>
        <p:spPr bwMode="auto">
          <a:xfrm>
            <a:off x="333375" y="4937125"/>
            <a:ext cx="848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rebuchet MS" pitchFamily="34" charset="0"/>
            </a:endParaRPr>
          </a:p>
          <a:p>
            <a:endParaRPr lang="en-US">
              <a:latin typeface="Trebuchet MS" pitchFamily="34" charset="0"/>
            </a:endParaRPr>
          </a:p>
          <a:p>
            <a:r>
              <a:rPr lang="en-US">
                <a:latin typeface="Trebuchet MS" pitchFamily="34" charset="0"/>
              </a:rPr>
              <a:t>The electric field at one time depends only on the voltage at that time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863725" y="6194425"/>
            <a:ext cx="588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8000"/>
                </a:solidFill>
                <a:latin typeface="Trebuchet MS" pitchFamily="34" charset="0"/>
              </a:rPr>
              <a:t>Is there a magnetic field within the capacitor?</a:t>
            </a:r>
          </a:p>
        </p:txBody>
      </p:sp>
      <p:pic>
        <p:nvPicPr>
          <p:cNvPr id="8197" name="Picture 1" descr="cap1_f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98525"/>
            <a:ext cx="6026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2906713"/>
            <a:ext cx="711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982913"/>
            <a:ext cx="342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708" y="2678118"/>
            <a:ext cx="553482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E</a:t>
            </a:r>
          </a:p>
        </p:txBody>
      </p:sp>
      <p:pic>
        <p:nvPicPr>
          <p:cNvPr id="8201" name="Picture 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3025" y="2947988"/>
            <a:ext cx="444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088" y="4791075"/>
            <a:ext cx="2806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ChangeArrowheads="1"/>
          </p:cNvSpPr>
          <p:nvPr/>
        </p:nvSpPr>
        <p:spPr bwMode="auto">
          <a:xfrm>
            <a:off x="1590675" y="620713"/>
            <a:ext cx="59674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u="sng">
                <a:latin typeface="Trebuchet MS" pitchFamily="34" charset="0"/>
              </a:rPr>
              <a:t>Sinusoidal Steady-State Analysis</a:t>
            </a:r>
          </a:p>
          <a:p>
            <a:endParaRPr lang="en-US" sz="2400" i="1" u="sng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n-US" sz="1800" b="1">
                <a:solidFill>
                  <a:schemeClr val="tx2"/>
                </a:solidFill>
                <a:latin typeface="Trebuchet MS" pitchFamily="34" charset="0"/>
              </a:rPr>
              <a:t>WE WILL INTRODUCE THIS MATHEMATICAL TOOL TO HELP US ANALYZE SINUSOIDALLY CHANGING FIELDS</a:t>
            </a:r>
          </a:p>
        </p:txBody>
      </p:sp>
      <p:grpSp>
        <p:nvGrpSpPr>
          <p:cNvPr id="9219" name="Group 14"/>
          <p:cNvGrpSpPr>
            <a:grpSpLocks/>
          </p:cNvGrpSpPr>
          <p:nvPr/>
        </p:nvGrpSpPr>
        <p:grpSpPr bwMode="auto">
          <a:xfrm>
            <a:off x="2070100" y="2687638"/>
            <a:ext cx="4940300" cy="2989262"/>
            <a:chOff x="911225" y="2379550"/>
            <a:chExt cx="4938968" cy="2989560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911225" y="2379550"/>
              <a:ext cx="4750018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rebuchet MS" pitchFamily="34" charset="0"/>
                </a:rPr>
                <a:t>For the general variable</a:t>
              </a:r>
            </a:p>
            <a:p>
              <a:pPr algn="l"/>
              <a:endParaRPr lang="en-US">
                <a:latin typeface="Trebuchet MS" pitchFamily="34" charset="0"/>
              </a:endParaRPr>
            </a:p>
            <a:p>
              <a:pPr algn="l"/>
              <a:r>
                <a:rPr lang="en-US">
                  <a:latin typeface="Trebuchet MS" pitchFamily="34" charset="0"/>
                </a:rPr>
                <a:t>assume</a:t>
              </a:r>
              <a:endParaRPr lang="en-US">
                <a:latin typeface="Trebuchet MS" pitchFamily="34" charset="0"/>
                <a:cs typeface="Arial" pitchFamily="34" charset="0"/>
              </a:endParaRPr>
            </a:p>
            <a:p>
              <a:pPr algn="l"/>
              <a:endParaRPr lang="en-US">
                <a:latin typeface="Trebuchet MS" pitchFamily="34" charset="0"/>
                <a:cs typeface="Arial" pitchFamily="34" charset="0"/>
              </a:endParaRPr>
            </a:p>
            <a:p>
              <a:pPr algn="l"/>
              <a:r>
                <a:rPr lang="en-US">
                  <a:latin typeface="Trebuchet MS" pitchFamily="34" charset="0"/>
                  <a:cs typeface="Arial" pitchFamily="34" charset="0"/>
                </a:rPr>
                <a:t>so that</a:t>
              </a:r>
            </a:p>
            <a:p>
              <a:pPr algn="l"/>
              <a:endParaRPr lang="en-US">
                <a:latin typeface="Trebuchet MS" pitchFamily="34" charset="0"/>
                <a:cs typeface="Arial" pitchFamily="34" charset="0"/>
              </a:endParaRPr>
            </a:p>
            <a:p>
              <a:pPr algn="l"/>
              <a:r>
                <a:rPr lang="en-US">
                  <a:latin typeface="Trebuchet MS" pitchFamily="34" charset="0"/>
                  <a:cs typeface="Arial" pitchFamily="34" charset="0"/>
                </a:rPr>
                <a:t>Drop                  and         for simplicity</a:t>
              </a:r>
            </a:p>
            <a:p>
              <a:pPr algn="l"/>
              <a:endParaRPr lang="en-US">
                <a:latin typeface="Trebuchet MS" pitchFamily="34" charset="0"/>
                <a:cs typeface="Arial" pitchFamily="34" charset="0"/>
              </a:endParaRPr>
            </a:p>
            <a:p>
              <a:pPr algn="l"/>
              <a:r>
                <a:rPr lang="en-US">
                  <a:latin typeface="Trebuchet MS" pitchFamily="34" charset="0"/>
                  <a:cs typeface="Arial" pitchFamily="34" charset="0"/>
                </a:rPr>
                <a:t>so that                and   </a:t>
              </a:r>
              <a:endParaRPr lang="el-GR" baseline="30000">
                <a:latin typeface="Trebuchet MS" pitchFamily="34" charset="0"/>
                <a:cs typeface="Arial" pitchFamily="34" charset="0"/>
              </a:endParaRPr>
            </a:p>
          </p:txBody>
        </p:sp>
        <p:pic>
          <p:nvPicPr>
            <p:cNvPr id="9221" name="Picture 7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5243" y="2447111"/>
              <a:ext cx="8636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8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4661" y="3034783"/>
              <a:ext cx="22225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9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0297" y="3607650"/>
              <a:ext cx="3505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0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2831" y="4270856"/>
              <a:ext cx="11176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11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1583" y="4236079"/>
              <a:ext cx="4953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2" descr="latex-image-1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72871" y="4819687"/>
              <a:ext cx="10033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3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14993" y="4708710"/>
              <a:ext cx="2235200" cy="66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ounded Rectangle 16"/>
          <p:cNvSpPr>
            <a:spLocks noChangeArrowheads="1"/>
          </p:cNvSpPr>
          <p:nvPr/>
        </p:nvSpPr>
        <p:spPr bwMode="auto">
          <a:xfrm>
            <a:off x="565150" y="3505200"/>
            <a:ext cx="5437188" cy="1022350"/>
          </a:xfrm>
          <a:prstGeom prst="roundRect">
            <a:avLst>
              <a:gd name="adj" fmla="val 16667"/>
            </a:avLst>
          </a:prstGeom>
          <a:solidFill>
            <a:srgbClr val="79A6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E7AF"/>
              </a:solidFill>
            </a:endParaRPr>
          </a:p>
        </p:txBody>
      </p:sp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1955800" y="369888"/>
            <a:ext cx="507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Magnetic Field inside the Capacitor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409575" y="6229350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If the </a:t>
            </a:r>
            <a:r>
              <a:rPr lang="en-US" sz="1800" b="1" i="1">
                <a:solidFill>
                  <a:srgbClr val="008000"/>
                </a:solidFill>
                <a:latin typeface="Trebuchet MS" pitchFamily="34" charset="0"/>
              </a:rPr>
              <a:t>E</a:t>
            </a: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-field in the capacitor is changing, it will induce the circular </a:t>
            </a:r>
            <a:r>
              <a:rPr lang="en-US" sz="1800" b="1" i="1">
                <a:solidFill>
                  <a:srgbClr val="008000"/>
                </a:solidFill>
                <a:latin typeface="Trebuchet MS" pitchFamily="34" charset="0"/>
              </a:rPr>
              <a:t>H</a:t>
            </a: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-field </a:t>
            </a:r>
          </a:p>
        </p:txBody>
      </p:sp>
      <p:pic>
        <p:nvPicPr>
          <p:cNvPr id="10245" name="Picture 1" descr="cap_field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50" y="369888"/>
            <a:ext cx="432752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409575" y="1333500"/>
            <a:ext cx="254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Assume SSS analysis:</a:t>
            </a:r>
          </a:p>
        </p:txBody>
      </p:sp>
      <p:pic>
        <p:nvPicPr>
          <p:cNvPr id="10247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82775"/>
            <a:ext cx="2667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644525" y="3732213"/>
            <a:ext cx="1166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Ampere:</a:t>
            </a:r>
          </a:p>
        </p:txBody>
      </p:sp>
      <p:pic>
        <p:nvPicPr>
          <p:cNvPr id="10249" name="Picture 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263" y="2619375"/>
            <a:ext cx="3390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8650" y="3568700"/>
            <a:ext cx="39147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1675" y="4591050"/>
            <a:ext cx="41989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4138" y="5270500"/>
            <a:ext cx="3214687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Box 10"/>
          <p:cNvSpPr txBox="1">
            <a:spLocks noChangeArrowheads="1"/>
          </p:cNvSpPr>
          <p:nvPr/>
        </p:nvSpPr>
        <p:spPr bwMode="auto">
          <a:xfrm>
            <a:off x="6470650" y="4591050"/>
            <a:ext cx="23701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Let the contour </a:t>
            </a:r>
            <a:r>
              <a:rPr lang="en-US" i="1">
                <a:latin typeface="Trebuchet MS" pitchFamily="34" charset="0"/>
              </a:rPr>
              <a:t>C</a:t>
            </a:r>
            <a:r>
              <a:rPr lang="en-US">
                <a:latin typeface="Trebuchet MS" pitchFamily="34" charset="0"/>
              </a:rPr>
              <a:t> follow </a:t>
            </a:r>
            <a:r>
              <a:rPr lang="en-US" i="1">
                <a:latin typeface="Trebuchet MS" pitchFamily="34" charset="0"/>
              </a:rPr>
              <a:t>H</a:t>
            </a:r>
            <a:r>
              <a:rPr lang="ru-RU" i="1" baseline="-25000">
                <a:latin typeface="Trebuchet MS" pitchFamily="34" charset="0"/>
                <a:cs typeface="Arial" pitchFamily="34" charset="0"/>
              </a:rPr>
              <a:t>Ф</a:t>
            </a:r>
            <a:r>
              <a:rPr lang="en-US">
                <a:latin typeface="Trebuchet MS" pitchFamily="34" charset="0"/>
                <a:cs typeface="Arial" pitchFamily="34" charset="0"/>
              </a:rPr>
              <a:t> </a:t>
            </a:r>
          </a:p>
          <a:p>
            <a:r>
              <a:rPr lang="en-US">
                <a:latin typeface="Trebuchet MS" pitchFamily="34" charset="0"/>
                <a:cs typeface="Arial" pitchFamily="34" charset="0"/>
              </a:rPr>
              <a:t>and use symmetry</a:t>
            </a:r>
            <a:endParaRPr lang="ru-RU" baseline="-25000">
              <a:latin typeface="Trebuchet MS" pitchFamily="34" charset="0"/>
              <a:cs typeface="Arial" pitchFamily="34" charset="0"/>
            </a:endParaRPr>
          </a:p>
          <a:p>
            <a:endParaRPr lang="en-US"/>
          </a:p>
        </p:txBody>
      </p:sp>
      <p:pic>
        <p:nvPicPr>
          <p:cNvPr id="10254" name="Picture 12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2681288"/>
            <a:ext cx="14287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845398" y="2065654"/>
            <a:ext cx="40595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0835" y="1818044"/>
            <a:ext cx="44878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H</a:t>
            </a:r>
          </a:p>
        </p:txBody>
      </p:sp>
      <p:pic>
        <p:nvPicPr>
          <p:cNvPr id="10257" name="Picture 14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0613" y="2292350"/>
            <a:ext cx="2921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5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7288" y="2055813"/>
            <a:ext cx="3190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ounded Rectangle 11"/>
          <p:cNvSpPr>
            <a:spLocks noChangeArrowheads="1"/>
          </p:cNvSpPr>
          <p:nvPr/>
        </p:nvSpPr>
        <p:spPr bwMode="auto">
          <a:xfrm>
            <a:off x="927100" y="4846638"/>
            <a:ext cx="6911975" cy="1206500"/>
          </a:xfrm>
          <a:prstGeom prst="roundRect">
            <a:avLst>
              <a:gd name="adj" fmla="val 16667"/>
            </a:avLst>
          </a:prstGeom>
          <a:solidFill>
            <a:srgbClr val="79A6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371475" y="436563"/>
            <a:ext cx="839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Is the electric field spatially constant within the capacitor?</a:t>
            </a:r>
          </a:p>
        </p:txBody>
      </p:sp>
      <p:sp>
        <p:nvSpPr>
          <p:cNvPr id="11268" name="TextBox 96"/>
          <p:cNvSpPr txBox="1">
            <a:spLocks noChangeArrowheads="1"/>
          </p:cNvSpPr>
          <p:nvPr/>
        </p:nvSpPr>
        <p:spPr bwMode="auto">
          <a:xfrm>
            <a:off x="746125" y="6078538"/>
            <a:ext cx="731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The induced circular </a:t>
            </a:r>
            <a:r>
              <a:rPr lang="en-US" sz="1800" b="1" i="1">
                <a:solidFill>
                  <a:srgbClr val="008000"/>
                </a:solidFill>
                <a:latin typeface="Trebuchet MS" pitchFamily="34" charset="0"/>
              </a:rPr>
              <a:t>H</a:t>
            </a: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-field will then induce an additional </a:t>
            </a:r>
            <a:r>
              <a:rPr lang="en-US" sz="1800" b="1" i="1">
                <a:solidFill>
                  <a:srgbClr val="008000"/>
                </a:solidFill>
                <a:latin typeface="Trebuchet MS" pitchFamily="34" charset="0"/>
              </a:rPr>
              <a:t>E</a:t>
            </a: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-field </a:t>
            </a:r>
          </a:p>
        </p:txBody>
      </p:sp>
      <p:pic>
        <p:nvPicPr>
          <p:cNvPr id="11269" name="Picture 1" descr="cap1_fig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736600"/>
            <a:ext cx="61436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8975" y="13938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0550" y="2765425"/>
            <a:ext cx="342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2853809" y="3422438"/>
            <a:ext cx="553482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E</a:t>
            </a:r>
          </a:p>
        </p:txBody>
      </p:sp>
      <p:pic>
        <p:nvPicPr>
          <p:cNvPr id="11273" name="Picture 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2475" y="3841750"/>
            <a:ext cx="6731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2786063"/>
            <a:ext cx="1104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6691313" y="2406873"/>
            <a:ext cx="62486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H</a:t>
            </a:r>
          </a:p>
        </p:txBody>
      </p:sp>
      <p:sp>
        <p:nvSpPr>
          <p:cNvPr id="11276" name="TextBox 8"/>
          <p:cNvSpPr txBox="1">
            <a:spLocks noChangeArrowheads="1"/>
          </p:cNvSpPr>
          <p:nvPr/>
        </p:nvSpPr>
        <p:spPr bwMode="auto">
          <a:xfrm>
            <a:off x="1027113" y="5173663"/>
            <a:ext cx="1195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Faraday:</a:t>
            </a:r>
          </a:p>
        </p:txBody>
      </p:sp>
      <p:pic>
        <p:nvPicPr>
          <p:cNvPr id="11277" name="Picture 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1425" y="4956175"/>
            <a:ext cx="5092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525" y="2792413"/>
            <a:ext cx="711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ounded Rectangle 16"/>
          <p:cNvSpPr>
            <a:spLocks noChangeArrowheads="1"/>
          </p:cNvSpPr>
          <p:nvPr/>
        </p:nvSpPr>
        <p:spPr bwMode="auto">
          <a:xfrm>
            <a:off x="360363" y="1677988"/>
            <a:ext cx="3871912" cy="2182812"/>
          </a:xfrm>
          <a:prstGeom prst="roundRect">
            <a:avLst>
              <a:gd name="adj" fmla="val 16667"/>
            </a:avLst>
          </a:prstGeom>
          <a:solidFill>
            <a:srgbClr val="79A6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Rectangle 16"/>
          <p:cNvSpPr>
            <a:spLocks noChangeArrowheads="1"/>
          </p:cNvSpPr>
          <p:nvPr/>
        </p:nvSpPr>
        <p:spPr bwMode="auto">
          <a:xfrm>
            <a:off x="1400175" y="561975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>
                <a:latin typeface="Trebuchet MS" pitchFamily="34" charset="0"/>
              </a:rPr>
              <a:t>Corrected Electric Field inside the Capacitor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825625" y="6307138"/>
            <a:ext cx="5548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66FF"/>
                </a:solidFill>
                <a:latin typeface="Trebuchet MS" pitchFamily="34" charset="0"/>
              </a:rPr>
              <a:t>The induced </a:t>
            </a:r>
            <a:r>
              <a:rPr lang="en-US" sz="1800" b="1" i="1">
                <a:solidFill>
                  <a:srgbClr val="3366FF"/>
                </a:solidFill>
                <a:latin typeface="Trebuchet MS" pitchFamily="34" charset="0"/>
              </a:rPr>
              <a:t>E</a:t>
            </a:r>
            <a:r>
              <a:rPr lang="en-US" sz="1800" b="1">
                <a:solidFill>
                  <a:srgbClr val="3366FF"/>
                </a:solidFill>
                <a:latin typeface="Trebuchet MS" pitchFamily="34" charset="0"/>
              </a:rPr>
              <a:t>-field will </a:t>
            </a:r>
            <a:r>
              <a:rPr lang="ja-JP" altLang="en-US" sz="1800" b="1">
                <a:solidFill>
                  <a:srgbClr val="3366FF"/>
                </a:solidFill>
                <a:latin typeface="Trebuchet MS" pitchFamily="34" charset="0"/>
              </a:rPr>
              <a:t>“</a:t>
            </a:r>
            <a:r>
              <a:rPr lang="en-US" altLang="ja-JP" sz="1800" b="1">
                <a:solidFill>
                  <a:srgbClr val="3366FF"/>
                </a:solidFill>
                <a:latin typeface="Trebuchet MS" pitchFamily="34" charset="0"/>
              </a:rPr>
              <a:t>fight</a:t>
            </a:r>
            <a:r>
              <a:rPr lang="ja-JP" altLang="en-US" sz="1800" b="1">
                <a:solidFill>
                  <a:srgbClr val="3366FF"/>
                </a:solidFill>
                <a:latin typeface="Trebuchet MS" pitchFamily="34" charset="0"/>
              </a:rPr>
              <a:t>”</a:t>
            </a:r>
            <a:r>
              <a:rPr lang="en-US" altLang="ja-JP" sz="1800" b="1">
                <a:solidFill>
                  <a:srgbClr val="3366FF"/>
                </a:solidFill>
                <a:latin typeface="Trebuchet MS" pitchFamily="34" charset="0"/>
              </a:rPr>
              <a:t> the initial </a:t>
            </a:r>
            <a:r>
              <a:rPr lang="en-US" altLang="ja-JP" sz="1800" b="1" i="1">
                <a:solidFill>
                  <a:srgbClr val="3366FF"/>
                </a:solidFill>
                <a:latin typeface="Trebuchet MS" pitchFamily="34" charset="0"/>
              </a:rPr>
              <a:t>E</a:t>
            </a:r>
            <a:r>
              <a:rPr lang="en-US" altLang="ja-JP" sz="1800" b="1">
                <a:solidFill>
                  <a:srgbClr val="3366FF"/>
                </a:solidFill>
                <a:latin typeface="Trebuchet MS" pitchFamily="34" charset="0"/>
              </a:rPr>
              <a:t>-field  </a:t>
            </a:r>
            <a:endParaRPr lang="en-US" sz="1800" b="1">
              <a:solidFill>
                <a:srgbClr val="3366FF"/>
              </a:solidFill>
              <a:latin typeface="Trebuchet MS" pitchFamily="34" charset="0"/>
            </a:endParaRPr>
          </a:p>
        </p:txBody>
      </p:sp>
      <p:pic>
        <p:nvPicPr>
          <p:cNvPr id="12293" name="Picture 1" descr="side_view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75" y="1547813"/>
            <a:ext cx="3686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458788" y="1955800"/>
            <a:ext cx="1185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Faraday:</a:t>
            </a: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850900" y="4314825"/>
            <a:ext cx="6897688" cy="1893888"/>
            <a:chOff x="458263" y="4212359"/>
            <a:chExt cx="7581900" cy="2081344"/>
          </a:xfrm>
        </p:grpSpPr>
        <p:pic>
          <p:nvPicPr>
            <p:cNvPr id="12308" name="Picture 4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263" y="4212359"/>
              <a:ext cx="75819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5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22127" y="5290403"/>
              <a:ext cx="5041900" cy="100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6" name="Group 9"/>
          <p:cNvGrpSpPr>
            <a:grpSpLocks/>
          </p:cNvGrpSpPr>
          <p:nvPr/>
        </p:nvGrpSpPr>
        <p:grpSpPr bwMode="auto">
          <a:xfrm>
            <a:off x="1090613" y="1781175"/>
            <a:ext cx="2989262" cy="1947863"/>
            <a:chOff x="923835" y="1862701"/>
            <a:chExt cx="3581400" cy="2333655"/>
          </a:xfrm>
        </p:grpSpPr>
        <p:pic>
          <p:nvPicPr>
            <p:cNvPr id="12306" name="Picture 6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94634" y="1862701"/>
              <a:ext cx="1892300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7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3835" y="3142256"/>
              <a:ext cx="3581400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7" name="Picture 10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1375" y="2524125"/>
            <a:ext cx="342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3738" y="2447925"/>
            <a:ext cx="488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81825" y="2563813"/>
            <a:ext cx="70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43913" y="2451100"/>
            <a:ext cx="5683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134203" y="2269312"/>
            <a:ext cx="40595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8032" y="2267033"/>
            <a:ext cx="40595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7545" y="2421084"/>
            <a:ext cx="44878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ＭＳ Ｐゴシック" charset="0"/>
                <a:cs typeface="Cambria Math"/>
              </a:rPr>
              <a:t>H</a:t>
            </a:r>
          </a:p>
        </p:txBody>
      </p:sp>
      <p:pic>
        <p:nvPicPr>
          <p:cNvPr id="12304" name="Picture 14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73938" y="3797300"/>
            <a:ext cx="203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5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86538" y="2060575"/>
            <a:ext cx="342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 \cdot d\overline{l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0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+ \frac{d}{dt} \int_S \epsilon E dA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18.875"/>
  <p:tag name="PICTUREFILESIZE" val="35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 \cdot d\overline{l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0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23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+ \frac{d}{dt} \int_S \epsilon E dA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18.875"/>
  <p:tag name="PICTUREFILESIZE" val="350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\overline{E} \cdot d\overline{l} =  -\frac{d}{dt} \left( \int_S \overline{B} \cdot d\overline{A}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53.875"/>
  <p:tag name="PICTUREFILESIZE" val="72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_{error} \cdot d\overline{l} = \frac{d}{dt} \int_S \epsilon E dA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52"/>
  <p:tag name="PICTUREFILESIZE" val="70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\overline{E}_{error} \cdot d\overline{l} =  -\frac{d}{dt} \left( \int_S \overline{B} \cdot d\overline{A}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95.875"/>
  <p:tag name="PICTUREFILESIZE" val="84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overline{E} = \overline{E}_{EQS} +  \overline{E}_{error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0.875"/>
  <p:tag name="PICTUREFILESIZE" val="39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overline{H} = \overline{H}_{EQS} +  \overline{H}_{error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35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\overline{E}_{error} \cdot d\overline{l} =  -\frac{d}{dt} \left( \int_S \overline{B} \cdot d\overline{A}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95.875"/>
  <p:tag name="PICTUREFILESIZE" val="84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Q_{enclosed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6.875"/>
  <p:tag name="PICTUREFILESIZE" val="24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overline{E} = \overline{E}_{EQS} +  \overline{E}_{error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0.875"/>
  <p:tag name="PICTUREFILESIZE" val="39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 \cdot d\overline{l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0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23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+ \frac{d}{dt} \int_S \epsilon E dA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18.875"/>
  <p:tag name="PICTUREFILESIZE" val="350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HL \approx j \omega \epsilon E L^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33"/>
  <p:tag name="PICTUREFILESIZE" val="290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E_{error}}{E} = \omega^2 \mu \epsilon L^2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0"/>
  <p:tag name="PICTUREFILESIZE" val="42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{error} L = -j \omega \mu H L^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38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_{error} \cdot d\overline{l} = \frac{d}{dt} \int_S \epsilon E dA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52"/>
  <p:tag name="PICTUREFILESIZE" val="70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overline{H} = \overline{H}_{EQS} +  \overline{H}_{error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359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L \approx -j \omega \mu H L^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54"/>
  <p:tag name="PICTUREFILESIZE" val="31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S \epsilon_o \overline{E} \cdot d\overline{A} =  \int_V \rho  dV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546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H_{error} L = j \omega \epsilon E L^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36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H_{error}}{H} = \omega^2 \mu \epsilon L^2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2"/>
  <p:tag name="PICTUREFILESIZE" val="40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\overline{E} \cdot d\overline{l} =  -\frac{d}{dt} \left( \int_S \overline{B} \cdot d\overline{A}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53.875"/>
  <p:tag name="PICTUREFILESIZE" val="72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E_{error}}{E} = \omega^2 \mu \epsilon L^2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0"/>
  <p:tag name="PICTUREFILESIZE" val="42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H_{error}}{H} = \omega^2 \mu \epsilon L^2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2"/>
  <p:tag name="PICTUREFILESIZE" val="40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mega^2 \mu \epsilon L^2 \ll 1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15"/>
  <p:tag name="PICTUREFILESIZE" val="25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mega L \ll \frac{1}{\sqrt{\mu \epsilon}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1"/>
  <p:tag name="PICTUREFILESIZE" val="26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mega L\, \ll \, \frac{1}{\sqrt{\mu \epsilon}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9"/>
  <p:tag name="PICTUREFILESIZE" val="264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omega = 2 \pi \,\, \rm{2000\,\, rpm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72"/>
  <p:tag name="PICTUREFILESIZE" val="29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L = 0.01 \,\, \rm{m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12.875"/>
  <p:tag name="PICTUREFILESIZE" val="1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S \overline{B} \cdot d\overline{A} =  0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28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mega L = 120 \,\,\rm{\frac{m}{s}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25"/>
  <p:tag name="PICTUREFILESIZE" val="23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ll \,\,\, \frac{1}{\sqrt{\mu_o \epsilon_o}} \approx 3 \rm{x} 10^8 \rm{\frac{m}{s}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04"/>
  <p:tag name="PICTUREFILESIZE" val="55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ll \,\,\, \frac{1}{\sqrt{\mu_o \epsilon_o}} \approx 3 \rm{x} 10^8 \rm{\frac{m}{s}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04"/>
  <p:tag name="PICTUREFILESIZE" val="55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 \cdot d\overline{l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0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23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+ \frac{d}{dt} \int_S \epsilon E dA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18.875"/>
  <p:tag name="PICTUREFILESIZE" val="350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\overline{E} \cdot d\overline{l} =  -\frac{d}{dt} \left( \int_S \overline{B} \cdot d\overline{A}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53.875"/>
  <p:tag name="PICTUREFILESIZE" val="72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mega^2 \mu \epsilon L^2 \ll 1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15"/>
  <p:tag name="PICTUREFILESIZE" val="25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mega L \ll \frac{1}{\sqrt{\mu \epsilon}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1"/>
  <p:tag name="PICTUREFILESIZE" val="26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S \epsilon_o \overline{E} \cdot d\overline{A} =  \int_V \rho  dV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5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23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 \cdot d\overline{l} \approx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87"/>
  <p:tag name="PICTUREFILESIZE" val="492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epsilon_o E L^2 \approx  \rho L^3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1.875"/>
  <p:tag name="PICTUREFILESIZE" val="28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H L \approx  J L^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97.875"/>
  <p:tag name="PICTUREFILESIZE" val="18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+ \frac{d}{dt} \int_S \epsilon E dA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18.875"/>
  <p:tag name="PICTUREFILESIZE" val="35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\overline{E} \cdot d\overline{l} =  -\frac{d}{dt} \left( \int_S \overline{B} \cdot d\overline{A}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53.875"/>
  <p:tag name="PICTUREFILESIZE" val="7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 \cdot d\overline{l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0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23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9589</TotalTime>
  <Words>731</Words>
  <Application>Microsoft Office PowerPoint</Application>
  <PresentationFormat>On-screen Show (4:3)</PresentationFormat>
  <Paragraphs>169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Calibri</vt:lpstr>
      <vt:lpstr>Trebuchet MS</vt:lpstr>
      <vt:lpstr>Chalkduster</vt:lpstr>
      <vt:lpstr>Default Design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 H. Lang</dc:creator>
  <cp:lastModifiedBy>Janet Chuang</cp:lastModifiedBy>
  <cp:revision>107</cp:revision>
  <cp:lastPrinted>2011-03-01T05:33:06Z</cp:lastPrinted>
  <dcterms:created xsi:type="dcterms:W3CDTF">2011-03-01T04:49:26Z</dcterms:created>
  <dcterms:modified xsi:type="dcterms:W3CDTF">2013-01-10T16:47:20Z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00080084550000000000010250800207f7000400038000</vt:lpwstr>
  </property>
</Properties>
</file>