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329" r:id="rId3"/>
    <p:sldId id="258" r:id="rId4"/>
    <p:sldId id="288" r:id="rId5"/>
    <p:sldId id="260" r:id="rId6"/>
    <p:sldId id="261" r:id="rId7"/>
    <p:sldId id="262" r:id="rId8"/>
    <p:sldId id="263" r:id="rId9"/>
    <p:sldId id="301" r:id="rId10"/>
    <p:sldId id="303" r:id="rId11"/>
    <p:sldId id="304" r:id="rId12"/>
    <p:sldId id="305" r:id="rId13"/>
    <p:sldId id="333" r:id="rId14"/>
    <p:sldId id="264" r:id="rId15"/>
    <p:sldId id="265" r:id="rId16"/>
    <p:sldId id="266" r:id="rId17"/>
    <p:sldId id="269" r:id="rId18"/>
    <p:sldId id="289" r:id="rId19"/>
    <p:sldId id="290" r:id="rId20"/>
    <p:sldId id="286" r:id="rId21"/>
    <p:sldId id="325" r:id="rId22"/>
    <p:sldId id="319" r:id="rId23"/>
    <p:sldId id="320" r:id="rId24"/>
    <p:sldId id="323" r:id="rId25"/>
    <p:sldId id="291" r:id="rId26"/>
    <p:sldId id="330" r:id="rId27"/>
    <p:sldId id="328" r:id="rId28"/>
    <p:sldId id="33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7E39"/>
    <a:srgbClr val="FFA5B0"/>
    <a:srgbClr val="FFEA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327" autoAdjust="0"/>
    <p:restoredTop sz="94660"/>
  </p:normalViewPr>
  <p:slideViewPr>
    <p:cSldViewPr snapToObjects="1">
      <p:cViewPr>
        <p:scale>
          <a:sx n="90" d="100"/>
          <a:sy n="90" d="100"/>
        </p:scale>
        <p:origin x="-1188" y="-4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9"/>
  <c:chart>
    <c:autoTitleDeleted val="1"/>
    <c:plotArea>
      <c:layout>
        <c:manualLayout>
          <c:layoutTarget val="inner"/>
          <c:xMode val="edge"/>
          <c:yMode val="edge"/>
          <c:x val="3.6626370873765336E-2"/>
          <c:y val="2.5000000000000015E-2"/>
          <c:w val="0.9384773635660687"/>
          <c:h val="0.72594094488189032"/>
        </c:manualLayout>
      </c:layout>
      <c:barChart>
        <c:barDir val="col"/>
        <c:grouping val="clustered"/>
        <c:ser>
          <c:idx val="0"/>
          <c:order val="0"/>
          <c:dLbls>
            <c:txPr>
              <a:bodyPr rot="-5400000" vert="horz"/>
              <a:lstStyle/>
              <a:p>
                <a:pPr>
                  <a:defRPr/>
                </a:pPr>
                <a:endParaRPr lang="en-US"/>
              </a:p>
            </c:txPr>
            <c:showVal val="1"/>
          </c:dLbls>
          <c:cat>
            <c:strRef>
              <c:f>Sheet1!$A$1:$A$44</c:f>
              <c:strCache>
                <c:ptCount val="44"/>
                <c:pt idx="0">
                  <c:v>Cyprus</c:v>
                </c:pt>
                <c:pt idx="1">
                  <c:v>Israel</c:v>
                </c:pt>
                <c:pt idx="2">
                  <c:v>Austria</c:v>
                </c:pt>
                <c:pt idx="3">
                  <c:v>Barbados</c:v>
                </c:pt>
                <c:pt idx="4">
                  <c:v>Greece</c:v>
                </c:pt>
                <c:pt idx="5">
                  <c:v>Jordan</c:v>
                </c:pt>
                <c:pt idx="6">
                  <c:v>Turkey</c:v>
                </c:pt>
                <c:pt idx="7">
                  <c:v>Germany</c:v>
                </c:pt>
                <c:pt idx="8">
                  <c:v>Australia</c:v>
                </c:pt>
                <c:pt idx="9">
                  <c:v>China</c:v>
                </c:pt>
                <c:pt idx="10">
                  <c:v>Denmark</c:v>
                </c:pt>
                <c:pt idx="11">
                  <c:v>Malta</c:v>
                </c:pt>
                <c:pt idx="12">
                  <c:v>Switzerland</c:v>
                </c:pt>
                <c:pt idx="13">
                  <c:v>Slovenia</c:v>
                </c:pt>
                <c:pt idx="14">
                  <c:v>Japan</c:v>
                </c:pt>
                <c:pt idx="15">
                  <c:v>Taiwan</c:v>
                </c:pt>
                <c:pt idx="16">
                  <c:v>Luxembourg</c:v>
                </c:pt>
                <c:pt idx="17">
                  <c:v>Sweden</c:v>
                </c:pt>
                <c:pt idx="18">
                  <c:v>New Zealand</c:v>
                </c:pt>
                <c:pt idx="19">
                  <c:v>Portugal</c:v>
                </c:pt>
                <c:pt idx="20">
                  <c:v>Spain</c:v>
                </c:pt>
                <c:pt idx="21">
                  <c:v>Netherlands</c:v>
                </c:pt>
                <c:pt idx="22">
                  <c:v>Tunisia</c:v>
                </c:pt>
                <c:pt idx="23">
                  <c:v>France</c:v>
                </c:pt>
                <c:pt idx="24">
                  <c:v>Brazil</c:v>
                </c:pt>
                <c:pt idx="25">
                  <c:v>Slovak Republic</c:v>
                </c:pt>
                <c:pt idx="26">
                  <c:v>Albania</c:v>
                </c:pt>
                <c:pt idx="27">
                  <c:v>Italy</c:v>
                </c:pt>
                <c:pt idx="28">
                  <c:v>Belgium</c:v>
                </c:pt>
                <c:pt idx="29">
                  <c:v>Czech Republic</c:v>
                </c:pt>
                <c:pt idx="30">
                  <c:v>Macedonia</c:v>
                </c:pt>
                <c:pt idx="31">
                  <c:v>United States</c:v>
                </c:pt>
                <c:pt idx="32">
                  <c:v>South Africa</c:v>
                </c:pt>
                <c:pt idx="33">
                  <c:v>Poland</c:v>
                </c:pt>
                <c:pt idx="34">
                  <c:v>United Kingdom</c:v>
                </c:pt>
                <c:pt idx="35">
                  <c:v>Ireland</c:v>
                </c:pt>
                <c:pt idx="36">
                  <c:v>Mexico</c:v>
                </c:pt>
                <c:pt idx="37">
                  <c:v>Bulgaria</c:v>
                </c:pt>
                <c:pt idx="38">
                  <c:v>Romania</c:v>
                </c:pt>
                <c:pt idx="39">
                  <c:v>Finland</c:v>
                </c:pt>
                <c:pt idx="40">
                  <c:v>Canada</c:v>
                </c:pt>
                <c:pt idx="41">
                  <c:v>Norway</c:v>
                </c:pt>
                <c:pt idx="42">
                  <c:v>Latvia</c:v>
                </c:pt>
                <c:pt idx="43">
                  <c:v>Namibia</c:v>
                </c:pt>
              </c:strCache>
            </c:strRef>
          </c:cat>
          <c:val>
            <c:numRef>
              <c:f>Sheet1!$B$1:$B$44</c:f>
              <c:numCache>
                <c:formatCode>General</c:formatCode>
                <c:ptCount val="44"/>
                <c:pt idx="0">
                  <c:v>680</c:v>
                </c:pt>
                <c:pt idx="1">
                  <c:v>506</c:v>
                </c:pt>
                <c:pt idx="2">
                  <c:v>230.54</c:v>
                </c:pt>
                <c:pt idx="3">
                  <c:v>207.57</c:v>
                </c:pt>
                <c:pt idx="4">
                  <c:v>206.93</c:v>
                </c:pt>
                <c:pt idx="5">
                  <c:v>102.64999999999999</c:v>
                </c:pt>
                <c:pt idx="6">
                  <c:v>90.38</c:v>
                </c:pt>
                <c:pt idx="7">
                  <c:v>68.179999999999978</c:v>
                </c:pt>
                <c:pt idx="8">
                  <c:v>56.190000000000012</c:v>
                </c:pt>
                <c:pt idx="9">
                  <c:v>49.47</c:v>
                </c:pt>
                <c:pt idx="10">
                  <c:v>48.190000000000012</c:v>
                </c:pt>
                <c:pt idx="11">
                  <c:v>41.55</c:v>
                </c:pt>
                <c:pt idx="12">
                  <c:v>39.349999999999994</c:v>
                </c:pt>
                <c:pt idx="13">
                  <c:v>38.9</c:v>
                </c:pt>
                <c:pt idx="14">
                  <c:v>37.06</c:v>
                </c:pt>
                <c:pt idx="15">
                  <c:v>32.68</c:v>
                </c:pt>
                <c:pt idx="16">
                  <c:v>23.939999999999991</c:v>
                </c:pt>
                <c:pt idx="17">
                  <c:v>18.190000000000001</c:v>
                </c:pt>
                <c:pt idx="18">
                  <c:v>17.47</c:v>
                </c:pt>
                <c:pt idx="19">
                  <c:v>16.18</c:v>
                </c:pt>
                <c:pt idx="20">
                  <c:v>15.41</c:v>
                </c:pt>
                <c:pt idx="21">
                  <c:v>13.61</c:v>
                </c:pt>
                <c:pt idx="22">
                  <c:v>12.33</c:v>
                </c:pt>
                <c:pt idx="23">
                  <c:v>11.97</c:v>
                </c:pt>
                <c:pt idx="24">
                  <c:v>11.69</c:v>
                </c:pt>
                <c:pt idx="25">
                  <c:v>9.43</c:v>
                </c:pt>
                <c:pt idx="26">
                  <c:v>9.120000000000001</c:v>
                </c:pt>
                <c:pt idx="27">
                  <c:v>8.81</c:v>
                </c:pt>
                <c:pt idx="28">
                  <c:v>7</c:v>
                </c:pt>
                <c:pt idx="29">
                  <c:v>6</c:v>
                </c:pt>
                <c:pt idx="30">
                  <c:v>5.89</c:v>
                </c:pt>
                <c:pt idx="31">
                  <c:v>5.48</c:v>
                </c:pt>
                <c:pt idx="32">
                  <c:v>3.4499999999999997</c:v>
                </c:pt>
                <c:pt idx="33">
                  <c:v>2.9499999999999997</c:v>
                </c:pt>
                <c:pt idx="34">
                  <c:v>2.94</c:v>
                </c:pt>
                <c:pt idx="35">
                  <c:v>2.68</c:v>
                </c:pt>
                <c:pt idx="36">
                  <c:v>2.4899999999999998</c:v>
                </c:pt>
                <c:pt idx="37">
                  <c:v>2.3099999999999987</c:v>
                </c:pt>
                <c:pt idx="38">
                  <c:v>2.27</c:v>
                </c:pt>
                <c:pt idx="39">
                  <c:v>2.23</c:v>
                </c:pt>
                <c:pt idx="40">
                  <c:v>1.8900000000000001</c:v>
                </c:pt>
                <c:pt idx="41">
                  <c:v>1.61</c:v>
                </c:pt>
                <c:pt idx="42">
                  <c:v>1.1700000000000006</c:v>
                </c:pt>
                <c:pt idx="43">
                  <c:v>1.0900000000000001</c:v>
                </c:pt>
              </c:numCache>
            </c:numRef>
          </c:val>
        </c:ser>
        <c:dLbls>
          <c:showVal val="1"/>
        </c:dLbls>
        <c:gapWidth val="75"/>
        <c:axId val="64477056"/>
        <c:axId val="64478592"/>
      </c:barChart>
      <c:catAx>
        <c:axId val="64477056"/>
        <c:scaling>
          <c:orientation val="minMax"/>
        </c:scaling>
        <c:axPos val="b"/>
        <c:majorTickMark val="none"/>
        <c:tickLblPos val="nextTo"/>
        <c:crossAx val="64478592"/>
        <c:crosses val="autoZero"/>
        <c:auto val="1"/>
        <c:lblAlgn val="ctr"/>
        <c:lblOffset val="100"/>
      </c:catAx>
      <c:valAx>
        <c:axId val="64478592"/>
        <c:scaling>
          <c:orientation val="minMax"/>
        </c:scaling>
        <c:axPos val="l"/>
        <c:numFmt formatCode="General" sourceLinked="1"/>
        <c:majorTickMark val="none"/>
        <c:tickLblPos val="nextTo"/>
        <c:crossAx val="6447705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sz="2000" dirty="0"/>
              <a:t>Solar Hot</a:t>
            </a:r>
            <a:r>
              <a:rPr lang="en-US" sz="2000" baseline="0" dirty="0"/>
              <a:t> Water/Heating</a:t>
            </a:r>
          </a:p>
          <a:p>
            <a:pPr>
              <a:defRPr/>
            </a:pPr>
            <a:r>
              <a:rPr lang="en-US" sz="2000" baseline="0" dirty="0"/>
              <a:t>Existing Capacity, 2008</a:t>
            </a:r>
            <a:endParaRPr lang="en-US" sz="2000" dirty="0"/>
          </a:p>
        </c:rich>
      </c:tx>
      <c:layout>
        <c:manualLayout>
          <c:xMode val="edge"/>
          <c:yMode val="edge"/>
          <c:x val="0.10395433447567602"/>
          <c:y val="0"/>
        </c:manualLayout>
      </c:layout>
    </c:title>
    <c:view3D>
      <c:rotX val="30"/>
      <c:perspective val="30"/>
    </c:view3D>
    <c:plotArea>
      <c:layout/>
      <c:pie3DChart>
        <c:varyColors val="1"/>
        <c:ser>
          <c:idx val="0"/>
          <c:order val="0"/>
          <c:dLbls>
            <c:txPr>
              <a:bodyPr/>
              <a:lstStyle/>
              <a:p>
                <a:pPr>
                  <a:defRPr sz="1400"/>
                </a:pPr>
                <a:endParaRPr lang="en-US"/>
              </a:p>
            </c:txPr>
            <c:showCatName val="1"/>
            <c:showPercent val="1"/>
            <c:showLeaderLines val="1"/>
          </c:dLbls>
          <c:cat>
            <c:strRef>
              <c:f>Sheet1!$A$1:$A$11</c:f>
              <c:strCache>
                <c:ptCount val="11"/>
                <c:pt idx="0">
                  <c:v>Brasil</c:v>
                </c:pt>
                <c:pt idx="1">
                  <c:v>Irsael</c:v>
                </c:pt>
                <c:pt idx="2">
                  <c:v>Japan</c:v>
                </c:pt>
                <c:pt idx="4">
                  <c:v>Turkey</c:v>
                </c:pt>
                <c:pt idx="5">
                  <c:v>European Union</c:v>
                </c:pt>
                <c:pt idx="6">
                  <c:v>United States</c:v>
                </c:pt>
                <c:pt idx="7">
                  <c:v>India</c:v>
                </c:pt>
                <c:pt idx="8">
                  <c:v>Australia</c:v>
                </c:pt>
                <c:pt idx="9">
                  <c:v>South Korea</c:v>
                </c:pt>
                <c:pt idx="10">
                  <c:v>Other</c:v>
                </c:pt>
              </c:strCache>
            </c:strRef>
          </c:cat>
          <c:val>
            <c:numRef>
              <c:f>Sheet1!$B$1:$B$11</c:f>
              <c:numCache>
                <c:formatCode>General</c:formatCode>
                <c:ptCount val="11"/>
                <c:pt idx="0">
                  <c:v>1.6000000000000011E-2</c:v>
                </c:pt>
                <c:pt idx="1">
                  <c:v>1.7000000000000005E-2</c:v>
                </c:pt>
                <c:pt idx="2">
                  <c:v>2.8000000000000004E-2</c:v>
                </c:pt>
                <c:pt idx="4">
                  <c:v>0.05</c:v>
                </c:pt>
                <c:pt idx="5">
                  <c:v>0.12300000000000004</c:v>
                </c:pt>
                <c:pt idx="6">
                  <c:v>1.3000000000000006E-2</c:v>
                </c:pt>
                <c:pt idx="7">
                  <c:v>1.2000000000000005E-2</c:v>
                </c:pt>
                <c:pt idx="8">
                  <c:v>9.0000000000000028E-3</c:v>
                </c:pt>
                <c:pt idx="9">
                  <c:v>7.0000000000000027E-3</c:v>
                </c:pt>
                <c:pt idx="10">
                  <c:v>2.0000000000000011E-2</c:v>
                </c:pt>
              </c:numCache>
            </c:numRef>
          </c:val>
        </c:ser>
        <c:dLbls>
          <c:showCatName val="1"/>
          <c:showPercent val="1"/>
        </c:dLbls>
      </c:pie3DChart>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sz="2400" dirty="0">
                <a:latin typeface="Trebuchet MS"/>
                <a:cs typeface="Trebuchet MS"/>
              </a:rPr>
              <a:t>Solar PV Existing Capacity,</a:t>
            </a:r>
          </a:p>
          <a:p>
            <a:pPr>
              <a:defRPr/>
            </a:pPr>
            <a:r>
              <a:rPr lang="en-US" sz="2400" dirty="0">
                <a:latin typeface="Trebuchet MS"/>
                <a:cs typeface="Trebuchet MS"/>
              </a:rPr>
              <a:t>Top Six Countries, 2009</a:t>
            </a:r>
          </a:p>
        </c:rich>
      </c:tx>
      <c:layout>
        <c:manualLayout>
          <c:xMode val="edge"/>
          <c:yMode val="edge"/>
          <c:x val="4.7376653675866234E-4"/>
          <c:y val="6.6241774466168507E-4"/>
        </c:manualLayout>
      </c:layout>
    </c:title>
    <c:view3D>
      <c:rotX val="30"/>
      <c:perspective val="30"/>
    </c:view3D>
    <c:plotArea>
      <c:layout/>
      <c:pie3DChart>
        <c:varyColors val="1"/>
        <c:ser>
          <c:idx val="4"/>
          <c:order val="4"/>
          <c:dLbls>
            <c:showCatName val="1"/>
            <c:showPercent val="1"/>
            <c:showLeaderLines val="1"/>
          </c:dLbls>
          <c:cat>
            <c:strRef>
              <c:f>Sheet1!$A$1:$A$8</c:f>
              <c:strCache>
                <c:ptCount val="8"/>
                <c:pt idx="0">
                  <c:v>Other</c:v>
                </c:pt>
                <c:pt idx="1">
                  <c:v>Other EU</c:v>
                </c:pt>
                <c:pt idx="2">
                  <c:v>South Korea</c:v>
                </c:pt>
                <c:pt idx="3">
                  <c:v>Italy</c:v>
                </c:pt>
                <c:pt idx="4">
                  <c:v>United States</c:v>
                </c:pt>
                <c:pt idx="5">
                  <c:v>Japan</c:v>
                </c:pt>
                <c:pt idx="6">
                  <c:v>Spain</c:v>
                </c:pt>
                <c:pt idx="7">
                  <c:v>Germany</c:v>
                </c:pt>
              </c:strCache>
            </c:strRef>
          </c:cat>
          <c:val>
            <c:numRef>
              <c:f>Sheet1!$B$1:$B$8</c:f>
              <c:numCache>
                <c:formatCode>General</c:formatCode>
                <c:ptCount val="8"/>
                <c:pt idx="0">
                  <c:v>4.0000000000000022E-2</c:v>
                </c:pt>
                <c:pt idx="1">
                  <c:v>7.0000000000000021E-2</c:v>
                </c:pt>
                <c:pt idx="2">
                  <c:v>2.0000000000000011E-2</c:v>
                </c:pt>
                <c:pt idx="3">
                  <c:v>0.05</c:v>
                </c:pt>
                <c:pt idx="4">
                  <c:v>6.0000000000000026E-2</c:v>
                </c:pt>
                <c:pt idx="5">
                  <c:v>0.13</c:v>
                </c:pt>
                <c:pt idx="6">
                  <c:v>0.16</c:v>
                </c:pt>
                <c:pt idx="7">
                  <c:v>0.47000000000000008</c:v>
                </c:pt>
              </c:numCache>
            </c:numRef>
          </c:val>
        </c:ser>
        <c:ser>
          <c:idx val="5"/>
          <c:order val="5"/>
          <c:dLbls>
            <c:showCatName val="1"/>
            <c:showPercent val="1"/>
            <c:showLeaderLines val="1"/>
          </c:dLbls>
          <c:cat>
            <c:strRef>
              <c:f>Sheet1!$A$1:$A$8</c:f>
              <c:strCache>
                <c:ptCount val="8"/>
                <c:pt idx="0">
                  <c:v>Other</c:v>
                </c:pt>
                <c:pt idx="1">
                  <c:v>Other EU</c:v>
                </c:pt>
                <c:pt idx="2">
                  <c:v>South Korea</c:v>
                </c:pt>
                <c:pt idx="3">
                  <c:v>Italy</c:v>
                </c:pt>
                <c:pt idx="4">
                  <c:v>United States</c:v>
                </c:pt>
                <c:pt idx="5">
                  <c:v>Japan</c:v>
                </c:pt>
                <c:pt idx="6">
                  <c:v>Spain</c:v>
                </c:pt>
                <c:pt idx="7">
                  <c:v>Germany</c:v>
                </c:pt>
              </c:strCache>
            </c:strRef>
          </c:cat>
          <c:val>
            <c:numRef>
              <c:f>Sheet1!$B$1:$B$8</c:f>
              <c:numCache>
                <c:formatCode>General</c:formatCode>
                <c:ptCount val="8"/>
                <c:pt idx="0">
                  <c:v>4.0000000000000022E-2</c:v>
                </c:pt>
                <c:pt idx="1">
                  <c:v>7.0000000000000021E-2</c:v>
                </c:pt>
                <c:pt idx="2">
                  <c:v>2.0000000000000011E-2</c:v>
                </c:pt>
                <c:pt idx="3">
                  <c:v>0.05</c:v>
                </c:pt>
                <c:pt idx="4">
                  <c:v>6.0000000000000026E-2</c:v>
                </c:pt>
                <c:pt idx="5">
                  <c:v>0.13</c:v>
                </c:pt>
                <c:pt idx="6">
                  <c:v>0.16</c:v>
                </c:pt>
                <c:pt idx="7">
                  <c:v>0.47000000000000008</c:v>
                </c:pt>
              </c:numCache>
            </c:numRef>
          </c:val>
        </c:ser>
        <c:ser>
          <c:idx val="6"/>
          <c:order val="6"/>
          <c:dLbls>
            <c:showCatName val="1"/>
            <c:showPercent val="1"/>
            <c:showLeaderLines val="1"/>
          </c:dLbls>
          <c:cat>
            <c:strRef>
              <c:f>Sheet1!$A$1:$A$8</c:f>
              <c:strCache>
                <c:ptCount val="8"/>
                <c:pt idx="0">
                  <c:v>Other</c:v>
                </c:pt>
                <c:pt idx="1">
                  <c:v>Other EU</c:v>
                </c:pt>
                <c:pt idx="2">
                  <c:v>South Korea</c:v>
                </c:pt>
                <c:pt idx="3">
                  <c:v>Italy</c:v>
                </c:pt>
                <c:pt idx="4">
                  <c:v>United States</c:v>
                </c:pt>
                <c:pt idx="5">
                  <c:v>Japan</c:v>
                </c:pt>
                <c:pt idx="6">
                  <c:v>Spain</c:v>
                </c:pt>
                <c:pt idx="7">
                  <c:v>Germany</c:v>
                </c:pt>
              </c:strCache>
            </c:strRef>
          </c:cat>
          <c:val>
            <c:numRef>
              <c:f>Sheet1!$B$1:$B$8</c:f>
              <c:numCache>
                <c:formatCode>General</c:formatCode>
                <c:ptCount val="8"/>
                <c:pt idx="0">
                  <c:v>4.0000000000000022E-2</c:v>
                </c:pt>
                <c:pt idx="1">
                  <c:v>7.0000000000000021E-2</c:v>
                </c:pt>
                <c:pt idx="2">
                  <c:v>2.0000000000000011E-2</c:v>
                </c:pt>
                <c:pt idx="3">
                  <c:v>0.05</c:v>
                </c:pt>
                <c:pt idx="4">
                  <c:v>6.0000000000000026E-2</c:v>
                </c:pt>
                <c:pt idx="5">
                  <c:v>0.13</c:v>
                </c:pt>
                <c:pt idx="6">
                  <c:v>0.16</c:v>
                </c:pt>
                <c:pt idx="7">
                  <c:v>0.47000000000000008</c:v>
                </c:pt>
              </c:numCache>
            </c:numRef>
          </c:val>
        </c:ser>
        <c:ser>
          <c:idx val="7"/>
          <c:order val="7"/>
          <c:dLbls>
            <c:showCatName val="1"/>
            <c:showPercent val="1"/>
            <c:showLeaderLines val="1"/>
          </c:dLbls>
          <c:cat>
            <c:strRef>
              <c:f>Sheet1!$A$1:$A$8</c:f>
              <c:strCache>
                <c:ptCount val="8"/>
                <c:pt idx="0">
                  <c:v>Other</c:v>
                </c:pt>
                <c:pt idx="1">
                  <c:v>Other EU</c:v>
                </c:pt>
                <c:pt idx="2">
                  <c:v>South Korea</c:v>
                </c:pt>
                <c:pt idx="3">
                  <c:v>Italy</c:v>
                </c:pt>
                <c:pt idx="4">
                  <c:v>United States</c:v>
                </c:pt>
                <c:pt idx="5">
                  <c:v>Japan</c:v>
                </c:pt>
                <c:pt idx="6">
                  <c:v>Spain</c:v>
                </c:pt>
                <c:pt idx="7">
                  <c:v>Germany</c:v>
                </c:pt>
              </c:strCache>
            </c:strRef>
          </c:cat>
          <c:val>
            <c:numRef>
              <c:f>Sheet1!$B$1:$B$8</c:f>
              <c:numCache>
                <c:formatCode>General</c:formatCode>
                <c:ptCount val="8"/>
                <c:pt idx="0">
                  <c:v>4.0000000000000022E-2</c:v>
                </c:pt>
                <c:pt idx="1">
                  <c:v>7.0000000000000021E-2</c:v>
                </c:pt>
                <c:pt idx="2">
                  <c:v>2.0000000000000011E-2</c:v>
                </c:pt>
                <c:pt idx="3">
                  <c:v>0.05</c:v>
                </c:pt>
                <c:pt idx="4">
                  <c:v>6.0000000000000026E-2</c:v>
                </c:pt>
                <c:pt idx="5">
                  <c:v>0.13</c:v>
                </c:pt>
                <c:pt idx="6">
                  <c:v>0.16</c:v>
                </c:pt>
                <c:pt idx="7">
                  <c:v>0.47000000000000008</c:v>
                </c:pt>
              </c:numCache>
            </c:numRef>
          </c:val>
        </c:ser>
        <c:ser>
          <c:idx val="2"/>
          <c:order val="2"/>
          <c:dLbls>
            <c:showCatName val="1"/>
            <c:showPercent val="1"/>
            <c:showLeaderLines val="1"/>
          </c:dLbls>
          <c:cat>
            <c:strRef>
              <c:f>Sheet1!$A$1:$A$8</c:f>
              <c:strCache>
                <c:ptCount val="8"/>
                <c:pt idx="0">
                  <c:v>Other</c:v>
                </c:pt>
                <c:pt idx="1">
                  <c:v>Other EU</c:v>
                </c:pt>
                <c:pt idx="2">
                  <c:v>South Korea</c:v>
                </c:pt>
                <c:pt idx="3">
                  <c:v>Italy</c:v>
                </c:pt>
                <c:pt idx="4">
                  <c:v>United States</c:v>
                </c:pt>
                <c:pt idx="5">
                  <c:v>Japan</c:v>
                </c:pt>
                <c:pt idx="6">
                  <c:v>Spain</c:v>
                </c:pt>
                <c:pt idx="7">
                  <c:v>Germany</c:v>
                </c:pt>
              </c:strCache>
            </c:strRef>
          </c:cat>
          <c:val>
            <c:numRef>
              <c:f>Sheet1!$B$1:$B$8</c:f>
              <c:numCache>
                <c:formatCode>General</c:formatCode>
                <c:ptCount val="8"/>
                <c:pt idx="0">
                  <c:v>4.0000000000000022E-2</c:v>
                </c:pt>
                <c:pt idx="1">
                  <c:v>7.0000000000000021E-2</c:v>
                </c:pt>
                <c:pt idx="2">
                  <c:v>2.0000000000000011E-2</c:v>
                </c:pt>
                <c:pt idx="3">
                  <c:v>0.05</c:v>
                </c:pt>
                <c:pt idx="4">
                  <c:v>6.0000000000000026E-2</c:v>
                </c:pt>
                <c:pt idx="5">
                  <c:v>0.13</c:v>
                </c:pt>
                <c:pt idx="6">
                  <c:v>0.16</c:v>
                </c:pt>
                <c:pt idx="7">
                  <c:v>0.47000000000000008</c:v>
                </c:pt>
              </c:numCache>
            </c:numRef>
          </c:val>
        </c:ser>
        <c:ser>
          <c:idx val="3"/>
          <c:order val="3"/>
          <c:dLbls>
            <c:showCatName val="1"/>
            <c:showPercent val="1"/>
            <c:showLeaderLines val="1"/>
          </c:dLbls>
          <c:cat>
            <c:strRef>
              <c:f>Sheet1!$A$1:$A$8</c:f>
              <c:strCache>
                <c:ptCount val="8"/>
                <c:pt idx="0">
                  <c:v>Other</c:v>
                </c:pt>
                <c:pt idx="1">
                  <c:v>Other EU</c:v>
                </c:pt>
                <c:pt idx="2">
                  <c:v>South Korea</c:v>
                </c:pt>
                <c:pt idx="3">
                  <c:v>Italy</c:v>
                </c:pt>
                <c:pt idx="4">
                  <c:v>United States</c:v>
                </c:pt>
                <c:pt idx="5">
                  <c:v>Japan</c:v>
                </c:pt>
                <c:pt idx="6">
                  <c:v>Spain</c:v>
                </c:pt>
                <c:pt idx="7">
                  <c:v>Germany</c:v>
                </c:pt>
              </c:strCache>
            </c:strRef>
          </c:cat>
          <c:val>
            <c:numRef>
              <c:f>Sheet1!$B$1:$B$8</c:f>
              <c:numCache>
                <c:formatCode>General</c:formatCode>
                <c:ptCount val="8"/>
                <c:pt idx="0">
                  <c:v>4.0000000000000022E-2</c:v>
                </c:pt>
                <c:pt idx="1">
                  <c:v>7.0000000000000021E-2</c:v>
                </c:pt>
                <c:pt idx="2">
                  <c:v>2.0000000000000011E-2</c:v>
                </c:pt>
                <c:pt idx="3">
                  <c:v>0.05</c:v>
                </c:pt>
                <c:pt idx="4">
                  <c:v>6.0000000000000026E-2</c:v>
                </c:pt>
                <c:pt idx="5">
                  <c:v>0.13</c:v>
                </c:pt>
                <c:pt idx="6">
                  <c:v>0.16</c:v>
                </c:pt>
                <c:pt idx="7">
                  <c:v>0.47000000000000008</c:v>
                </c:pt>
              </c:numCache>
            </c:numRef>
          </c:val>
        </c:ser>
        <c:ser>
          <c:idx val="1"/>
          <c:order val="1"/>
          <c:dLbls>
            <c:showCatName val="1"/>
            <c:showPercent val="1"/>
            <c:showLeaderLines val="1"/>
          </c:dLbls>
          <c:cat>
            <c:strRef>
              <c:f>Sheet1!$A$1:$A$8</c:f>
              <c:strCache>
                <c:ptCount val="8"/>
                <c:pt idx="0">
                  <c:v>Other</c:v>
                </c:pt>
                <c:pt idx="1">
                  <c:v>Other EU</c:v>
                </c:pt>
                <c:pt idx="2">
                  <c:v>South Korea</c:v>
                </c:pt>
                <c:pt idx="3">
                  <c:v>Italy</c:v>
                </c:pt>
                <c:pt idx="4">
                  <c:v>United States</c:v>
                </c:pt>
                <c:pt idx="5">
                  <c:v>Japan</c:v>
                </c:pt>
                <c:pt idx="6">
                  <c:v>Spain</c:v>
                </c:pt>
                <c:pt idx="7">
                  <c:v>Germany</c:v>
                </c:pt>
              </c:strCache>
            </c:strRef>
          </c:cat>
          <c:val>
            <c:numRef>
              <c:f>Sheet1!$B$1:$B$8</c:f>
              <c:numCache>
                <c:formatCode>General</c:formatCode>
                <c:ptCount val="8"/>
                <c:pt idx="0">
                  <c:v>4.0000000000000022E-2</c:v>
                </c:pt>
                <c:pt idx="1">
                  <c:v>7.0000000000000021E-2</c:v>
                </c:pt>
                <c:pt idx="2">
                  <c:v>2.0000000000000011E-2</c:v>
                </c:pt>
                <c:pt idx="3">
                  <c:v>0.05</c:v>
                </c:pt>
                <c:pt idx="4">
                  <c:v>6.0000000000000026E-2</c:v>
                </c:pt>
                <c:pt idx="5">
                  <c:v>0.13</c:v>
                </c:pt>
                <c:pt idx="6">
                  <c:v>0.16</c:v>
                </c:pt>
                <c:pt idx="7">
                  <c:v>0.47000000000000008</c:v>
                </c:pt>
              </c:numCache>
            </c:numRef>
          </c:val>
        </c:ser>
        <c:ser>
          <c:idx val="0"/>
          <c:order val="0"/>
          <c:dLbls>
            <c:showCatName val="1"/>
            <c:showPercent val="1"/>
            <c:showLeaderLines val="1"/>
          </c:dLbls>
          <c:cat>
            <c:strRef>
              <c:f>Sheet1!$A$1:$A$8</c:f>
              <c:strCache>
                <c:ptCount val="8"/>
                <c:pt idx="0">
                  <c:v>Other</c:v>
                </c:pt>
                <c:pt idx="1">
                  <c:v>Other EU</c:v>
                </c:pt>
                <c:pt idx="2">
                  <c:v>South Korea</c:v>
                </c:pt>
                <c:pt idx="3">
                  <c:v>Italy</c:v>
                </c:pt>
                <c:pt idx="4">
                  <c:v>United States</c:v>
                </c:pt>
                <c:pt idx="5">
                  <c:v>Japan</c:v>
                </c:pt>
                <c:pt idx="6">
                  <c:v>Spain</c:v>
                </c:pt>
                <c:pt idx="7">
                  <c:v>Germany</c:v>
                </c:pt>
              </c:strCache>
            </c:strRef>
          </c:cat>
          <c:val>
            <c:numRef>
              <c:f>Sheet1!$B$1:$B$8</c:f>
              <c:numCache>
                <c:formatCode>General</c:formatCode>
                <c:ptCount val="8"/>
                <c:pt idx="0">
                  <c:v>4.0000000000000022E-2</c:v>
                </c:pt>
                <c:pt idx="1">
                  <c:v>7.0000000000000021E-2</c:v>
                </c:pt>
                <c:pt idx="2">
                  <c:v>2.0000000000000011E-2</c:v>
                </c:pt>
                <c:pt idx="3">
                  <c:v>0.05</c:v>
                </c:pt>
                <c:pt idx="4">
                  <c:v>6.0000000000000026E-2</c:v>
                </c:pt>
                <c:pt idx="5">
                  <c:v>0.13</c:v>
                </c:pt>
                <c:pt idx="6">
                  <c:v>0.16</c:v>
                </c:pt>
                <c:pt idx="7">
                  <c:v>0.47000000000000008</c:v>
                </c:pt>
              </c:numCache>
            </c:numRef>
          </c:val>
        </c:ser>
        <c:dLbls>
          <c:showCatName val="1"/>
          <c:showPercent val="1"/>
        </c:dLbls>
      </c:pie3DChart>
    </c:plotArea>
    <c:plotVisOnly val="1"/>
    <c:dispBlanksAs val="zero"/>
  </c:chart>
  <c:spPr>
    <a:ln>
      <a:noFill/>
    </a:ln>
  </c:spPr>
  <c:txPr>
    <a:bodyPr/>
    <a:lstStyle/>
    <a:p>
      <a:pPr>
        <a:defRPr sz="14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6.007 – OCW</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2 – Energy and Power</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88E00D-E950-E44C-B442-840CDEBBF15B}" type="slidenum">
              <a:rPr lang="en-US" smtClean="0"/>
              <a:pPr/>
              <a:t>‹#›</a:t>
            </a:fld>
            <a:endParaRPr lang="en-US"/>
          </a:p>
        </p:txBody>
      </p:sp>
    </p:spTree>
    <p:extLst>
      <p:ext uri="{BB962C8B-B14F-4D97-AF65-F5344CB8AC3E}">
        <p14:creationId xmlns:p14="http://schemas.microsoft.com/office/powerpoint/2010/main" xmlns="" val="2308251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A9D91-D239-A747-B40D-4B7BD4A78143}" type="datetimeFigureOut">
              <a:rPr lang="en-US" smtClean="0"/>
              <a:pPr/>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5E9E46-CC54-4C4E-A1BC-A7FB343F2B1C}" type="slidenum">
              <a:rPr lang="en-US" smtClean="0"/>
              <a:pPr/>
              <a:t>‹#›</a:t>
            </a:fld>
            <a:endParaRPr lang="en-US"/>
          </a:p>
        </p:txBody>
      </p:sp>
    </p:spTree>
    <p:extLst>
      <p:ext uri="{BB962C8B-B14F-4D97-AF65-F5344CB8AC3E}">
        <p14:creationId xmlns:p14="http://schemas.microsoft.com/office/powerpoint/2010/main" xmlns="" val="8175416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more</a:t>
            </a:r>
            <a:r>
              <a:rPr lang="en-US" baseline="0" dirty="0" smtClean="0"/>
              <a:t> information than just “Wiki Commons”</a:t>
            </a:r>
            <a:endParaRPr lang="en-US" dirty="0"/>
          </a:p>
        </p:txBody>
      </p:sp>
      <p:sp>
        <p:nvSpPr>
          <p:cNvPr id="4" name="Slide Number Placeholder 3"/>
          <p:cNvSpPr>
            <a:spLocks noGrp="1"/>
          </p:cNvSpPr>
          <p:nvPr>
            <p:ph type="sldNum" sz="quarter" idx="10"/>
          </p:nvPr>
        </p:nvSpPr>
        <p:spPr/>
        <p:txBody>
          <a:bodyPr/>
          <a:lstStyle/>
          <a:p>
            <a:fld id="{5E5E9E46-CC54-4C4E-A1BC-A7FB343F2B1C}" type="slidenum">
              <a:rPr lang="en-US" smtClean="0"/>
              <a:pPr/>
              <a:t>3</a:t>
            </a:fld>
            <a:endParaRPr lang="en-US"/>
          </a:p>
        </p:txBody>
      </p:sp>
    </p:spTree>
    <p:extLst>
      <p:ext uri="{BB962C8B-B14F-4D97-AF65-F5344CB8AC3E}">
        <p14:creationId xmlns:p14="http://schemas.microsoft.com/office/powerpoint/2010/main" xmlns="" val="154303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E5E9E46-CC54-4C4E-A1BC-A7FB343F2B1C}"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friction image is copyrighted! </a:t>
            </a:r>
            <a:endParaRPr lang="en-US" dirty="0"/>
          </a:p>
        </p:txBody>
      </p:sp>
      <p:sp>
        <p:nvSpPr>
          <p:cNvPr id="4" name="Slide Number Placeholder 3"/>
          <p:cNvSpPr>
            <a:spLocks noGrp="1"/>
          </p:cNvSpPr>
          <p:nvPr>
            <p:ph type="sldNum" sz="quarter" idx="10"/>
          </p:nvPr>
        </p:nvSpPr>
        <p:spPr/>
        <p:txBody>
          <a:bodyPr/>
          <a:lstStyle/>
          <a:p>
            <a:fld id="{5E5E9E46-CC54-4C4E-A1BC-A7FB343F2B1C}" type="slidenum">
              <a:rPr lang="en-US" smtClean="0"/>
              <a:pPr/>
              <a:t>12</a:t>
            </a:fld>
            <a:endParaRPr lang="en-US"/>
          </a:p>
        </p:txBody>
      </p:sp>
    </p:spTree>
    <p:extLst>
      <p:ext uri="{BB962C8B-B14F-4D97-AF65-F5344CB8AC3E}">
        <p14:creationId xmlns:p14="http://schemas.microsoft.com/office/powerpoint/2010/main" xmlns="" val="270902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A8EB9-6B77-2348-B6F4-259058D4FDB3}" type="slidenum">
              <a:rPr lang="en-US"/>
              <a:pPr/>
              <a:t>20</a:t>
            </a:fld>
            <a:endParaRPr lang="en-US"/>
          </a:p>
        </p:txBody>
      </p:sp>
      <p:sp>
        <p:nvSpPr>
          <p:cNvPr id="370690" name="Rectangle 2"/>
          <p:cNvSpPr>
            <a:spLocks noGrp="1" noRot="1" noChangeAspect="1" noChangeArrowheads="1" noTextEdit="1"/>
          </p:cNvSpPr>
          <p:nvPr>
            <p:ph type="sldImg"/>
          </p:nvPr>
        </p:nvSpPr>
        <p:spPr>
          <a:xfrm>
            <a:off x="1144588" y="687388"/>
            <a:ext cx="4568825" cy="3427412"/>
          </a:xfrm>
          <a:ln/>
        </p:spPr>
      </p:sp>
      <p:sp>
        <p:nvSpPr>
          <p:cNvPr id="370691" name="Rectangle 3"/>
          <p:cNvSpPr>
            <a:spLocks noGrp="1" noChangeArrowheads="1"/>
          </p:cNvSpPr>
          <p:nvPr>
            <p:ph type="body" idx="1"/>
          </p:nvPr>
        </p:nvSpPr>
        <p:spPr>
          <a:xfrm>
            <a:off x="913785" y="4343826"/>
            <a:ext cx="5030431" cy="4113331"/>
          </a:xfrm>
        </p:spPr>
        <p:txBody>
          <a:bodyPr/>
          <a:lstStyle/>
          <a:p>
            <a:r>
              <a:rPr lang="en-US" dirty="0" smtClean="0"/>
              <a:t>Are you sure this is from </a:t>
            </a:r>
            <a:r>
              <a:rPr lang="en-US" dirty="0" err="1" smtClean="0"/>
              <a:t>Bulovic</a:t>
            </a:r>
            <a:r>
              <a:rPr lang="en-US" dirty="0" smtClean="0"/>
              <a:t>?  It’s looks like data</a:t>
            </a:r>
            <a:r>
              <a:rPr lang="en-US" baseline="0" dirty="0" smtClean="0"/>
              <a:t> and needs to be redrawn.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match fonts when doing redraw. </a:t>
            </a:r>
            <a:endParaRPr lang="en-US" dirty="0"/>
          </a:p>
        </p:txBody>
      </p:sp>
      <p:sp>
        <p:nvSpPr>
          <p:cNvPr id="4" name="Slide Number Placeholder 3"/>
          <p:cNvSpPr>
            <a:spLocks noGrp="1"/>
          </p:cNvSpPr>
          <p:nvPr>
            <p:ph type="sldNum" sz="quarter" idx="10"/>
          </p:nvPr>
        </p:nvSpPr>
        <p:spPr/>
        <p:txBody>
          <a:bodyPr/>
          <a:lstStyle/>
          <a:p>
            <a:fld id="{5E5E9E46-CC54-4C4E-A1BC-A7FB343F2B1C}" type="slidenum">
              <a:rPr lang="en-US" smtClean="0"/>
              <a:pPr/>
              <a:t>21</a:t>
            </a:fld>
            <a:endParaRPr lang="en-US"/>
          </a:p>
        </p:txBody>
      </p:sp>
    </p:spTree>
    <p:extLst>
      <p:ext uri="{BB962C8B-B14F-4D97-AF65-F5344CB8AC3E}">
        <p14:creationId xmlns:p14="http://schemas.microsoft.com/office/powerpoint/2010/main" xmlns="" val="394973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E9E46-CC54-4C4E-A1BC-A7FB343F2B1C}" type="slidenum">
              <a:rPr lang="en-US" smtClean="0"/>
              <a:pPr/>
              <a:t>23</a:t>
            </a:fld>
            <a:endParaRPr lang="en-US"/>
          </a:p>
        </p:txBody>
      </p:sp>
    </p:spTree>
    <p:extLst>
      <p:ext uri="{BB962C8B-B14F-4D97-AF65-F5344CB8AC3E}">
        <p14:creationId xmlns:p14="http://schemas.microsoft.com/office/powerpoint/2010/main" xmlns="" val="2718847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B0EDD4E-80DC-44AC-9D72-8309D33892C2}" type="slidenum">
              <a:rPr lang="en-US" smtClean="0"/>
              <a:pPr>
                <a:defRPr/>
              </a:pPr>
              <a:t>28</a:t>
            </a:fld>
            <a:endParaRPr lang="en-US"/>
          </a:p>
        </p:txBody>
      </p:sp>
    </p:spTree>
    <p:extLst>
      <p:ext uri="{BB962C8B-B14F-4D97-AF65-F5344CB8AC3E}">
        <p14:creationId xmlns:p14="http://schemas.microsoft.com/office/powerpoint/2010/main" xmlns="" val="66596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E350F6-E533-644A-82D9-83F122B57CA6}"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6D76F-ED75-0E4B-AE2D-BFCEFA8791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350F6-E533-644A-82D9-83F122B57CA6}"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6D76F-ED75-0E4B-AE2D-BFCEFA8791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350F6-E533-644A-82D9-83F122B57CA6}"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6D76F-ED75-0E4B-AE2D-BFCEFA87912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B441784E-6313-004E-83F7-A2E3E5C03EC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6A5782-BE5C-FE45-8B75-088B2A4CC6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350F6-E533-644A-82D9-83F122B57CA6}"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6D76F-ED75-0E4B-AE2D-BFCEFA8791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E350F6-E533-644A-82D9-83F122B57CA6}"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6D76F-ED75-0E4B-AE2D-BFCEFA8791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E350F6-E533-644A-82D9-83F122B57CA6}"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6D76F-ED75-0E4B-AE2D-BFCEFA8791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E350F6-E533-644A-82D9-83F122B57CA6}" type="datetimeFigureOut">
              <a:rPr lang="en-US" smtClean="0"/>
              <a:pPr/>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16D76F-ED75-0E4B-AE2D-BFCEFA8791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E350F6-E533-644A-82D9-83F122B57CA6}" type="datetimeFigureOut">
              <a:rPr lang="en-US" smtClean="0"/>
              <a:pPr/>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16D76F-ED75-0E4B-AE2D-BFCEFA8791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350F6-E533-644A-82D9-83F122B57CA6}" type="datetimeFigureOut">
              <a:rPr lang="en-US" smtClean="0"/>
              <a:pPr/>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16D76F-ED75-0E4B-AE2D-BFCEFA8791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350F6-E533-644A-82D9-83F122B57CA6}"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6D76F-ED75-0E4B-AE2D-BFCEFA8791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350F6-E533-644A-82D9-83F122B57CA6}"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6D76F-ED75-0E4B-AE2D-BFCEFA8791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350F6-E533-644A-82D9-83F122B57CA6}" type="datetimeFigureOut">
              <a:rPr lang="en-US" smtClean="0"/>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6D76F-ED75-0E4B-AE2D-BFCEFA8791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en.wikipedia.org/wiki/James_Prescott_Joule" TargetMode="Externa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en.wikipedia.org/wiki/Horsepowe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ocw.mit.edu/"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ocw.mit.edu/term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822028" y="609600"/>
            <a:ext cx="3567933" cy="666849"/>
          </a:xfrm>
          <a:prstGeom prst="rect">
            <a:avLst/>
          </a:prstGeom>
          <a:noFill/>
          <a:ln w="25400">
            <a:noFill/>
            <a:miter lim="800000"/>
            <a:headEnd type="none" w="sm" len="sm"/>
            <a:tailEnd type="none" w="sm" len="sm"/>
          </a:ln>
          <a:effectLst/>
        </p:spPr>
        <p:txBody>
          <a:bodyPr wrap="none">
            <a:prstTxWarp prst="textNoShape">
              <a:avLst/>
            </a:prstTxWarp>
            <a:spAutoFit/>
          </a:bodyPr>
          <a:lstStyle/>
          <a:p>
            <a:pPr algn="ctr" eaLnBrk="0" hangingPunct="0">
              <a:lnSpc>
                <a:spcPct val="120000"/>
              </a:lnSpc>
            </a:pPr>
            <a:r>
              <a:rPr lang="en-US" sz="3200" i="1" dirty="0" smtClean="0">
                <a:effectLst>
                  <a:outerShdw blurRad="38100" dist="38100" dir="2700000" algn="tl">
                    <a:srgbClr val="DDDDDD"/>
                  </a:outerShdw>
                </a:effectLst>
                <a:latin typeface="Trebuchet MS"/>
                <a:cs typeface="Trebuchet MS"/>
              </a:rPr>
              <a:t>Energy and Power</a:t>
            </a:r>
            <a:endParaRPr lang="en-US" sz="2800" i="1" dirty="0">
              <a:effectLst>
                <a:outerShdw blurRad="38100" dist="38100" dir="2700000" algn="tl">
                  <a:srgbClr val="DDDDDD"/>
                </a:outerShdw>
              </a:effectLst>
              <a:latin typeface="Trebuchet MS"/>
              <a:cs typeface="Trebuchet MS"/>
            </a:endParaRPr>
          </a:p>
        </p:txBody>
      </p:sp>
      <p:sp>
        <p:nvSpPr>
          <p:cNvPr id="5" name="Text Box 5"/>
          <p:cNvSpPr txBox="1">
            <a:spLocks noChangeArrowheads="1"/>
          </p:cNvSpPr>
          <p:nvPr/>
        </p:nvSpPr>
        <p:spPr bwMode="auto">
          <a:xfrm>
            <a:off x="1126138" y="1981200"/>
            <a:ext cx="6874862" cy="3046988"/>
          </a:xfrm>
          <a:prstGeom prst="rect">
            <a:avLst/>
          </a:prstGeom>
          <a:noFill/>
          <a:ln w="9525">
            <a:noFill/>
            <a:miter lim="800000"/>
            <a:headEnd/>
            <a:tailEnd/>
          </a:ln>
          <a:effectLst/>
        </p:spPr>
        <p:txBody>
          <a:bodyPr wrap="none">
            <a:prstTxWarp prst="textNoShape">
              <a:avLst/>
            </a:prstTxWarp>
            <a:spAutoFit/>
          </a:bodyPr>
          <a:lstStyle/>
          <a:p>
            <a:pPr eaLnBrk="0" hangingPunct="0"/>
            <a:r>
              <a:rPr lang="en-US" sz="2400" dirty="0">
                <a:latin typeface="Trebuchet MS"/>
                <a:cs typeface="Trebuchet MS"/>
              </a:rPr>
              <a:t>	 </a:t>
            </a:r>
            <a:r>
              <a:rPr lang="en-US" sz="2400" u="sng" dirty="0">
                <a:latin typeface="Trebuchet MS"/>
                <a:cs typeface="Trebuchet MS"/>
              </a:rPr>
              <a:t>Outline</a:t>
            </a:r>
            <a:endParaRPr lang="en-US" sz="3200" u="sng" dirty="0" smtClean="0">
              <a:latin typeface="Trebuchet MS"/>
              <a:cs typeface="Trebuchet MS"/>
            </a:endParaRPr>
          </a:p>
          <a:p>
            <a:pPr eaLnBrk="0" hangingPunct="0"/>
            <a:endParaRPr lang="en-US" sz="2400" dirty="0" smtClean="0">
              <a:latin typeface="Trebuchet MS"/>
              <a:cs typeface="Trebuchet MS"/>
            </a:endParaRPr>
          </a:p>
          <a:p>
            <a:pPr eaLnBrk="0" hangingPunct="0"/>
            <a:r>
              <a:rPr lang="en-US" sz="2400" dirty="0" smtClean="0">
                <a:latin typeface="Trebuchet MS"/>
                <a:cs typeface="Trebuchet MS"/>
              </a:rPr>
              <a:t>	- First Law</a:t>
            </a:r>
          </a:p>
          <a:p>
            <a:pPr eaLnBrk="0" hangingPunct="0"/>
            <a:r>
              <a:rPr lang="en-US" sz="2400" dirty="0" smtClean="0">
                <a:latin typeface="Trebuchet MS"/>
                <a:cs typeface="Trebuchet MS"/>
              </a:rPr>
              <a:t>	- Heat and Friction</a:t>
            </a:r>
          </a:p>
          <a:p>
            <a:pPr eaLnBrk="0" hangingPunct="0"/>
            <a:r>
              <a:rPr lang="en-US" sz="2400" dirty="0" smtClean="0">
                <a:latin typeface="Trebuchet MS"/>
                <a:cs typeface="Trebuchet MS"/>
              </a:rPr>
              <a:t>	- Thru and Across Variables</a:t>
            </a:r>
          </a:p>
          <a:p>
            <a:pPr eaLnBrk="0" hangingPunct="0"/>
            <a:r>
              <a:rPr lang="en-US" sz="2400" dirty="0" smtClean="0">
                <a:latin typeface="Trebuchet MS"/>
                <a:cs typeface="Trebuchet MS"/>
              </a:rPr>
              <a:t>	- Energy Supply of Planet Earth </a:t>
            </a:r>
          </a:p>
          <a:p>
            <a:pPr eaLnBrk="0" hangingPunct="0"/>
            <a:r>
              <a:rPr lang="en-US" sz="2400" dirty="0" smtClean="0">
                <a:latin typeface="Trebuchet MS"/>
                <a:cs typeface="Trebuchet MS"/>
              </a:rPr>
              <a:t>	- Go-Cart </a:t>
            </a:r>
          </a:p>
          <a:p>
            <a:pPr eaLnBrk="0" hangingPunct="0"/>
            <a:r>
              <a:rPr lang="en-US" sz="2400" dirty="0" smtClean="0">
                <a:latin typeface="Trebuchet MS"/>
                <a:cs typeface="Trebuchet MS"/>
              </a:rPr>
              <a:t>	   </a:t>
            </a:r>
            <a:r>
              <a:rPr lang="en-US" dirty="0" smtClean="0">
                <a:latin typeface="Trebuchet MS"/>
                <a:cs typeface="Trebuchet MS"/>
              </a:rPr>
              <a:t>(platform for converting electrical to mechanical energy)</a:t>
            </a:r>
            <a:endParaRPr lang="en-US" dirty="0">
              <a:latin typeface="Trebuchet MS"/>
              <a:cs typeface="Trebuchet M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2s910a.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35594" y="990600"/>
            <a:ext cx="4255150" cy="3377297"/>
          </a:xfrm>
          <a:prstGeom prst="rect">
            <a:avLst/>
          </a:prstGeom>
        </p:spPr>
      </p:pic>
      <p:sp>
        <p:nvSpPr>
          <p:cNvPr id="32771" name="Rectangle 3"/>
          <p:cNvSpPr>
            <a:spLocks noGrp="1" noChangeArrowheads="1"/>
          </p:cNvSpPr>
          <p:nvPr>
            <p:ph type="body" sz="half" idx="2"/>
          </p:nvPr>
        </p:nvSpPr>
        <p:spPr>
          <a:xfrm>
            <a:off x="4572000" y="4191000"/>
            <a:ext cx="4038600" cy="685800"/>
          </a:xfrm>
        </p:spPr>
        <p:txBody>
          <a:bodyPr>
            <a:normAutofit lnSpcReduction="10000"/>
          </a:bodyPr>
          <a:lstStyle/>
          <a:p>
            <a:pPr marL="0" indent="0" algn="ctr">
              <a:lnSpc>
                <a:spcPct val="110000"/>
              </a:lnSpc>
              <a:spcBef>
                <a:spcPts val="0"/>
              </a:spcBef>
              <a:buFontTx/>
              <a:buNone/>
            </a:pPr>
            <a:r>
              <a:rPr lang="en-US" sz="1800" dirty="0" smtClean="0">
                <a:latin typeface="Trebuchet MS"/>
                <a:cs typeface="Trebuchet MS"/>
              </a:rPr>
              <a:t>Even a smooth material like mica is not smooth in close-up!</a:t>
            </a:r>
            <a:endParaRPr lang="en-US" sz="1800" dirty="0">
              <a:latin typeface="Trebuchet MS"/>
              <a:cs typeface="Trebuchet MS"/>
            </a:endParaRPr>
          </a:p>
        </p:txBody>
      </p:sp>
      <p:sp>
        <p:nvSpPr>
          <p:cNvPr id="32773" name="Text Box 5"/>
          <p:cNvSpPr txBox="1">
            <a:spLocks noChangeArrowheads="1"/>
          </p:cNvSpPr>
          <p:nvPr/>
        </p:nvSpPr>
        <p:spPr bwMode="auto">
          <a:xfrm>
            <a:off x="250825" y="990600"/>
            <a:ext cx="3406775" cy="5632311"/>
          </a:xfrm>
          <a:prstGeom prst="rect">
            <a:avLst/>
          </a:prstGeom>
          <a:solidFill>
            <a:schemeClr val="accent1">
              <a:lumMod val="60000"/>
              <a:lumOff val="40000"/>
            </a:schemeClr>
          </a:solidFill>
          <a:ln w="9525">
            <a:noFill/>
            <a:miter lim="800000"/>
            <a:headEnd/>
            <a:tailEnd/>
          </a:ln>
          <a:effectLst/>
        </p:spPr>
        <p:txBody>
          <a:bodyPr wrap="square">
            <a:prstTxWarp prst="textNoShape">
              <a:avLst/>
            </a:prstTxWarp>
            <a:spAutoFit/>
          </a:bodyPr>
          <a:lstStyle/>
          <a:p>
            <a:pPr algn="ctr"/>
            <a:r>
              <a:rPr lang="en-US" sz="2000" dirty="0"/>
              <a:t>At the microscopic level even the smoothest of surfaces is dotted with </a:t>
            </a:r>
            <a:r>
              <a:rPr lang="en-US" sz="2000" dirty="0" smtClean="0"/>
              <a:t>little</a:t>
            </a:r>
            <a:br>
              <a:rPr lang="en-US" sz="2000" dirty="0" smtClean="0"/>
            </a:br>
            <a:r>
              <a:rPr lang="en-US" sz="2000" dirty="0" smtClean="0"/>
              <a:t>“</a:t>
            </a:r>
            <a:r>
              <a:rPr lang="en-US" sz="2000" dirty="0"/>
              <a:t>mountain peaks</a:t>
            </a:r>
            <a:r>
              <a:rPr lang="en-US" sz="2000" dirty="0" smtClean="0"/>
              <a:t>”</a:t>
            </a:r>
          </a:p>
          <a:p>
            <a:pPr algn="ctr"/>
            <a:endParaRPr lang="en-US" sz="2000" dirty="0"/>
          </a:p>
          <a:p>
            <a:pPr algn="ctr"/>
            <a:r>
              <a:rPr lang="en-US" sz="2000" dirty="0"/>
              <a:t>The tips of the peaks are the only parts that touch the</a:t>
            </a:r>
            <a:r>
              <a:rPr lang="en-US" sz="2000" dirty="0" smtClean="0"/>
              <a:t> </a:t>
            </a:r>
            <a:br>
              <a:rPr lang="en-US" sz="2000" dirty="0" smtClean="0"/>
            </a:br>
            <a:r>
              <a:rPr lang="en-US" sz="2000" dirty="0" smtClean="0"/>
              <a:t>other material</a:t>
            </a:r>
          </a:p>
          <a:p>
            <a:pPr algn="ctr"/>
            <a:endParaRPr lang="en-US" sz="2000" dirty="0"/>
          </a:p>
          <a:p>
            <a:pPr algn="ctr"/>
            <a:r>
              <a:rPr lang="en-US" sz="2000" dirty="0"/>
              <a:t>Only a very small portion of the apparent surface area is in contact with the other </a:t>
            </a:r>
            <a:r>
              <a:rPr lang="en-US" sz="2000" dirty="0" smtClean="0"/>
              <a:t>surface</a:t>
            </a:r>
          </a:p>
          <a:p>
            <a:pPr algn="ctr"/>
            <a:endParaRPr lang="en-US" sz="2000" dirty="0"/>
          </a:p>
          <a:p>
            <a:pPr algn="ctr"/>
            <a:r>
              <a:rPr lang="en-US" sz="2000" dirty="0"/>
              <a:t>This causes extremely high pressures to form on the parts that touch. This causes the two surfaces to become “welded” almost at the points of </a:t>
            </a:r>
            <a:r>
              <a:rPr lang="en-US" sz="2000" dirty="0" smtClean="0"/>
              <a:t>contact</a:t>
            </a:r>
          </a:p>
        </p:txBody>
      </p:sp>
      <p:sp>
        <p:nvSpPr>
          <p:cNvPr id="32775" name="Text Box 7"/>
          <p:cNvSpPr txBox="1">
            <a:spLocks noChangeArrowheads="1"/>
          </p:cNvSpPr>
          <p:nvPr/>
        </p:nvSpPr>
        <p:spPr bwMode="auto">
          <a:xfrm>
            <a:off x="304800" y="157163"/>
            <a:ext cx="4191000" cy="604837"/>
          </a:xfrm>
          <a:prstGeom prst="rect">
            <a:avLst/>
          </a:prstGeom>
          <a:noFill/>
          <a:ln w="25400">
            <a:noFill/>
            <a:miter lim="800000"/>
            <a:headEnd type="none" w="sm" len="sm"/>
            <a:tailEnd type="none" w="sm" len="sm"/>
          </a:ln>
          <a:effectLst/>
        </p:spPr>
        <p:txBody>
          <a:bodyPr wrap="none">
            <a:prstTxWarp prst="textNoShape">
              <a:avLst/>
            </a:prstTxWarp>
            <a:spAutoFit/>
          </a:bodyPr>
          <a:lstStyle/>
          <a:p>
            <a:pPr algn="ctr" eaLnBrk="0" hangingPunct="0">
              <a:lnSpc>
                <a:spcPct val="120000"/>
              </a:lnSpc>
            </a:pPr>
            <a:r>
              <a:rPr lang="en-US" sz="2800" i="1" u="sng" dirty="0">
                <a:latin typeface="Trebuchet MS" pitchFamily="-65" charset="0"/>
              </a:rPr>
              <a:t>Atomic Origin of Friction</a:t>
            </a:r>
            <a:endParaRPr lang="en-US" sz="2400" i="1" u="sng" dirty="0">
              <a:latin typeface="Trebuchet MS" pitchFamily="-65" charset="0"/>
            </a:endParaRPr>
          </a:p>
        </p:txBody>
      </p:sp>
      <p:sp>
        <p:nvSpPr>
          <p:cNvPr id="8" name="Rectangle 9"/>
          <p:cNvSpPr>
            <a:spLocks noChangeArrowheads="1"/>
          </p:cNvSpPr>
          <p:nvPr/>
        </p:nvSpPr>
        <p:spPr bwMode="auto">
          <a:xfrm>
            <a:off x="5132555" y="762000"/>
            <a:ext cx="2827968" cy="595548"/>
          </a:xfrm>
          <a:prstGeom prst="rect">
            <a:avLst/>
          </a:prstGeom>
          <a:noFill/>
          <a:ln w="9525">
            <a:noFill/>
            <a:miter lim="800000"/>
            <a:headEnd/>
            <a:tailEnd/>
          </a:ln>
          <a:effectLst/>
        </p:spPr>
        <p:txBody>
          <a:bodyPr wrap="none">
            <a:prstTxWarp prst="textNoShape">
              <a:avLst/>
            </a:prstTxWarp>
            <a:spAutoFit/>
          </a:bodyPr>
          <a:lstStyle/>
          <a:p>
            <a:pPr algn="ctr">
              <a:lnSpc>
                <a:spcPct val="90000"/>
              </a:lnSpc>
            </a:pPr>
            <a:r>
              <a:rPr lang="en-US" dirty="0">
                <a:latin typeface="Trebuchet MS"/>
                <a:cs typeface="Trebuchet MS"/>
              </a:rPr>
              <a:t>Why does friction </a:t>
            </a:r>
            <a:r>
              <a:rPr lang="en-US" dirty="0" smtClean="0">
                <a:latin typeface="Trebuchet MS"/>
                <a:cs typeface="Trebuchet MS"/>
              </a:rPr>
              <a:t>depend</a:t>
            </a:r>
            <a:br>
              <a:rPr lang="en-US" dirty="0" smtClean="0">
                <a:latin typeface="Trebuchet MS"/>
                <a:cs typeface="Trebuchet MS"/>
              </a:rPr>
            </a:br>
            <a:r>
              <a:rPr lang="en-US" dirty="0" smtClean="0">
                <a:latin typeface="Trebuchet MS"/>
                <a:cs typeface="Trebuchet MS"/>
              </a:rPr>
              <a:t>on </a:t>
            </a:r>
            <a:r>
              <a:rPr lang="en-US" dirty="0">
                <a:latin typeface="Trebuchet MS"/>
                <a:cs typeface="Trebuchet MS"/>
              </a:rPr>
              <a:t>the normal force ?</a:t>
            </a:r>
          </a:p>
        </p:txBody>
      </p:sp>
      <p:pic>
        <p:nvPicPr>
          <p:cNvPr id="9" name="Picture 8" descr="latex-image-1.pdf"/>
          <p:cNvPicPr>
            <a:picLocks noChangeAspect="1"/>
          </p:cNvPicPr>
          <p:nvPr/>
        </p:nvPicPr>
        <p:blipFill>
          <a:blip r:embed="rId3"/>
          <a:stretch>
            <a:fillRect/>
          </a:stretch>
        </p:blipFill>
        <p:spPr>
          <a:xfrm>
            <a:off x="5740659" y="1653467"/>
            <a:ext cx="283904" cy="229307"/>
          </a:xfrm>
          <a:prstGeom prst="rect">
            <a:avLst/>
          </a:prstGeom>
          <a:solidFill>
            <a:schemeClr val="bg1"/>
          </a:solidFill>
        </p:spPr>
      </p:pic>
      <p:pic>
        <p:nvPicPr>
          <p:cNvPr id="10" name="Picture 9" descr="latex-image-1.pdf"/>
          <p:cNvPicPr>
            <a:picLocks noChangeAspect="1"/>
          </p:cNvPicPr>
          <p:nvPr/>
        </p:nvPicPr>
        <p:blipFill>
          <a:blip r:embed="rId4"/>
          <a:stretch>
            <a:fillRect/>
          </a:stretch>
        </p:blipFill>
        <p:spPr>
          <a:xfrm>
            <a:off x="6563169" y="3233609"/>
            <a:ext cx="262065" cy="262065"/>
          </a:xfrm>
          <a:prstGeom prst="rect">
            <a:avLst/>
          </a:prstGeom>
          <a:solidFill>
            <a:schemeClr val="bg1"/>
          </a:solidFill>
        </p:spPr>
      </p:pic>
      <p:pic>
        <p:nvPicPr>
          <p:cNvPr id="11" name="Picture 10" descr="latex-image-1.pdf"/>
          <p:cNvPicPr>
            <a:picLocks noChangeAspect="1"/>
          </p:cNvPicPr>
          <p:nvPr/>
        </p:nvPicPr>
        <p:blipFill>
          <a:blip r:embed="rId5"/>
          <a:stretch>
            <a:fillRect/>
          </a:stretch>
        </p:blipFill>
        <p:spPr>
          <a:xfrm>
            <a:off x="7427340" y="1602265"/>
            <a:ext cx="1539632" cy="262065"/>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3" grpId="0" animBg="1"/>
      <p:bldP spid="327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sz="half" idx="1"/>
          </p:nvPr>
        </p:nvSpPr>
        <p:spPr>
          <a:xfrm>
            <a:off x="381000" y="1143000"/>
            <a:ext cx="8534400" cy="2057400"/>
          </a:xfrm>
        </p:spPr>
        <p:txBody>
          <a:bodyPr/>
          <a:lstStyle/>
          <a:p>
            <a:r>
              <a:rPr lang="en-US" sz="2000" i="1" dirty="0">
                <a:solidFill>
                  <a:srgbClr val="0000FF"/>
                </a:solidFill>
                <a:latin typeface="Trebuchet MS"/>
                <a:cs typeface="Trebuchet MS"/>
              </a:rPr>
              <a:t>The true surface contact area is proportional to the normal force because the peaks will deform plastically when force is applied increasing the contact area</a:t>
            </a:r>
            <a:endParaRPr lang="en-US" sz="2000" i="1" dirty="0" smtClean="0">
              <a:solidFill>
                <a:srgbClr val="0000FF"/>
              </a:solidFill>
              <a:latin typeface="Trebuchet MS"/>
              <a:cs typeface="Trebuchet MS"/>
            </a:endParaRPr>
          </a:p>
          <a:p>
            <a:pPr lvl="1">
              <a:buNone/>
            </a:pPr>
            <a:r>
              <a:rPr lang="en-US" sz="1800" dirty="0" smtClean="0">
                <a:solidFill>
                  <a:srgbClr val="0000FF"/>
                </a:solidFill>
                <a:latin typeface="Trebuchet MS"/>
                <a:cs typeface="Trebuchet MS"/>
              </a:rPr>
              <a:t>- Plastic </a:t>
            </a:r>
            <a:r>
              <a:rPr lang="en-US" sz="1800" dirty="0">
                <a:solidFill>
                  <a:srgbClr val="0000FF"/>
                </a:solidFill>
                <a:latin typeface="Trebuchet MS"/>
                <a:cs typeface="Trebuchet MS"/>
              </a:rPr>
              <a:t>deformation: to change shape permanently without fracturing</a:t>
            </a:r>
          </a:p>
        </p:txBody>
      </p:sp>
      <p:sp>
        <p:nvSpPr>
          <p:cNvPr id="33796" name="Rectangle 4"/>
          <p:cNvSpPr>
            <a:spLocks noGrp="1" noChangeArrowheads="1"/>
          </p:cNvSpPr>
          <p:nvPr>
            <p:ph type="body" sz="half" idx="2"/>
          </p:nvPr>
        </p:nvSpPr>
        <p:spPr>
          <a:xfrm>
            <a:off x="457200" y="4876800"/>
            <a:ext cx="7162800" cy="1676400"/>
          </a:xfrm>
        </p:spPr>
        <p:txBody>
          <a:bodyPr/>
          <a:lstStyle/>
          <a:p>
            <a:pPr>
              <a:lnSpc>
                <a:spcPct val="80000"/>
              </a:lnSpc>
            </a:pPr>
            <a:r>
              <a:rPr lang="en-US" sz="2000" i="1" dirty="0">
                <a:latin typeface="Trebuchet MS"/>
                <a:cs typeface="Trebuchet MS"/>
              </a:rPr>
              <a:t>Other lesser reasons for friction</a:t>
            </a:r>
            <a:endParaRPr lang="en-US" sz="2000" i="1" dirty="0" smtClean="0">
              <a:latin typeface="Trebuchet MS"/>
              <a:cs typeface="Trebuchet MS"/>
            </a:endParaRPr>
          </a:p>
          <a:p>
            <a:pPr>
              <a:lnSpc>
                <a:spcPct val="80000"/>
              </a:lnSpc>
              <a:buNone/>
            </a:pPr>
            <a:r>
              <a:rPr lang="en-US" sz="2400" dirty="0" smtClean="0">
                <a:latin typeface="Trebuchet MS"/>
                <a:cs typeface="Trebuchet MS"/>
              </a:rPr>
              <a:t>	</a:t>
            </a:r>
            <a:r>
              <a:rPr lang="en-US" sz="1800" dirty="0" smtClean="0">
                <a:latin typeface="Trebuchet MS"/>
                <a:cs typeface="Trebuchet MS"/>
              </a:rPr>
              <a:t>- Surface </a:t>
            </a:r>
            <a:r>
              <a:rPr lang="en-US" sz="1800" dirty="0">
                <a:latin typeface="Trebuchet MS"/>
                <a:cs typeface="Trebuchet MS"/>
              </a:rPr>
              <a:t>adhesion between pure </a:t>
            </a:r>
            <a:r>
              <a:rPr lang="en-US" sz="1800" dirty="0" smtClean="0">
                <a:latin typeface="Trebuchet MS"/>
                <a:cs typeface="Trebuchet MS"/>
              </a:rPr>
              <a:t>metals</a:t>
            </a:r>
          </a:p>
          <a:p>
            <a:pPr>
              <a:lnSpc>
                <a:spcPct val="80000"/>
              </a:lnSpc>
              <a:buNone/>
            </a:pPr>
            <a:r>
              <a:rPr lang="en-US" sz="1800" dirty="0" smtClean="0">
                <a:latin typeface="Trebuchet MS"/>
                <a:cs typeface="Trebuchet MS"/>
              </a:rPr>
              <a:t>	- </a:t>
            </a:r>
            <a:r>
              <a:rPr lang="en-US" sz="1800" dirty="0" err="1" smtClean="0">
                <a:latin typeface="Trebuchet MS"/>
                <a:cs typeface="Trebuchet MS"/>
              </a:rPr>
              <a:t>Ploughing</a:t>
            </a:r>
            <a:r>
              <a:rPr lang="en-US" sz="1800" dirty="0" smtClean="0">
                <a:latin typeface="Trebuchet MS"/>
                <a:cs typeface="Trebuchet MS"/>
              </a:rPr>
              <a:t> </a:t>
            </a:r>
            <a:r>
              <a:rPr lang="en-US" sz="1800" dirty="0">
                <a:latin typeface="Trebuchet MS"/>
                <a:cs typeface="Trebuchet MS"/>
              </a:rPr>
              <a:t>of one surface by the other harder one</a:t>
            </a:r>
            <a:endParaRPr lang="en-US" sz="1800" dirty="0" smtClean="0">
              <a:latin typeface="Trebuchet MS"/>
              <a:cs typeface="Trebuchet MS"/>
            </a:endParaRPr>
          </a:p>
          <a:p>
            <a:pPr>
              <a:lnSpc>
                <a:spcPct val="80000"/>
              </a:lnSpc>
              <a:buNone/>
            </a:pPr>
            <a:r>
              <a:rPr lang="en-US" sz="1800" dirty="0" smtClean="0">
                <a:latin typeface="Trebuchet MS"/>
                <a:cs typeface="Trebuchet MS"/>
              </a:rPr>
              <a:t>	- Elastic </a:t>
            </a:r>
            <a:r>
              <a:rPr lang="en-US" sz="1800" dirty="0">
                <a:latin typeface="Trebuchet MS"/>
                <a:cs typeface="Trebuchet MS"/>
              </a:rPr>
              <a:t>deformation</a:t>
            </a:r>
          </a:p>
        </p:txBody>
      </p:sp>
      <p:sp>
        <p:nvSpPr>
          <p:cNvPr id="33798" name="Text Box 6"/>
          <p:cNvSpPr txBox="1">
            <a:spLocks noChangeArrowheads="1"/>
          </p:cNvSpPr>
          <p:nvPr/>
        </p:nvSpPr>
        <p:spPr bwMode="auto">
          <a:xfrm>
            <a:off x="2646063" y="228600"/>
            <a:ext cx="4305900" cy="595035"/>
          </a:xfrm>
          <a:prstGeom prst="rect">
            <a:avLst/>
          </a:prstGeom>
          <a:noFill/>
          <a:ln w="25400">
            <a:noFill/>
            <a:miter lim="800000"/>
            <a:headEnd type="none" w="sm" len="sm"/>
            <a:tailEnd type="none" w="sm" len="sm"/>
          </a:ln>
          <a:effectLst/>
        </p:spPr>
        <p:txBody>
          <a:bodyPr wrap="none">
            <a:prstTxWarp prst="textNoShape">
              <a:avLst/>
            </a:prstTxWarp>
            <a:spAutoFit/>
          </a:bodyPr>
          <a:lstStyle/>
          <a:p>
            <a:pPr algn="ctr" eaLnBrk="0" hangingPunct="0">
              <a:lnSpc>
                <a:spcPct val="120000"/>
              </a:lnSpc>
            </a:pPr>
            <a:r>
              <a:rPr lang="en-US" sz="2800" i="1" u="sng" dirty="0">
                <a:latin typeface="Trebuchet MS"/>
                <a:cs typeface="Trebuchet MS"/>
              </a:rPr>
              <a:t>Atomic Origin of Friction</a:t>
            </a:r>
            <a:endParaRPr lang="en-US" sz="2400" i="1" u="sng" dirty="0">
              <a:latin typeface="Trebuchet MS"/>
              <a:cs typeface="Trebuchet MS"/>
            </a:endParaRPr>
          </a:p>
        </p:txBody>
      </p:sp>
      <p:pic>
        <p:nvPicPr>
          <p:cNvPr id="2" name="Picture 1" descr="l2s911a.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2277" y="2519232"/>
            <a:ext cx="2342540" cy="1452498"/>
          </a:xfrm>
          <a:prstGeom prst="rect">
            <a:avLst/>
          </a:prstGeom>
        </p:spPr>
      </p:pic>
      <p:pic>
        <p:nvPicPr>
          <p:cNvPr id="3" name="Picture 2" descr="l2s911b.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33600" y="2514600"/>
            <a:ext cx="2342540" cy="1452498"/>
          </a:xfrm>
          <a:prstGeom prst="rect">
            <a:avLst/>
          </a:prstGeom>
        </p:spPr>
      </p:pic>
      <p:pic>
        <p:nvPicPr>
          <p:cNvPr id="4" name="Picture 3" descr="l2s911c.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038600" y="2519232"/>
            <a:ext cx="2342540" cy="1452498"/>
          </a:xfrm>
          <a:prstGeom prst="rect">
            <a:avLst/>
          </a:prstGeom>
        </p:spPr>
      </p:pic>
      <p:pic>
        <p:nvPicPr>
          <p:cNvPr id="5" name="Picture 4" descr="l2s911d.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77000" y="2514600"/>
            <a:ext cx="2342540" cy="1452498"/>
          </a:xfrm>
          <a:prstGeom prst="rect">
            <a:avLst/>
          </a:prstGeom>
        </p:spPr>
      </p:pic>
      <p:sp>
        <p:nvSpPr>
          <p:cNvPr id="6" name="TextBox 5"/>
          <p:cNvSpPr txBox="1"/>
          <p:nvPr/>
        </p:nvSpPr>
        <p:spPr>
          <a:xfrm>
            <a:off x="1219200" y="4007004"/>
            <a:ext cx="507771" cy="400110"/>
          </a:xfrm>
          <a:prstGeom prst="rect">
            <a:avLst/>
          </a:prstGeom>
          <a:noFill/>
        </p:spPr>
        <p:txBody>
          <a:bodyPr wrap="none" rtlCol="0">
            <a:spAutoFit/>
          </a:bodyPr>
          <a:lstStyle/>
          <a:p>
            <a:r>
              <a:rPr lang="en-US" sz="2000" dirty="0" smtClean="0">
                <a:latin typeface="Trebuchet MS"/>
                <a:cs typeface="Trebuchet MS"/>
              </a:rPr>
              <a:t>(a)</a:t>
            </a:r>
            <a:endParaRPr lang="en-US" sz="2000" dirty="0">
              <a:latin typeface="Trebuchet MS"/>
              <a:cs typeface="Trebuchet MS"/>
            </a:endParaRPr>
          </a:p>
        </p:txBody>
      </p:sp>
      <p:sp>
        <p:nvSpPr>
          <p:cNvPr id="7" name="TextBox 6"/>
          <p:cNvSpPr txBox="1"/>
          <p:nvPr/>
        </p:nvSpPr>
        <p:spPr>
          <a:xfrm>
            <a:off x="3200400" y="4007004"/>
            <a:ext cx="515911" cy="400110"/>
          </a:xfrm>
          <a:prstGeom prst="rect">
            <a:avLst/>
          </a:prstGeom>
          <a:noFill/>
        </p:spPr>
        <p:txBody>
          <a:bodyPr wrap="none" rtlCol="0">
            <a:spAutoFit/>
          </a:bodyPr>
          <a:lstStyle/>
          <a:p>
            <a:r>
              <a:rPr lang="en-US" sz="2000" dirty="0" smtClean="0">
                <a:latin typeface="Trebuchet MS"/>
                <a:cs typeface="Trebuchet MS"/>
              </a:rPr>
              <a:t>(b)</a:t>
            </a:r>
            <a:endParaRPr lang="en-US" sz="2000" dirty="0">
              <a:latin typeface="Trebuchet MS"/>
              <a:cs typeface="Trebuchet MS"/>
            </a:endParaRPr>
          </a:p>
        </p:txBody>
      </p:sp>
      <p:sp>
        <p:nvSpPr>
          <p:cNvPr id="12" name="TextBox 11"/>
          <p:cNvSpPr txBox="1"/>
          <p:nvPr/>
        </p:nvSpPr>
        <p:spPr>
          <a:xfrm>
            <a:off x="5181600" y="4007004"/>
            <a:ext cx="515911" cy="400110"/>
          </a:xfrm>
          <a:prstGeom prst="rect">
            <a:avLst/>
          </a:prstGeom>
          <a:noFill/>
        </p:spPr>
        <p:txBody>
          <a:bodyPr wrap="none" rtlCol="0">
            <a:spAutoFit/>
          </a:bodyPr>
          <a:lstStyle/>
          <a:p>
            <a:r>
              <a:rPr lang="en-US" sz="2000" dirty="0" smtClean="0">
                <a:latin typeface="Trebuchet MS"/>
                <a:cs typeface="Trebuchet MS"/>
              </a:rPr>
              <a:t>(c)</a:t>
            </a:r>
            <a:endParaRPr lang="en-US" sz="2000" dirty="0">
              <a:latin typeface="Trebuchet MS"/>
              <a:cs typeface="Trebuchet MS"/>
            </a:endParaRPr>
          </a:p>
        </p:txBody>
      </p:sp>
      <p:sp>
        <p:nvSpPr>
          <p:cNvPr id="13" name="TextBox 12"/>
          <p:cNvSpPr txBox="1"/>
          <p:nvPr/>
        </p:nvSpPr>
        <p:spPr>
          <a:xfrm>
            <a:off x="7467600" y="4007004"/>
            <a:ext cx="515911" cy="400110"/>
          </a:xfrm>
          <a:prstGeom prst="rect">
            <a:avLst/>
          </a:prstGeom>
          <a:noFill/>
        </p:spPr>
        <p:txBody>
          <a:bodyPr wrap="none" rtlCol="0">
            <a:spAutoFit/>
          </a:bodyPr>
          <a:lstStyle/>
          <a:p>
            <a:r>
              <a:rPr lang="en-US" sz="2000" dirty="0" smtClean="0">
                <a:latin typeface="Trebuchet MS"/>
                <a:cs typeface="Trebuchet MS"/>
              </a:rPr>
              <a:t>(d)</a:t>
            </a:r>
            <a:endParaRPr lang="en-US" sz="2000" dirty="0">
              <a:latin typeface="Trebuchet MS"/>
              <a:cs typeface="Trebuchet M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159345" y="76200"/>
            <a:ext cx="4191000" cy="604837"/>
          </a:xfrm>
          <a:prstGeom prst="rect">
            <a:avLst/>
          </a:prstGeom>
          <a:noFill/>
          <a:ln w="25400">
            <a:noFill/>
            <a:miter lim="800000"/>
            <a:headEnd type="none" w="sm" len="sm"/>
            <a:tailEnd type="none" w="sm" len="sm"/>
          </a:ln>
          <a:effectLst/>
        </p:spPr>
        <p:txBody>
          <a:bodyPr wrap="none">
            <a:prstTxWarp prst="textNoShape">
              <a:avLst/>
            </a:prstTxWarp>
            <a:spAutoFit/>
          </a:bodyPr>
          <a:lstStyle/>
          <a:p>
            <a:pPr algn="ctr" eaLnBrk="0" hangingPunct="0">
              <a:lnSpc>
                <a:spcPct val="120000"/>
              </a:lnSpc>
            </a:pPr>
            <a:r>
              <a:rPr lang="en-US" sz="2800" i="1" u="sng" dirty="0">
                <a:latin typeface="Trebuchet MS" pitchFamily="-65" charset="0"/>
              </a:rPr>
              <a:t>Atomic Origin of Friction</a:t>
            </a:r>
            <a:endParaRPr lang="en-US" sz="2400" i="1" u="sng" dirty="0">
              <a:latin typeface="Trebuchet MS" pitchFamily="-65" charset="0"/>
            </a:endParaRPr>
          </a:p>
        </p:txBody>
      </p:sp>
      <p:pic>
        <p:nvPicPr>
          <p:cNvPr id="2" name="Picture 1" descr="friction macro copy.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54845" y="430212"/>
            <a:ext cx="4660555" cy="3684588"/>
          </a:xfrm>
          <a:prstGeom prst="rect">
            <a:avLst/>
          </a:prstGeom>
        </p:spPr>
      </p:pic>
      <p:pic>
        <p:nvPicPr>
          <p:cNvPr id="3" name="Picture 2"/>
          <p:cNvPicPr>
            <a:picLocks noChangeAspect="1"/>
          </p:cNvPicPr>
          <p:nvPr/>
        </p:nvPicPr>
        <p:blipFill>
          <a:blip r:embed="rId4"/>
          <a:stretch>
            <a:fillRect/>
          </a:stretch>
        </p:blipFill>
        <p:spPr>
          <a:xfrm>
            <a:off x="825187" y="914400"/>
            <a:ext cx="2845113" cy="2747963"/>
          </a:xfrm>
          <a:prstGeom prst="rect">
            <a:avLst/>
          </a:prstGeom>
        </p:spPr>
      </p:pic>
      <p:pic>
        <p:nvPicPr>
          <p:cNvPr id="9" name="Picture 8" descr="l2s911a.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66359" y="4271832"/>
            <a:ext cx="2342540" cy="1452498"/>
          </a:xfrm>
          <a:prstGeom prst="rect">
            <a:avLst/>
          </a:prstGeom>
        </p:spPr>
      </p:pic>
      <p:pic>
        <p:nvPicPr>
          <p:cNvPr id="10" name="Picture 9" descr="l2s911b.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127682" y="4267200"/>
            <a:ext cx="2342540" cy="1452498"/>
          </a:xfrm>
          <a:prstGeom prst="rect">
            <a:avLst/>
          </a:prstGeom>
        </p:spPr>
      </p:pic>
      <p:pic>
        <p:nvPicPr>
          <p:cNvPr id="11" name="Picture 10" descr="l2s911c.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032682" y="4271832"/>
            <a:ext cx="2342540" cy="1452498"/>
          </a:xfrm>
          <a:prstGeom prst="rect">
            <a:avLst/>
          </a:prstGeom>
        </p:spPr>
      </p:pic>
      <p:pic>
        <p:nvPicPr>
          <p:cNvPr id="12" name="Picture 11" descr="l2s911d.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471082" y="4267200"/>
            <a:ext cx="2342540" cy="145249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372100" y="0"/>
            <a:ext cx="5143500" cy="6858000"/>
          </a:xfrm>
          <a:prstGeom prst="rect">
            <a:avLst/>
          </a:prstGeom>
        </p:spPr>
      </p:pic>
      <p:sp>
        <p:nvSpPr>
          <p:cNvPr id="2" name="Rectangle 1"/>
          <p:cNvSpPr/>
          <p:nvPr/>
        </p:nvSpPr>
        <p:spPr>
          <a:xfrm>
            <a:off x="-609600" y="-381000"/>
            <a:ext cx="7391400" cy="7772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752600" y="4118788"/>
            <a:ext cx="5257800" cy="2369880"/>
          </a:xfrm>
          <a:prstGeom prst="rect">
            <a:avLst/>
          </a:prstGeom>
          <a:noFill/>
        </p:spPr>
        <p:txBody>
          <a:bodyPr wrap="square" rtlCol="0">
            <a:spAutoFit/>
          </a:bodyPr>
          <a:lstStyle/>
          <a:p>
            <a:r>
              <a:rPr lang="en-US" sz="2400" dirty="0">
                <a:latin typeface="Trebuchet MS"/>
                <a:cs typeface="Trebuchet MS"/>
              </a:rPr>
              <a:t> </a:t>
            </a:r>
            <a:endParaRPr lang="en-US" sz="2400" dirty="0" smtClean="0">
              <a:latin typeface="Trebuchet MS"/>
              <a:cs typeface="Trebuchet MS"/>
            </a:endParaRPr>
          </a:p>
          <a:p>
            <a:pPr algn="ctr"/>
            <a:endParaRPr lang="en-US" sz="2000" dirty="0" smtClean="0">
              <a:latin typeface="Trebuchet MS"/>
              <a:cs typeface="Trebuchet MS"/>
            </a:endParaRPr>
          </a:p>
          <a:p>
            <a:pPr algn="ctr"/>
            <a:endParaRPr lang="en-US" sz="2000" dirty="0" smtClean="0">
              <a:latin typeface="Trebuchet MS"/>
              <a:cs typeface="Trebuchet MS"/>
            </a:endParaRPr>
          </a:p>
          <a:p>
            <a:pPr algn="ctr"/>
            <a:r>
              <a:rPr lang="en-US" sz="2000" dirty="0" smtClean="0">
                <a:latin typeface="Trebuchet MS"/>
                <a:cs typeface="Trebuchet MS"/>
              </a:rPr>
              <a:t>(Joule noted that a waterfall is </a:t>
            </a:r>
            <a:br>
              <a:rPr lang="en-US" sz="2000" dirty="0" smtClean="0">
                <a:latin typeface="Trebuchet MS"/>
                <a:cs typeface="Trebuchet MS"/>
              </a:rPr>
            </a:br>
            <a:r>
              <a:rPr lang="en-US" sz="2000" dirty="0" smtClean="0">
                <a:latin typeface="Trebuchet MS"/>
                <a:cs typeface="Trebuchet MS"/>
              </a:rPr>
              <a:t>an energy conversion system</a:t>
            </a:r>
          </a:p>
          <a:p>
            <a:pPr algn="ctr"/>
            <a:r>
              <a:rPr lang="en-US" sz="2000" dirty="0" smtClean="0">
                <a:latin typeface="Trebuchet MS"/>
                <a:cs typeface="Trebuchet MS"/>
              </a:rPr>
              <a:t>that allows us to quantify energy)</a:t>
            </a:r>
          </a:p>
          <a:p>
            <a:endParaRPr lang="en-US" sz="2400" dirty="0">
              <a:latin typeface="Trebuchet MS"/>
              <a:cs typeface="Trebuchet MS"/>
            </a:endParaRPr>
          </a:p>
        </p:txBody>
      </p:sp>
      <p:sp>
        <p:nvSpPr>
          <p:cNvPr id="5" name="Title 1"/>
          <p:cNvSpPr>
            <a:spLocks noGrp="1"/>
          </p:cNvSpPr>
          <p:nvPr>
            <p:ph type="title"/>
          </p:nvPr>
        </p:nvSpPr>
        <p:spPr>
          <a:xfrm>
            <a:off x="381000" y="76200"/>
            <a:ext cx="6934200" cy="1143000"/>
          </a:xfrm>
        </p:spPr>
        <p:txBody>
          <a:bodyPr>
            <a:normAutofit/>
          </a:bodyPr>
          <a:lstStyle/>
          <a:p>
            <a:r>
              <a:rPr lang="en-US" sz="4000" u="sng" dirty="0" smtClean="0"/>
              <a:t>Today’s Culture Moment</a:t>
            </a:r>
            <a:endParaRPr lang="en-US" sz="4000" u="sng" dirty="0"/>
          </a:p>
        </p:txBody>
      </p:sp>
      <p:pic>
        <p:nvPicPr>
          <p:cNvPr id="6" name="Picture 2" descr="http://t2.gstatic.com/images?q=tbn:ANd9GcQvcQ4e6CByalJIGJ0DEOxDtkQPJ8n6WQs1vqrpzuZnl2bAjugD"/>
          <p:cNvPicPr>
            <a:picLocks noChangeAspect="1" noChangeArrowheads="1"/>
          </p:cNvPicPr>
          <p:nvPr/>
        </p:nvPicPr>
        <p:blipFill>
          <a:blip r:embed="rId3" cstate="print"/>
          <a:srcRect/>
          <a:stretch>
            <a:fillRect/>
          </a:stretch>
        </p:blipFill>
        <p:spPr bwMode="auto">
          <a:xfrm>
            <a:off x="363141" y="228600"/>
            <a:ext cx="703659" cy="914400"/>
          </a:xfrm>
          <a:prstGeom prst="rect">
            <a:avLst/>
          </a:prstGeom>
          <a:noFill/>
        </p:spPr>
      </p:pic>
      <p:sp>
        <p:nvSpPr>
          <p:cNvPr id="7" name="TextBox 6"/>
          <p:cNvSpPr txBox="1"/>
          <p:nvPr/>
        </p:nvSpPr>
        <p:spPr>
          <a:xfrm>
            <a:off x="838200" y="1524000"/>
            <a:ext cx="5410199" cy="2585323"/>
          </a:xfrm>
          <a:prstGeom prst="rect">
            <a:avLst/>
          </a:prstGeom>
          <a:noFill/>
        </p:spPr>
        <p:txBody>
          <a:bodyPr wrap="square" rtlCol="0">
            <a:spAutoFit/>
          </a:bodyPr>
          <a:lstStyle/>
          <a:p>
            <a:r>
              <a:rPr lang="en-US" dirty="0" smtClean="0"/>
              <a:t>James Prescott Joule was an English physicist and brewer, born in </a:t>
            </a:r>
            <a:r>
              <a:rPr lang="en-US" dirty="0" err="1" smtClean="0"/>
              <a:t>Salford</a:t>
            </a:r>
            <a:r>
              <a:rPr lang="en-US" dirty="0" smtClean="0"/>
              <a:t>, Lancashire. Joule studied the nature of heat, and discovered its relationship to mechanical work. This led to the theory of conservation of energy, which led to the development of the first law of thermodynamics. The SI derived unit of energy, the joule, is named after him. He worked with William Thomson (later Lord Kelvin) to develop the absolute scale of temperature.</a:t>
            </a:r>
            <a:endParaRPr lang="en-US" dirty="0"/>
          </a:p>
        </p:txBody>
      </p:sp>
      <p:pic>
        <p:nvPicPr>
          <p:cNvPr id="8" name="Picture 7"/>
          <p:cNvPicPr>
            <a:picLocks noChangeAspect="1"/>
          </p:cNvPicPr>
          <p:nvPr/>
        </p:nvPicPr>
        <p:blipFill>
          <a:blip r:embed="rId4"/>
          <a:stretch>
            <a:fillRect/>
          </a:stretch>
        </p:blipFill>
        <p:spPr>
          <a:xfrm>
            <a:off x="533400" y="4343400"/>
            <a:ext cx="1531620" cy="1914525"/>
          </a:xfrm>
          <a:prstGeom prst="rect">
            <a:avLst/>
          </a:prstGeom>
        </p:spPr>
      </p:pic>
      <p:sp>
        <p:nvSpPr>
          <p:cNvPr id="9" name="TextBox 8"/>
          <p:cNvSpPr txBox="1"/>
          <p:nvPr/>
        </p:nvSpPr>
        <p:spPr>
          <a:xfrm>
            <a:off x="417437" y="6324600"/>
            <a:ext cx="1944763" cy="369332"/>
          </a:xfrm>
          <a:prstGeom prst="rect">
            <a:avLst/>
          </a:prstGeom>
          <a:noFill/>
        </p:spPr>
        <p:txBody>
          <a:bodyPr wrap="none" rtlCol="0">
            <a:spAutoFit/>
          </a:bodyPr>
          <a:lstStyle/>
          <a:p>
            <a:r>
              <a:rPr lang="en-US" dirty="0" smtClean="0"/>
              <a:t>Joule (1818-1889)</a:t>
            </a:r>
            <a:endParaRPr lang="en-US" dirty="0"/>
          </a:p>
        </p:txBody>
      </p:sp>
      <p:sp>
        <p:nvSpPr>
          <p:cNvPr id="12" name="TextBox 11"/>
          <p:cNvSpPr txBox="1"/>
          <p:nvPr/>
        </p:nvSpPr>
        <p:spPr>
          <a:xfrm>
            <a:off x="3509405" y="6488668"/>
            <a:ext cx="2767216" cy="369332"/>
          </a:xfrm>
          <a:prstGeom prst="rect">
            <a:avLst/>
          </a:prstGeom>
          <a:noFill/>
        </p:spPr>
        <p:txBody>
          <a:bodyPr wrap="none" rtlCol="0">
            <a:spAutoFit/>
          </a:bodyPr>
          <a:lstStyle/>
          <a:p>
            <a:r>
              <a:rPr lang="en-US" dirty="0" smtClean="0"/>
              <a:t>All images in Public Domain</a:t>
            </a:r>
            <a:endParaRPr lang="en-US" dirty="0"/>
          </a:p>
        </p:txBody>
      </p:sp>
      <p:sp>
        <p:nvSpPr>
          <p:cNvPr id="4" name="Rectangle 3"/>
          <p:cNvSpPr/>
          <p:nvPr/>
        </p:nvSpPr>
        <p:spPr>
          <a:xfrm>
            <a:off x="2438400" y="4036368"/>
            <a:ext cx="2971800" cy="230832"/>
          </a:xfrm>
          <a:prstGeom prst="rect">
            <a:avLst/>
          </a:prstGeom>
        </p:spPr>
        <p:txBody>
          <a:bodyPr wrap="square">
            <a:spAutoFit/>
          </a:bodyPr>
          <a:lstStyle/>
          <a:p>
            <a:r>
              <a:rPr lang="en-US" sz="900" dirty="0">
                <a:latin typeface="Verdana" pitchFamily="34" charset="0"/>
                <a:ea typeface="Verdana" pitchFamily="34" charset="0"/>
                <a:cs typeface="Verdana" pitchFamily="34" charset="0"/>
              </a:rPr>
              <a:t>From Wikipedia article on </a:t>
            </a:r>
            <a:r>
              <a:rPr lang="en-US" sz="900" dirty="0">
                <a:latin typeface="Verdana" pitchFamily="34" charset="0"/>
                <a:ea typeface="Verdana" pitchFamily="34" charset="0"/>
                <a:cs typeface="Verdana" pitchFamily="34" charset="0"/>
                <a:hlinkClick r:id="rId5"/>
              </a:rPr>
              <a:t>James Prescott Joule</a:t>
            </a:r>
            <a:r>
              <a:rPr lang="en-US" sz="900" dirty="0">
                <a:latin typeface="Verdana" pitchFamily="34" charset="0"/>
                <a:ea typeface="Verdana" pitchFamily="34" charset="0"/>
                <a:cs typeface="Verdana"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611937"/>
            <a:ext cx="7772400" cy="1000245"/>
          </a:xfrm>
          <a:prstGeom prst="rect">
            <a:avLst/>
          </a:prstGeom>
          <a:solidFill>
            <a:srgbClr val="FFEA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85800" y="599955"/>
            <a:ext cx="7772400" cy="5724645"/>
          </a:xfrm>
          <a:prstGeom prst="rect">
            <a:avLst/>
          </a:prstGeom>
          <a:solidFill>
            <a:srgbClr val="8EB4E3"/>
          </a:solidFill>
        </p:spPr>
        <p:txBody>
          <a:bodyPr wrap="square" rtlCol="0">
            <a:spAutoFit/>
          </a:bodyPr>
          <a:lstStyle/>
          <a:p>
            <a:pPr algn="ctr"/>
            <a:r>
              <a:rPr lang="en-US" sz="2000" b="1" dirty="0">
                <a:latin typeface="Trebuchet MS"/>
                <a:cs typeface="Trebuchet MS"/>
              </a:rPr>
              <a:t>The</a:t>
            </a:r>
            <a:r>
              <a:rPr lang="en-US" sz="2000" b="1" dirty="0" smtClean="0">
                <a:latin typeface="Trebuchet MS"/>
                <a:cs typeface="Trebuchet MS"/>
              </a:rPr>
              <a:t> SECOND LAW of </a:t>
            </a:r>
            <a:r>
              <a:rPr lang="en-US" sz="2000" b="1" dirty="0">
                <a:latin typeface="Trebuchet MS"/>
                <a:cs typeface="Trebuchet MS"/>
              </a:rPr>
              <a:t>thermodynamics </a:t>
            </a:r>
            <a:r>
              <a:rPr lang="en-US" sz="2000" dirty="0">
                <a:latin typeface="Trebuchet MS"/>
                <a:cs typeface="Trebuchet MS"/>
              </a:rPr>
              <a:t>states that</a:t>
            </a:r>
            <a:r>
              <a:rPr lang="en-US" sz="2000" dirty="0" smtClean="0">
                <a:latin typeface="Trebuchet MS"/>
                <a:cs typeface="Trebuchet MS"/>
              </a:rPr>
              <a:t> </a:t>
            </a:r>
            <a:br>
              <a:rPr lang="en-US" sz="2000" dirty="0" smtClean="0">
                <a:latin typeface="Trebuchet MS"/>
                <a:cs typeface="Trebuchet MS"/>
              </a:rPr>
            </a:br>
            <a:r>
              <a:rPr lang="en-US" sz="2000" dirty="0" smtClean="0">
                <a:latin typeface="Trebuchet MS"/>
                <a:cs typeface="Trebuchet MS"/>
              </a:rPr>
              <a:t>a </a:t>
            </a:r>
            <a:r>
              <a:rPr lang="en-US" sz="2000" dirty="0">
                <a:latin typeface="Trebuchet MS"/>
                <a:cs typeface="Trebuchet MS"/>
              </a:rPr>
              <a:t>net increase in the entropy of the universe</a:t>
            </a:r>
            <a:r>
              <a:rPr lang="en-US" sz="2000" dirty="0" smtClean="0">
                <a:latin typeface="Trebuchet MS"/>
                <a:cs typeface="Trebuchet MS"/>
              </a:rPr>
              <a:t> </a:t>
            </a:r>
            <a:br>
              <a:rPr lang="en-US" sz="2000" dirty="0" smtClean="0">
                <a:latin typeface="Trebuchet MS"/>
                <a:cs typeface="Trebuchet MS"/>
              </a:rPr>
            </a:br>
            <a:r>
              <a:rPr lang="en-US" sz="2000" dirty="0" smtClean="0">
                <a:latin typeface="Trebuchet MS"/>
                <a:cs typeface="Trebuchet MS"/>
              </a:rPr>
              <a:t>always </a:t>
            </a:r>
            <a:r>
              <a:rPr lang="en-US" sz="2000" dirty="0">
                <a:latin typeface="Trebuchet MS"/>
                <a:cs typeface="Trebuchet MS"/>
              </a:rPr>
              <a:t>accompanies heat flow</a:t>
            </a:r>
            <a:r>
              <a:rPr lang="en-US" sz="2000" dirty="0" smtClean="0">
                <a:latin typeface="Trebuchet MS"/>
                <a:cs typeface="Trebuchet MS"/>
              </a:rPr>
              <a:t> in </a:t>
            </a:r>
            <a:r>
              <a:rPr lang="en-US" sz="2000" dirty="0">
                <a:latin typeface="Trebuchet MS"/>
                <a:cs typeface="Trebuchet MS"/>
              </a:rPr>
              <a:t>practical </a:t>
            </a:r>
            <a:r>
              <a:rPr lang="en-US" sz="2000" dirty="0" smtClean="0">
                <a:latin typeface="Trebuchet MS"/>
                <a:cs typeface="Trebuchet MS"/>
              </a:rPr>
              <a:t>systems</a:t>
            </a:r>
          </a:p>
          <a:p>
            <a:r>
              <a:rPr lang="en-US" dirty="0">
                <a:latin typeface="Trebuchet MS"/>
                <a:cs typeface="Trebuchet MS"/>
              </a:rPr>
              <a:t> </a:t>
            </a:r>
          </a:p>
          <a:p>
            <a:pPr algn="just"/>
            <a:r>
              <a:rPr lang="en-US" dirty="0">
                <a:latin typeface="Trebuchet MS"/>
                <a:cs typeface="Trebuchet MS"/>
              </a:rPr>
              <a:t>As with the first law, there are a number of different ways to state the second law. </a:t>
            </a:r>
          </a:p>
          <a:p>
            <a:pPr algn="just"/>
            <a:r>
              <a:rPr lang="en-US" dirty="0">
                <a:latin typeface="Trebuchet MS"/>
                <a:cs typeface="Trebuchet MS"/>
              </a:rPr>
              <a:t> </a:t>
            </a:r>
          </a:p>
          <a:p>
            <a:pPr algn="just"/>
            <a:r>
              <a:rPr lang="en-US" dirty="0">
                <a:latin typeface="Trebuchet MS"/>
                <a:cs typeface="Trebuchet MS"/>
              </a:rPr>
              <a:t>A practical consequence of the second law is that any practical machine that converts energy from one form to another, e.g., a motor that converts electrical energy to mechanical energy, will have an efficiency of conversion less than unity. That is, the efficiency or the ratio of mechanical power OUT divided by electrical power IN will be less than one.  Any heat flow generated by inevitable real world loss mechanisms like friction and resistance will lead to unrecoverable energy losses during the conversion process.</a:t>
            </a:r>
          </a:p>
          <a:p>
            <a:pPr algn="just"/>
            <a:r>
              <a:rPr lang="en-US" dirty="0">
                <a:latin typeface="Trebuchet MS"/>
                <a:cs typeface="Trebuchet MS"/>
              </a:rPr>
              <a:t> </a:t>
            </a:r>
          </a:p>
          <a:p>
            <a:pPr algn="just"/>
            <a:r>
              <a:rPr lang="en-US" dirty="0">
                <a:latin typeface="Trebuchet MS"/>
                <a:cs typeface="Trebuchet MS"/>
              </a:rPr>
              <a:t>Because heat flow is also associated with changes in entropy, it receives a special symbol, Q.  Some energy conversion systems, like a refrigerator or a steam engine, are designed to make use of or to affect heat flows in their conversion process.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534400" cy="2862323"/>
          </a:xfrm>
          <a:prstGeom prst="rect">
            <a:avLst/>
          </a:prstGeom>
        </p:spPr>
        <p:txBody>
          <a:bodyPr wrap="square">
            <a:spAutoFit/>
          </a:bodyPr>
          <a:lstStyle/>
          <a:p>
            <a:pPr algn="just"/>
            <a:r>
              <a:rPr lang="en-US" dirty="0">
                <a:latin typeface="Trebuchet MS"/>
                <a:cs typeface="Trebuchet MS"/>
              </a:rPr>
              <a:t>Other practical systems, like electric motors or generators, inevitably generate some heat, but only as an unfortunate, inevitable consequence of losses in the conversion process. For this second class of systems, we will often choose to mentally “move” the heat generating loss mechanisms out of the “box” that describes the system, so that we can focus on the pure conversion from one non-heat energy flow (e.g., electrical energy from a battery) to another non-heat energy flow (e.g., mechanical speed of a motor shaft)</a:t>
            </a:r>
            <a:r>
              <a:rPr lang="en-US" dirty="0" smtClean="0">
                <a:latin typeface="Trebuchet MS"/>
                <a:cs typeface="Trebuchet MS"/>
              </a:rPr>
              <a:t>.</a:t>
            </a:r>
          </a:p>
          <a:p>
            <a:pPr algn="just"/>
            <a:endParaRPr lang="en-US" dirty="0" smtClean="0">
              <a:latin typeface="Trebuchet MS"/>
              <a:cs typeface="Trebuchet MS"/>
            </a:endParaRPr>
          </a:p>
          <a:p>
            <a:pPr algn="just"/>
            <a:endParaRPr lang="en-US" dirty="0" smtClean="0">
              <a:latin typeface="Trebuchet MS"/>
              <a:cs typeface="Trebuchet MS"/>
            </a:endParaRPr>
          </a:p>
          <a:p>
            <a:pPr algn="just"/>
            <a:r>
              <a:rPr lang="en-US" dirty="0" smtClean="0">
                <a:latin typeface="Trebuchet MS"/>
                <a:cs typeface="Trebuchet MS"/>
              </a:rPr>
              <a:t>For example, we might model a motor this way: </a:t>
            </a:r>
            <a:endParaRPr lang="en-US" dirty="0">
              <a:latin typeface="Trebuchet MS"/>
              <a:cs typeface="Trebuchet MS"/>
            </a:endParaRPr>
          </a:p>
        </p:txBody>
      </p:sp>
      <p:pic>
        <p:nvPicPr>
          <p:cNvPr id="3" name="Picture 2" descr="flow_energy 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3810000"/>
            <a:ext cx="9144000" cy="260561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8534400" cy="2862323"/>
          </a:xfrm>
          <a:prstGeom prst="rect">
            <a:avLst/>
          </a:prstGeom>
          <a:noFill/>
        </p:spPr>
        <p:txBody>
          <a:bodyPr wrap="square" rtlCol="0">
            <a:spAutoFit/>
          </a:bodyPr>
          <a:lstStyle/>
          <a:p>
            <a:pPr algn="just"/>
            <a:r>
              <a:rPr lang="en-US" dirty="0"/>
              <a:t>If we consider the total system, we have to account for the heat transfers in applying the first law. That is, we need an equation with W’s and Q’s.</a:t>
            </a:r>
          </a:p>
          <a:p>
            <a:pPr algn="just"/>
            <a:r>
              <a:rPr lang="en-US" dirty="0"/>
              <a:t> </a:t>
            </a:r>
          </a:p>
          <a:p>
            <a:pPr algn="just"/>
            <a:r>
              <a:rPr lang="en-US" dirty="0"/>
              <a:t>If we focus on the “lossless motor”, then we can look at equations that just involve W’s.  Of course, we have to be careful to focus on the “right” W’s, the energy flows that occur after we “pay” for the resistive losses and “before” we pay for the friction losses.  Done carefully, this focus on the lossless motor will let us study the “pure” conversion process from one domain (electrical) to another (mechanical).  In a practical system, we must remember that, after studying the lossless system, the losses must also be accounted.</a:t>
            </a:r>
          </a:p>
          <a:p>
            <a:pPr algn="just"/>
            <a:endParaRPr lang="en-US" dirty="0"/>
          </a:p>
        </p:txBody>
      </p:sp>
      <p:pic>
        <p:nvPicPr>
          <p:cNvPr id="24" name="Picture 23" descr="flow_energy 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3795186"/>
            <a:ext cx="9144000" cy="260561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60200"/>
            <a:ext cx="6386893" cy="2754600"/>
          </a:xfrm>
          <a:prstGeom prst="rect">
            <a:avLst/>
          </a:prstGeom>
          <a:noFill/>
        </p:spPr>
        <p:txBody>
          <a:bodyPr wrap="square" rtlCol="0">
            <a:spAutoFit/>
          </a:bodyPr>
          <a:lstStyle/>
          <a:p>
            <a:pPr algn="ctr"/>
            <a:r>
              <a:rPr lang="en-US" sz="1600" dirty="0" smtClean="0">
                <a:latin typeface="Trebuchet MS"/>
                <a:cs typeface="Trebuchet MS"/>
              </a:rPr>
              <a:t>A typical farm horse, for example, can pull harder and make a heavy stone block move at a higher velocity than a typical person.  </a:t>
            </a:r>
          </a:p>
          <a:p>
            <a:pPr algn="ctr"/>
            <a:r>
              <a:rPr lang="en-US" sz="1600" dirty="0" smtClean="0">
                <a:latin typeface="Trebuchet MS"/>
                <a:cs typeface="Trebuchet MS"/>
              </a:rPr>
              <a:t> </a:t>
            </a:r>
            <a:r>
              <a:rPr lang="en-US" sz="1600" dirty="0" err="1" smtClean="0">
                <a:latin typeface="Trebuchet MS"/>
                <a:cs typeface="Trebuchet MS"/>
                <a:sym typeface="Wingdings"/>
              </a:rPr>
              <a:t></a:t>
            </a:r>
            <a:r>
              <a:rPr lang="en-US" sz="1600" dirty="0" smtClean="0">
                <a:latin typeface="Trebuchet MS"/>
                <a:cs typeface="Trebuchet MS"/>
                <a:sym typeface="Wingdings"/>
              </a:rPr>
              <a:t> </a:t>
            </a:r>
            <a:r>
              <a:rPr lang="en-US" sz="1600" dirty="0" smtClean="0">
                <a:latin typeface="Trebuchet MS"/>
                <a:cs typeface="Trebuchet MS"/>
              </a:rPr>
              <a:t>The horse is more powerful than the person. </a:t>
            </a:r>
          </a:p>
          <a:p>
            <a:endParaRPr lang="en-US" sz="1100" dirty="0" smtClean="0">
              <a:latin typeface="Trebuchet MS"/>
              <a:cs typeface="Trebuchet MS"/>
            </a:endParaRPr>
          </a:p>
          <a:p>
            <a:pPr algn="just"/>
            <a:r>
              <a:rPr lang="en-US" sz="1600" dirty="0" smtClean="0">
                <a:latin typeface="Trebuchet MS"/>
                <a:cs typeface="Trebuchet MS"/>
              </a:rPr>
              <a:t>James Watt studied energy conversion by observing the work of a horse (mine pony) in lifting coal out of a coal mine.  He found that, on the average, a mine pony could pull (lift by means of a pulley) 22,000 foot-pounds per minute. Rather than call this "pony" power, he increased these test results by 50 percent, and called it </a:t>
            </a:r>
            <a:r>
              <a:rPr lang="en-US" sz="1600" b="1" dirty="0" smtClean="0">
                <a:latin typeface="Trebuchet MS"/>
                <a:cs typeface="Trebuchet MS"/>
              </a:rPr>
              <a:t>horsepower (hp)</a:t>
            </a:r>
            <a:r>
              <a:rPr lang="en-US" sz="1600" dirty="0" smtClean="0">
                <a:latin typeface="Trebuchet MS"/>
                <a:cs typeface="Trebuchet MS"/>
              </a:rPr>
              <a:t> i.e. 33,000 foot-pounds of work per minute.</a:t>
            </a:r>
          </a:p>
          <a:p>
            <a:endParaRPr lang="en-US" sz="1600" dirty="0" smtClean="0">
              <a:latin typeface="Trebuchet MS"/>
              <a:cs typeface="Trebuchet MS"/>
            </a:endParaRPr>
          </a:p>
        </p:txBody>
      </p:sp>
      <p:pic>
        <p:nvPicPr>
          <p:cNvPr id="3" name="Picture 2"/>
          <p:cNvPicPr>
            <a:picLocks noChangeAspect="1"/>
          </p:cNvPicPr>
          <p:nvPr/>
        </p:nvPicPr>
        <p:blipFill>
          <a:blip r:embed="rId2"/>
          <a:srcRect b="1"/>
          <a:stretch>
            <a:fillRect/>
          </a:stretch>
        </p:blipFill>
        <p:spPr>
          <a:xfrm>
            <a:off x="6934200" y="0"/>
            <a:ext cx="2209800" cy="2762250"/>
          </a:xfrm>
          <a:prstGeom prst="rect">
            <a:avLst/>
          </a:prstGeom>
        </p:spPr>
      </p:pic>
      <p:sp>
        <p:nvSpPr>
          <p:cNvPr id="4" name="TextBox 3"/>
          <p:cNvSpPr txBox="1"/>
          <p:nvPr/>
        </p:nvSpPr>
        <p:spPr>
          <a:xfrm>
            <a:off x="7461940" y="2819400"/>
            <a:ext cx="1314578" cy="584776"/>
          </a:xfrm>
          <a:prstGeom prst="rect">
            <a:avLst/>
          </a:prstGeom>
          <a:noFill/>
        </p:spPr>
        <p:txBody>
          <a:bodyPr wrap="none" rtlCol="0">
            <a:spAutoFit/>
          </a:bodyPr>
          <a:lstStyle/>
          <a:p>
            <a:pPr algn="ctr"/>
            <a:r>
              <a:rPr lang="en-US" sz="1600" i="1" dirty="0" smtClean="0">
                <a:latin typeface="Trebuchet MS"/>
                <a:cs typeface="Trebuchet MS"/>
              </a:rPr>
              <a:t>James Watt</a:t>
            </a:r>
          </a:p>
          <a:p>
            <a:pPr algn="ctr"/>
            <a:r>
              <a:rPr lang="en-US" sz="1600" i="1" dirty="0" smtClean="0">
                <a:latin typeface="Trebuchet MS"/>
                <a:cs typeface="Trebuchet MS"/>
              </a:rPr>
              <a:t>(1736-1819)</a:t>
            </a:r>
            <a:endParaRPr lang="en-US" sz="1600" i="1" dirty="0">
              <a:latin typeface="Trebuchet MS"/>
              <a:cs typeface="Trebuchet MS"/>
            </a:endParaRPr>
          </a:p>
        </p:txBody>
      </p:sp>
      <p:sp>
        <p:nvSpPr>
          <p:cNvPr id="5" name="TextBox 4"/>
          <p:cNvSpPr txBox="1"/>
          <p:nvPr/>
        </p:nvSpPr>
        <p:spPr>
          <a:xfrm>
            <a:off x="3543300" y="4876562"/>
            <a:ext cx="5295900" cy="1600438"/>
          </a:xfrm>
          <a:prstGeom prst="rect">
            <a:avLst/>
          </a:prstGeom>
          <a:noFill/>
        </p:spPr>
        <p:txBody>
          <a:bodyPr wrap="square" rtlCol="0">
            <a:spAutoFit/>
          </a:bodyPr>
          <a:lstStyle/>
          <a:p>
            <a:r>
              <a:rPr lang="en-US" sz="1400" i="1" dirty="0" smtClean="0">
                <a:latin typeface="Trebuchet MS"/>
                <a:cs typeface="Trebuchet MS"/>
              </a:rPr>
              <a:t>Aside:</a:t>
            </a:r>
          </a:p>
          <a:p>
            <a:r>
              <a:rPr lang="en-US" sz="1400" i="1" dirty="0" smtClean="0">
                <a:latin typeface="Trebuchet MS"/>
                <a:cs typeface="Trebuchet MS"/>
              </a:rPr>
              <a:t>R. D. Stevenson and R. J. </a:t>
            </a:r>
            <a:r>
              <a:rPr lang="en-US" sz="1400" i="1" dirty="0" err="1" smtClean="0">
                <a:latin typeface="Trebuchet MS"/>
                <a:cs typeface="Trebuchet MS"/>
              </a:rPr>
              <a:t>Wasserzug</a:t>
            </a:r>
            <a:r>
              <a:rPr lang="en-US" sz="1400" i="1" dirty="0" smtClean="0">
                <a:latin typeface="Trebuchet MS"/>
                <a:cs typeface="Trebuchet MS"/>
              </a:rPr>
              <a:t> published an article in Nature 364, 195-195 (15 July 1993) calculating the upper limit to an animal's power output. The peak power over a few seconds has been measured to be as high as 14.9 hp. However, for longer periods an average horse produces less than one horsepower. - Wikipedia</a:t>
            </a:r>
            <a:endParaRPr lang="en-US" sz="1400" i="1" dirty="0">
              <a:latin typeface="Trebuchet MS"/>
              <a:cs typeface="Trebuchet MS"/>
            </a:endParaRPr>
          </a:p>
        </p:txBody>
      </p:sp>
      <p:pic>
        <p:nvPicPr>
          <p:cNvPr id="6" name="Picture 5"/>
          <p:cNvPicPr>
            <a:picLocks noChangeAspect="1"/>
          </p:cNvPicPr>
          <p:nvPr/>
        </p:nvPicPr>
        <p:blipFill>
          <a:blip r:embed="rId3"/>
          <a:stretch>
            <a:fillRect/>
          </a:stretch>
        </p:blipFill>
        <p:spPr>
          <a:xfrm>
            <a:off x="0" y="4242136"/>
            <a:ext cx="2880645" cy="2615863"/>
          </a:xfrm>
          <a:prstGeom prst="rect">
            <a:avLst/>
          </a:prstGeom>
        </p:spPr>
      </p:pic>
      <p:sp>
        <p:nvSpPr>
          <p:cNvPr id="7" name="TextBox 6"/>
          <p:cNvSpPr txBox="1"/>
          <p:nvPr/>
        </p:nvSpPr>
        <p:spPr>
          <a:xfrm>
            <a:off x="76701" y="6477000"/>
            <a:ext cx="2666499" cy="369332"/>
          </a:xfrm>
          <a:prstGeom prst="rect">
            <a:avLst/>
          </a:prstGeom>
          <a:noFill/>
        </p:spPr>
        <p:txBody>
          <a:bodyPr wrap="none" rtlCol="0">
            <a:spAutoFit/>
          </a:bodyPr>
          <a:lstStyle/>
          <a:p>
            <a:r>
              <a:rPr lang="en-US" b="1" dirty="0" smtClean="0">
                <a:solidFill>
                  <a:schemeClr val="bg2"/>
                </a:solidFill>
              </a:rPr>
              <a:t>horse stable inside a mine</a:t>
            </a:r>
            <a:endParaRPr lang="en-US" b="1" dirty="0">
              <a:solidFill>
                <a:schemeClr val="bg2"/>
              </a:solidFill>
            </a:endParaRPr>
          </a:p>
        </p:txBody>
      </p:sp>
      <p:sp>
        <p:nvSpPr>
          <p:cNvPr id="8" name="Rectangle 7"/>
          <p:cNvSpPr/>
          <p:nvPr/>
        </p:nvSpPr>
        <p:spPr>
          <a:xfrm>
            <a:off x="685800" y="152400"/>
            <a:ext cx="5669947" cy="923330"/>
          </a:xfrm>
          <a:prstGeom prst="rect">
            <a:avLst/>
          </a:prstGeom>
          <a:solidFill>
            <a:srgbClr val="8EB4E3"/>
          </a:solidFill>
        </p:spPr>
        <p:txBody>
          <a:bodyPr wrap="square">
            <a:spAutoFit/>
          </a:bodyPr>
          <a:lstStyle/>
          <a:p>
            <a:pPr algn="ctr"/>
            <a:r>
              <a:rPr lang="en-US" u="sng" dirty="0" smtClean="0">
                <a:latin typeface="Trebuchet MS"/>
                <a:cs typeface="Trebuchet MS"/>
              </a:rPr>
              <a:t>POWER is the rate at which energy is delivered</a:t>
            </a:r>
          </a:p>
          <a:p>
            <a:pPr algn="ctr"/>
            <a:r>
              <a:rPr lang="en-US" dirty="0" smtClean="0">
                <a:latin typeface="Trebuchet MS"/>
                <a:cs typeface="Trebuchet MS"/>
              </a:rPr>
              <a:t>The same job accomplished more quickly </a:t>
            </a:r>
            <a:br>
              <a:rPr lang="en-US" dirty="0" smtClean="0">
                <a:latin typeface="Trebuchet MS"/>
                <a:cs typeface="Trebuchet MS"/>
              </a:rPr>
            </a:br>
            <a:r>
              <a:rPr lang="en-US" dirty="0" smtClean="0">
                <a:latin typeface="Trebuchet MS"/>
                <a:cs typeface="Trebuchet MS"/>
              </a:rPr>
              <a:t>implies a higher power applied to the job</a:t>
            </a:r>
          </a:p>
        </p:txBody>
      </p:sp>
      <p:sp>
        <p:nvSpPr>
          <p:cNvPr id="9" name="TextBox 8"/>
          <p:cNvSpPr txBox="1"/>
          <p:nvPr/>
        </p:nvSpPr>
        <p:spPr>
          <a:xfrm>
            <a:off x="3543300" y="4242137"/>
            <a:ext cx="4991100" cy="400110"/>
          </a:xfrm>
          <a:prstGeom prst="rect">
            <a:avLst/>
          </a:prstGeom>
          <a:solidFill>
            <a:srgbClr val="8EB4E3"/>
          </a:solidFill>
        </p:spPr>
        <p:txBody>
          <a:bodyPr wrap="square" rtlCol="0">
            <a:spAutoFit/>
          </a:bodyPr>
          <a:lstStyle/>
          <a:p>
            <a:pPr algn="ctr"/>
            <a:r>
              <a:rPr lang="en-US" sz="2000" dirty="0" smtClean="0">
                <a:latin typeface="Trebuchet MS"/>
                <a:cs typeface="Trebuchet MS"/>
              </a:rPr>
              <a:t>1 hp =  746 Watts </a:t>
            </a:r>
            <a:r>
              <a:rPr lang="en-US" sz="1600" dirty="0" smtClean="0">
                <a:latin typeface="Trebuchet MS"/>
                <a:cs typeface="Trebuchet MS"/>
              </a:rPr>
              <a:t>(units used in Watt’s honor) </a:t>
            </a:r>
          </a:p>
        </p:txBody>
      </p:sp>
      <p:sp>
        <p:nvSpPr>
          <p:cNvPr id="10" name="TextBox 9"/>
          <p:cNvSpPr txBox="1"/>
          <p:nvPr/>
        </p:nvSpPr>
        <p:spPr>
          <a:xfrm>
            <a:off x="6248400" y="3810000"/>
            <a:ext cx="2767216" cy="369332"/>
          </a:xfrm>
          <a:prstGeom prst="rect">
            <a:avLst/>
          </a:prstGeom>
          <a:noFill/>
        </p:spPr>
        <p:txBody>
          <a:bodyPr wrap="none" rtlCol="0">
            <a:spAutoFit/>
          </a:bodyPr>
          <a:lstStyle/>
          <a:p>
            <a:r>
              <a:rPr lang="en-US" dirty="0" smtClean="0"/>
              <a:t>All images in Public Domain</a:t>
            </a:r>
            <a:endParaRPr lang="en-US" dirty="0"/>
          </a:p>
        </p:txBody>
      </p:sp>
      <p:sp>
        <p:nvSpPr>
          <p:cNvPr id="11" name="Rectangle 10"/>
          <p:cNvSpPr/>
          <p:nvPr/>
        </p:nvSpPr>
        <p:spPr>
          <a:xfrm>
            <a:off x="5000258" y="6474768"/>
            <a:ext cx="2467342" cy="230832"/>
          </a:xfrm>
          <a:prstGeom prst="rect">
            <a:avLst/>
          </a:prstGeom>
        </p:spPr>
        <p:txBody>
          <a:bodyPr wrap="none">
            <a:spAutoFit/>
          </a:bodyPr>
          <a:lstStyle/>
          <a:p>
            <a:r>
              <a:rPr lang="en-US" sz="900" dirty="0">
                <a:latin typeface="Verdana" pitchFamily="34" charset="0"/>
                <a:ea typeface="Verdana" pitchFamily="34" charset="0"/>
                <a:cs typeface="Verdana" pitchFamily="34" charset="0"/>
              </a:rPr>
              <a:t>From Wikipedia article on </a:t>
            </a:r>
            <a:r>
              <a:rPr lang="en-US" sz="900" dirty="0">
                <a:latin typeface="Verdana" pitchFamily="34" charset="0"/>
                <a:ea typeface="Verdana" pitchFamily="34" charset="0"/>
                <a:cs typeface="Verdana" pitchFamily="34" charset="0"/>
                <a:hlinkClick r:id="rId4"/>
              </a:rPr>
              <a:t>horsepower</a:t>
            </a:r>
            <a:r>
              <a:rPr lang="en-US" sz="900" dirty="0">
                <a:latin typeface="Verdana" pitchFamily="34" charset="0"/>
                <a:ea typeface="Verdana" pitchFamily="34" charset="0"/>
                <a:cs typeface="Verdana" pitchFamily="34"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95645"/>
            <a:ext cx="9144000" cy="4114800"/>
          </a:xfrm>
          <a:prstGeom prst="rect">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81001" y="990600"/>
            <a:ext cx="8534399" cy="5724645"/>
          </a:xfrm>
          <a:prstGeom prst="rect">
            <a:avLst/>
          </a:prstGeom>
          <a:noFill/>
        </p:spPr>
        <p:txBody>
          <a:bodyPr wrap="square" rtlCol="0">
            <a:spAutoFit/>
          </a:bodyPr>
          <a:lstStyle/>
          <a:p>
            <a:r>
              <a:rPr lang="en-US" dirty="0" smtClean="0"/>
              <a:t>The ports of many energy conversion systems are conveniently described by a set of “through” and “across” measurements or variables.  The different types of “through” </a:t>
            </a:r>
            <a:br>
              <a:rPr lang="en-US" dirty="0" smtClean="0"/>
            </a:br>
            <a:r>
              <a:rPr lang="en-US" dirty="0" smtClean="0"/>
              <a:t>and “across variables” distinguish different types of engineers </a:t>
            </a:r>
            <a:br>
              <a:rPr lang="en-US" dirty="0" smtClean="0"/>
            </a:br>
            <a:r>
              <a:rPr lang="en-US" dirty="0" smtClean="0"/>
              <a:t>(electrical, mechanical, chemical, etc.).  The first and second laws apply to everyone.</a:t>
            </a:r>
          </a:p>
          <a:p>
            <a:r>
              <a:rPr lang="en-US" dirty="0" smtClean="0"/>
              <a:t> </a:t>
            </a:r>
          </a:p>
          <a:p>
            <a:r>
              <a:rPr lang="en-US" sz="2000" u="sng" dirty="0" smtClean="0"/>
              <a:t>“ACROSS” variables </a:t>
            </a:r>
            <a:r>
              <a:rPr lang="en-US" sz="2000" dirty="0" smtClean="0"/>
              <a:t>typically measure how hard we are “pushing”. </a:t>
            </a:r>
            <a:br>
              <a:rPr lang="en-US" sz="2000" dirty="0" smtClean="0"/>
            </a:br>
            <a:r>
              <a:rPr lang="en-US" sz="2000" dirty="0" smtClean="0"/>
              <a:t> Typical “across” variables include:</a:t>
            </a:r>
          </a:p>
          <a:p>
            <a:r>
              <a:rPr lang="en-US" dirty="0" smtClean="0"/>
              <a:t> </a:t>
            </a:r>
          </a:p>
          <a:p>
            <a:pPr lvl="0"/>
            <a:r>
              <a:rPr lang="en-US" b="1" dirty="0" smtClean="0"/>
              <a:t>Force</a:t>
            </a:r>
            <a:r>
              <a:rPr lang="en-US" dirty="0" smtClean="0"/>
              <a:t>, from mechanical engineering, measured in </a:t>
            </a:r>
            <a:r>
              <a:rPr lang="en-US" dirty="0" err="1" smtClean="0"/>
              <a:t>Newtons</a:t>
            </a:r>
            <a:r>
              <a:rPr lang="en-US" dirty="0" smtClean="0"/>
              <a:t>  (N = kg*</a:t>
            </a:r>
            <a:r>
              <a:rPr lang="en-US" dirty="0" err="1" smtClean="0"/>
              <a:t>m/(s</a:t>
            </a:r>
            <a:r>
              <a:rPr lang="en-US" dirty="0" smtClean="0"/>
              <a:t>*</a:t>
            </a:r>
            <a:r>
              <a:rPr lang="en-US" dirty="0" err="1" smtClean="0"/>
              <a:t>s</a:t>
            </a:r>
            <a:r>
              <a:rPr lang="en-US" dirty="0" smtClean="0"/>
              <a:t>))</a:t>
            </a:r>
          </a:p>
          <a:p>
            <a:pPr lvl="0"/>
            <a:r>
              <a:rPr lang="en-US" b="1" dirty="0" smtClean="0"/>
              <a:t>Voltage, </a:t>
            </a:r>
            <a:r>
              <a:rPr lang="en-US" dirty="0" smtClean="0"/>
              <a:t>from electrical engineering, measured in volts (V)</a:t>
            </a:r>
          </a:p>
          <a:p>
            <a:pPr lvl="0"/>
            <a:r>
              <a:rPr lang="en-US" b="1" dirty="0" smtClean="0"/>
              <a:t>Torque, </a:t>
            </a:r>
            <a:r>
              <a:rPr lang="en-US" dirty="0" smtClean="0"/>
              <a:t>or twisting force, from mechanical engineering, measured in N-</a:t>
            </a:r>
            <a:r>
              <a:rPr lang="en-US" dirty="0" err="1" smtClean="0"/>
              <a:t>m</a:t>
            </a:r>
            <a:endParaRPr lang="en-US" dirty="0" smtClean="0"/>
          </a:p>
          <a:p>
            <a:pPr lvl="0"/>
            <a:r>
              <a:rPr lang="en-US" b="1" dirty="0" smtClean="0"/>
              <a:t>Pressure,</a:t>
            </a:r>
            <a:r>
              <a:rPr lang="en-US" dirty="0" smtClean="0"/>
              <a:t> from ocean/aero engineering, measured in N/(</a:t>
            </a:r>
            <a:r>
              <a:rPr lang="en-US" dirty="0" err="1" smtClean="0"/>
              <a:t>m</a:t>
            </a:r>
            <a:r>
              <a:rPr lang="en-US" dirty="0" smtClean="0"/>
              <a:t>*</a:t>
            </a:r>
            <a:r>
              <a:rPr lang="en-US" dirty="0" err="1" smtClean="0"/>
              <a:t>m</a:t>
            </a:r>
            <a:r>
              <a:rPr lang="en-US" dirty="0" smtClean="0"/>
              <a:t>)</a:t>
            </a:r>
          </a:p>
          <a:p>
            <a:r>
              <a:rPr lang="en-US" dirty="0" smtClean="0"/>
              <a:t> </a:t>
            </a:r>
          </a:p>
          <a:p>
            <a:r>
              <a:rPr lang="en-US" sz="2000" dirty="0" smtClean="0"/>
              <a:t>Associated </a:t>
            </a:r>
            <a:r>
              <a:rPr lang="en-US" sz="2000" u="sng" dirty="0" smtClean="0"/>
              <a:t>“THROUGH” variables </a:t>
            </a:r>
            <a:r>
              <a:rPr lang="en-US" sz="2000" dirty="0" smtClean="0"/>
              <a:t>typically measure how much “stuff” is flowing:</a:t>
            </a:r>
          </a:p>
          <a:p>
            <a:r>
              <a:rPr lang="en-US" dirty="0" smtClean="0"/>
              <a:t> </a:t>
            </a:r>
          </a:p>
          <a:p>
            <a:pPr lvl="0"/>
            <a:r>
              <a:rPr lang="en-US" b="1" dirty="0" smtClean="0"/>
              <a:t>Velocity, </a:t>
            </a:r>
            <a:r>
              <a:rPr lang="en-US" dirty="0" smtClean="0"/>
              <a:t>from mechanical engineering, measured in meters/sec (</a:t>
            </a:r>
            <a:r>
              <a:rPr lang="en-US" dirty="0" err="1" smtClean="0"/>
              <a:t>m/s</a:t>
            </a:r>
            <a:r>
              <a:rPr lang="en-US" dirty="0" smtClean="0"/>
              <a:t>)</a:t>
            </a:r>
          </a:p>
          <a:p>
            <a:pPr lvl="0"/>
            <a:r>
              <a:rPr lang="en-US" b="1" dirty="0" smtClean="0"/>
              <a:t>Current, </a:t>
            </a:r>
            <a:r>
              <a:rPr lang="en-US" dirty="0" smtClean="0"/>
              <a:t>from electrical engineering, measured in Coulombs/sec or Amps</a:t>
            </a:r>
          </a:p>
          <a:p>
            <a:pPr lvl="0"/>
            <a:r>
              <a:rPr lang="en-US" b="1" dirty="0" smtClean="0"/>
              <a:t>Angular Velocity, </a:t>
            </a:r>
            <a:r>
              <a:rPr lang="en-US" dirty="0" smtClean="0"/>
              <a:t>from mechanical engineering, measured in </a:t>
            </a:r>
            <a:r>
              <a:rPr lang="en-US" dirty="0" err="1" smtClean="0"/>
              <a:t>rads</a:t>
            </a:r>
            <a:r>
              <a:rPr lang="en-US" dirty="0" smtClean="0"/>
              <a:t>/sec</a:t>
            </a:r>
          </a:p>
          <a:p>
            <a:pPr lvl="0"/>
            <a:r>
              <a:rPr lang="en-US" b="1" dirty="0" smtClean="0"/>
              <a:t>Flow, </a:t>
            </a:r>
            <a:r>
              <a:rPr lang="en-US" dirty="0" smtClean="0"/>
              <a:t>from ocean/aero engineering, measured in volume/sec or </a:t>
            </a:r>
            <a:r>
              <a:rPr lang="en-US" dirty="0" err="1" smtClean="0"/>
              <a:t>m</a:t>
            </a:r>
            <a:r>
              <a:rPr lang="en-US" dirty="0" smtClean="0"/>
              <a:t>*</a:t>
            </a:r>
            <a:r>
              <a:rPr lang="en-US" dirty="0" err="1" smtClean="0"/>
              <a:t>m</a:t>
            </a:r>
            <a:r>
              <a:rPr lang="en-US" dirty="0" smtClean="0"/>
              <a:t>*</a:t>
            </a:r>
            <a:r>
              <a:rPr lang="en-US" dirty="0" err="1" smtClean="0"/>
              <a:t>m/s</a:t>
            </a:r>
            <a:endParaRPr lang="en-US" dirty="0" smtClean="0"/>
          </a:p>
          <a:p>
            <a:endParaRPr lang="en-US" dirty="0"/>
          </a:p>
        </p:txBody>
      </p:sp>
      <p:sp>
        <p:nvSpPr>
          <p:cNvPr id="4" name="TextBox 3"/>
          <p:cNvSpPr txBox="1"/>
          <p:nvPr/>
        </p:nvSpPr>
        <p:spPr>
          <a:xfrm>
            <a:off x="2512999" y="381000"/>
            <a:ext cx="4040201" cy="461665"/>
          </a:xfrm>
          <a:prstGeom prst="rect">
            <a:avLst/>
          </a:prstGeom>
          <a:noFill/>
        </p:spPr>
        <p:txBody>
          <a:bodyPr wrap="none" rtlCol="0">
            <a:spAutoFit/>
          </a:bodyPr>
          <a:lstStyle/>
          <a:p>
            <a:r>
              <a:rPr lang="en-US" sz="2400" i="1" u="sng" dirty="0" smtClean="0"/>
              <a:t>Across and Through Variables</a:t>
            </a:r>
            <a:endParaRPr lang="en-US" sz="2400" i="1"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4202"/>
            <a:ext cx="9144000" cy="3200400"/>
          </a:xfrm>
          <a:prstGeom prst="rect">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57200" y="436602"/>
            <a:ext cx="8077200" cy="6063198"/>
          </a:xfrm>
          <a:prstGeom prst="rect">
            <a:avLst/>
          </a:prstGeom>
          <a:noFill/>
        </p:spPr>
        <p:txBody>
          <a:bodyPr wrap="square" rtlCol="0">
            <a:spAutoFit/>
          </a:bodyPr>
          <a:lstStyle/>
          <a:p>
            <a:r>
              <a:rPr lang="en-US" sz="2400" b="1" dirty="0" smtClean="0"/>
              <a:t>Power</a:t>
            </a:r>
            <a:r>
              <a:rPr lang="en-US" sz="2400" dirty="0" smtClean="0"/>
              <a:t> is a very old and basic concept </a:t>
            </a:r>
            <a:br>
              <a:rPr lang="en-US" sz="2400" dirty="0" smtClean="0"/>
            </a:br>
            <a:r>
              <a:rPr lang="en-US" sz="2400" dirty="0" smtClean="0"/>
              <a:t>	for any moving, living being on the earth. </a:t>
            </a:r>
          </a:p>
          <a:p>
            <a:endParaRPr lang="en-US" sz="2000" dirty="0" smtClean="0"/>
          </a:p>
          <a:p>
            <a:r>
              <a:rPr lang="en-US" sz="2000" dirty="0" smtClean="0"/>
              <a:t>Power is the product of an “across” variable and a “through” variable.  </a:t>
            </a:r>
          </a:p>
          <a:p>
            <a:endParaRPr lang="en-US" sz="2000" dirty="0" smtClean="0"/>
          </a:p>
          <a:p>
            <a:r>
              <a:rPr lang="en-US" sz="2000" dirty="0" smtClean="0"/>
              <a:t>In more colloquial terms, it is a composite metric or product of </a:t>
            </a:r>
            <a:br>
              <a:rPr lang="en-US" sz="2000" dirty="0" smtClean="0"/>
            </a:br>
            <a:r>
              <a:rPr lang="en-US" sz="2000" dirty="0" smtClean="0"/>
              <a:t>“how hard we’re pushing” (the across variable) and </a:t>
            </a:r>
            <a:br>
              <a:rPr lang="en-US" sz="2000" dirty="0" smtClean="0"/>
            </a:br>
            <a:r>
              <a:rPr lang="en-US" sz="2000" dirty="0" smtClean="0"/>
              <a:t>“how much is flowing in response to the pushing” (the through variable).  </a:t>
            </a:r>
          </a:p>
          <a:p>
            <a:r>
              <a:rPr lang="en-US" sz="2000" dirty="0" smtClean="0"/>
              <a:t> </a:t>
            </a:r>
          </a:p>
          <a:p>
            <a:endParaRPr lang="en-US" sz="2000" dirty="0" smtClean="0"/>
          </a:p>
          <a:p>
            <a:r>
              <a:rPr lang="en-US" sz="2000" dirty="0" smtClean="0"/>
              <a:t>FOR EXAMPLE:</a:t>
            </a:r>
          </a:p>
          <a:p>
            <a:endParaRPr lang="en-US" sz="2000" dirty="0" smtClean="0"/>
          </a:p>
          <a:p>
            <a:r>
              <a:rPr lang="en-US" sz="2000" dirty="0" smtClean="0"/>
              <a:t>	- Mechanical power is </a:t>
            </a:r>
            <a:r>
              <a:rPr lang="en-US" sz="2000" b="1" dirty="0" smtClean="0"/>
              <a:t>force</a:t>
            </a:r>
            <a:r>
              <a:rPr lang="en-US" sz="2000" dirty="0" smtClean="0"/>
              <a:t> times </a:t>
            </a:r>
            <a:r>
              <a:rPr lang="en-US" sz="2000" b="1" dirty="0" smtClean="0"/>
              <a:t>velocity</a:t>
            </a:r>
            <a:r>
              <a:rPr lang="en-US" sz="2000" dirty="0" smtClean="0"/>
              <a:t>.</a:t>
            </a:r>
          </a:p>
          <a:p>
            <a:r>
              <a:rPr lang="en-US" sz="2000" dirty="0" smtClean="0"/>
              <a:t> </a:t>
            </a:r>
          </a:p>
          <a:p>
            <a:r>
              <a:rPr lang="en-US" sz="2000" dirty="0" smtClean="0"/>
              <a:t>	- Electrical power is </a:t>
            </a:r>
            <a:r>
              <a:rPr lang="en-US" sz="2000" b="1" dirty="0" smtClean="0"/>
              <a:t>voltage</a:t>
            </a:r>
            <a:r>
              <a:rPr lang="en-US" sz="2000" dirty="0" smtClean="0"/>
              <a:t> times </a:t>
            </a:r>
            <a:r>
              <a:rPr lang="en-US" sz="2000" b="1" dirty="0" smtClean="0"/>
              <a:t>current</a:t>
            </a:r>
            <a:r>
              <a:rPr lang="en-US" sz="2000" dirty="0" smtClean="0"/>
              <a:t>.</a:t>
            </a:r>
          </a:p>
          <a:p>
            <a:r>
              <a:rPr lang="en-US" sz="2000" dirty="0" smtClean="0"/>
              <a:t> </a:t>
            </a:r>
          </a:p>
          <a:p>
            <a:pPr algn="ctr"/>
            <a:r>
              <a:rPr lang="en-US" sz="2000" dirty="0" smtClean="0"/>
              <a:t>Power, whether electrical, mechanical, or in some other discipline,</a:t>
            </a:r>
          </a:p>
          <a:p>
            <a:pPr algn="ctr"/>
            <a:r>
              <a:rPr lang="en-US" sz="2000" dirty="0" smtClean="0"/>
              <a:t>is measured in units of </a:t>
            </a:r>
            <a:r>
              <a:rPr lang="en-US" sz="2000" b="1" dirty="0" smtClean="0"/>
              <a:t>Watts </a:t>
            </a:r>
            <a:r>
              <a:rPr lang="en-US" sz="2000" dirty="0" smtClean="0"/>
              <a:t>in the SI/MKS system.</a:t>
            </a:r>
          </a:p>
          <a:p>
            <a:pPr algn="ctr"/>
            <a:endParaRPr lang="en-US" sz="2000" dirty="0"/>
          </a:p>
        </p:txBody>
      </p:sp>
      <p:sp>
        <p:nvSpPr>
          <p:cNvPr id="4" name="Rectangle 3"/>
          <p:cNvSpPr/>
          <p:nvPr/>
        </p:nvSpPr>
        <p:spPr>
          <a:xfrm>
            <a:off x="2514600" y="6260068"/>
            <a:ext cx="4160113" cy="369332"/>
          </a:xfrm>
          <a:prstGeom prst="rect">
            <a:avLst/>
          </a:prstGeom>
        </p:spPr>
        <p:txBody>
          <a:bodyPr wrap="none">
            <a:spAutoFit/>
          </a:bodyPr>
          <a:lstStyle/>
          <a:p>
            <a:pPr algn="ctr"/>
            <a:r>
              <a:rPr lang="en-US" dirty="0" smtClean="0">
                <a:solidFill>
                  <a:srgbClr val="008000"/>
                </a:solidFill>
                <a:latin typeface="Trebuchet MS"/>
                <a:cs typeface="Trebuchet MS"/>
              </a:rPr>
              <a:t>How many Joules are in one kW hour ?</a:t>
            </a:r>
            <a:endParaRPr lang="en-US" dirty="0">
              <a:solidFill>
                <a:srgbClr val="008000"/>
              </a:solidFill>
              <a:latin typeface="Trebuchet MS"/>
              <a:cs typeface="Trebuchet M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 FALSE</a:t>
            </a:r>
            <a:endParaRPr lang="en-US" dirty="0"/>
          </a:p>
        </p:txBody>
      </p:sp>
      <p:sp>
        <p:nvSpPr>
          <p:cNvPr id="3" name="Content Placeholder 2"/>
          <p:cNvSpPr>
            <a:spLocks noGrp="1"/>
          </p:cNvSpPr>
          <p:nvPr>
            <p:ph idx="1"/>
          </p:nvPr>
        </p:nvSpPr>
        <p:spPr>
          <a:xfrm>
            <a:off x="609600" y="1600200"/>
            <a:ext cx="6781800" cy="4525963"/>
          </a:xfrm>
        </p:spPr>
        <p:txBody>
          <a:bodyPr/>
          <a:lstStyle/>
          <a:p>
            <a:pPr marL="514350" indent="-514350">
              <a:buAutoNum type="arabicPeriod"/>
            </a:pPr>
            <a:r>
              <a:rPr lang="en-US" dirty="0" smtClean="0"/>
              <a:t>Heat is a form of energy, and has units of Joules.</a:t>
            </a:r>
          </a:p>
          <a:p>
            <a:pPr marL="514350" indent="-514350">
              <a:buAutoNum type="arabicPeriod"/>
            </a:pPr>
            <a:endParaRPr lang="en-US" dirty="0" smtClean="0"/>
          </a:p>
          <a:p>
            <a:pPr marL="514350" indent="-514350">
              <a:buAutoNum type="arabicPeriod"/>
            </a:pPr>
            <a:r>
              <a:rPr lang="en-US" dirty="0" smtClean="0"/>
              <a:t>Friction is the main source of heat loss for all mechanical systems.</a:t>
            </a:r>
          </a:p>
          <a:p>
            <a:pPr marL="514350" indent="-514350">
              <a:buAutoNum type="arabicPeriod"/>
            </a:pPr>
            <a:endParaRPr lang="en-US" dirty="0" smtClean="0"/>
          </a:p>
          <a:p>
            <a:pPr marL="514350" indent="-514350">
              <a:buAutoNum type="arabicPeriod"/>
            </a:pPr>
            <a:r>
              <a:rPr lang="en-US" dirty="0" smtClean="0"/>
              <a:t>Power is a measure of how much energy is delivered per unit time.</a:t>
            </a:r>
            <a:endParaRPr lang="en-US" dirty="0"/>
          </a:p>
        </p:txBody>
      </p:sp>
      <p:cxnSp>
        <p:nvCxnSpPr>
          <p:cNvPr id="5" name="Straight Connector 4"/>
          <p:cNvCxnSpPr/>
          <p:nvPr/>
        </p:nvCxnSpPr>
        <p:spPr>
          <a:xfrm>
            <a:off x="7391400" y="2590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7391400" y="41910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7391400" y="5867400"/>
            <a:ext cx="10668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709" name="Rectangle 3117"/>
          <p:cNvSpPr>
            <a:spLocks noGrp="1" noChangeArrowheads="1"/>
          </p:cNvSpPr>
          <p:nvPr>
            <p:ph type="title"/>
          </p:nvPr>
        </p:nvSpPr>
        <p:spPr>
          <a:xfrm>
            <a:off x="1752600" y="237611"/>
            <a:ext cx="5376862" cy="635000"/>
          </a:xfrm>
        </p:spPr>
        <p:txBody>
          <a:bodyPr>
            <a:normAutofit/>
          </a:bodyPr>
          <a:lstStyle/>
          <a:p>
            <a:r>
              <a:rPr lang="en-US" sz="2800" i="1" u="sng" dirty="0">
                <a:latin typeface="Trebuchet MS" pitchFamily="-65" charset="0"/>
              </a:rPr>
              <a:t>U.S. </a:t>
            </a:r>
            <a:r>
              <a:rPr lang="en-US" sz="2800" i="1" u="sng" dirty="0" smtClean="0">
                <a:latin typeface="Trebuchet MS" pitchFamily="-65" charset="0"/>
              </a:rPr>
              <a:t>Energy </a:t>
            </a:r>
            <a:r>
              <a:rPr lang="en-US" sz="2800" i="1" u="sng" dirty="0">
                <a:latin typeface="Trebuchet MS" pitchFamily="-65" charset="0"/>
              </a:rPr>
              <a:t>Use</a:t>
            </a:r>
          </a:p>
        </p:txBody>
      </p:sp>
      <p:sp>
        <p:nvSpPr>
          <p:cNvPr id="369720" name="Rectangle 3128"/>
          <p:cNvSpPr>
            <a:spLocks noChangeArrowheads="1"/>
          </p:cNvSpPr>
          <p:nvPr/>
        </p:nvSpPr>
        <p:spPr bwMode="auto">
          <a:xfrm>
            <a:off x="6553200" y="3767138"/>
            <a:ext cx="84138" cy="119062"/>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369721" name="Text Box 3129"/>
          <p:cNvSpPr txBox="1">
            <a:spLocks noChangeArrowheads="1"/>
          </p:cNvSpPr>
          <p:nvPr/>
        </p:nvSpPr>
        <p:spPr bwMode="auto">
          <a:xfrm>
            <a:off x="7705725" y="1163638"/>
            <a:ext cx="184150" cy="366712"/>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369722" name="Text Box 3130"/>
          <p:cNvSpPr txBox="1">
            <a:spLocks noChangeArrowheads="1"/>
          </p:cNvSpPr>
          <p:nvPr/>
        </p:nvSpPr>
        <p:spPr bwMode="auto">
          <a:xfrm>
            <a:off x="304800" y="1366480"/>
            <a:ext cx="8153400" cy="4801315"/>
          </a:xfrm>
          <a:prstGeom prst="rect">
            <a:avLst/>
          </a:prstGeom>
          <a:solidFill>
            <a:srgbClr val="8EB4E3"/>
          </a:solidFill>
          <a:ln w="9525">
            <a:noFill/>
            <a:miter lim="800000"/>
            <a:headEnd/>
            <a:tailEnd/>
          </a:ln>
          <a:effectLst/>
        </p:spPr>
        <p:txBody>
          <a:bodyPr wrap="square">
            <a:prstTxWarp prst="textNoShape">
              <a:avLst/>
            </a:prstTxWarp>
            <a:spAutoFit/>
          </a:bodyPr>
          <a:lstStyle/>
          <a:p>
            <a:pPr algn="ctr"/>
            <a:endParaRPr lang="en-US" b="1" dirty="0">
              <a:latin typeface="Trebuchet MS" pitchFamily="-65" charset="0"/>
            </a:endParaRPr>
          </a:p>
          <a:p>
            <a:pPr algn="ctr"/>
            <a:r>
              <a:rPr lang="en-US" b="1" u="sng" dirty="0">
                <a:latin typeface="Trebuchet MS" pitchFamily="-65" charset="0"/>
              </a:rPr>
              <a:t>Coal</a:t>
            </a:r>
          </a:p>
          <a:p>
            <a:pPr marL="173038" lvl="1" algn="ctr"/>
            <a:r>
              <a:rPr lang="en-US" dirty="0">
                <a:latin typeface="Trebuchet MS" pitchFamily="-65" charset="0"/>
              </a:rPr>
              <a:t>We have lots of it.</a:t>
            </a:r>
          </a:p>
          <a:p>
            <a:pPr marL="173038" lvl="1" algn="ctr"/>
            <a:r>
              <a:rPr lang="en-US" dirty="0">
                <a:latin typeface="Trebuchet MS" pitchFamily="-65" charset="0"/>
              </a:rPr>
              <a:t>Twice as much CO</a:t>
            </a:r>
            <a:r>
              <a:rPr lang="en-US" b="1" baseline="-25000" dirty="0">
                <a:latin typeface="Trebuchet MS" pitchFamily="-65" charset="0"/>
              </a:rPr>
              <a:t>2</a:t>
            </a:r>
            <a:r>
              <a:rPr lang="en-US" dirty="0">
                <a:latin typeface="Trebuchet MS" pitchFamily="-65" charset="0"/>
              </a:rPr>
              <a:t> per kW-</a:t>
            </a:r>
            <a:r>
              <a:rPr lang="en-US" dirty="0" err="1">
                <a:latin typeface="Trebuchet MS" pitchFamily="-65" charset="0"/>
              </a:rPr>
              <a:t>h</a:t>
            </a:r>
            <a:r>
              <a:rPr lang="en-US" dirty="0">
                <a:latin typeface="Trebuchet MS" pitchFamily="-65" charset="0"/>
              </a:rPr>
              <a:t> as Gas, </a:t>
            </a:r>
            <a:br>
              <a:rPr lang="en-US" dirty="0">
                <a:latin typeface="Trebuchet MS" pitchFamily="-65" charset="0"/>
              </a:rPr>
            </a:br>
            <a:r>
              <a:rPr lang="en-US" dirty="0">
                <a:latin typeface="Trebuchet MS" pitchFamily="-65" charset="0"/>
              </a:rPr>
              <a:t>50% more than oil; can only rely on it if</a:t>
            </a:r>
            <a:r>
              <a:rPr lang="en-US" dirty="0" smtClean="0">
                <a:latin typeface="Trebuchet MS" pitchFamily="-65" charset="0"/>
              </a:rPr>
              <a:t> sequestration </a:t>
            </a:r>
            <a:r>
              <a:rPr lang="en-US" dirty="0">
                <a:latin typeface="Trebuchet MS" pitchFamily="-65" charset="0"/>
              </a:rPr>
              <a:t>is practical and stable.</a:t>
            </a:r>
          </a:p>
          <a:p>
            <a:pPr marL="173038" lvl="1" algn="ctr"/>
            <a:endParaRPr lang="en-US" dirty="0">
              <a:latin typeface="Trebuchet MS" pitchFamily="-65" charset="0"/>
            </a:endParaRPr>
          </a:p>
          <a:p>
            <a:pPr algn="ctr"/>
            <a:r>
              <a:rPr lang="en-US" b="1" u="sng" dirty="0">
                <a:latin typeface="Trebuchet MS" pitchFamily="-65" charset="0"/>
              </a:rPr>
              <a:t>Gas</a:t>
            </a:r>
            <a:endParaRPr lang="en-US" u="sng" dirty="0">
              <a:latin typeface="Trebuchet MS" pitchFamily="-65" charset="0"/>
            </a:endParaRPr>
          </a:p>
          <a:p>
            <a:pPr marL="173038" lvl="1" algn="ctr"/>
            <a:r>
              <a:rPr lang="en-US" dirty="0">
                <a:latin typeface="Trebuchet MS" pitchFamily="-65" charset="0"/>
              </a:rPr>
              <a:t>Candidate “transition” fuel, </a:t>
            </a:r>
            <a:br>
              <a:rPr lang="en-US" dirty="0">
                <a:latin typeface="Trebuchet MS" pitchFamily="-65" charset="0"/>
              </a:rPr>
            </a:br>
            <a:r>
              <a:rPr lang="en-US" dirty="0">
                <a:latin typeface="Trebuchet MS" pitchFamily="-65" charset="0"/>
              </a:rPr>
              <a:t>but will have same supply issues as oil (just delayed).</a:t>
            </a:r>
          </a:p>
          <a:p>
            <a:pPr marL="173038" lvl="1" algn="ctr"/>
            <a:endParaRPr lang="en-US" dirty="0">
              <a:latin typeface="Trebuchet MS" pitchFamily="-65" charset="0"/>
            </a:endParaRPr>
          </a:p>
          <a:p>
            <a:pPr algn="ctr"/>
            <a:r>
              <a:rPr lang="en-US" b="1" u="sng" dirty="0">
                <a:latin typeface="Trebuchet MS" pitchFamily="-65" charset="0"/>
              </a:rPr>
              <a:t>Nuclear</a:t>
            </a:r>
            <a:r>
              <a:rPr lang="en-US" b="1" dirty="0">
                <a:latin typeface="Trebuchet MS" pitchFamily="-65" charset="0"/>
              </a:rPr>
              <a:t> </a:t>
            </a:r>
            <a:endParaRPr lang="en-US" dirty="0">
              <a:latin typeface="Trebuchet MS" pitchFamily="-65" charset="0"/>
            </a:endParaRPr>
          </a:p>
          <a:p>
            <a:pPr marL="173038" lvl="1" algn="ctr"/>
            <a:r>
              <a:rPr lang="en-US" dirty="0">
                <a:latin typeface="Trebuchet MS" pitchFamily="-65" charset="0"/>
              </a:rPr>
              <a:t>Challenges in disposal, proliferation</a:t>
            </a:r>
          </a:p>
          <a:p>
            <a:pPr algn="ctr"/>
            <a:endParaRPr lang="en-US" dirty="0"/>
          </a:p>
          <a:p>
            <a:pPr marL="173038" lvl="1" algn="ctr"/>
            <a:endParaRPr lang="en-US" dirty="0">
              <a:latin typeface="Trebuchet MS" pitchFamily="-65" charset="0"/>
            </a:endParaRPr>
          </a:p>
          <a:p>
            <a:pPr marL="173038" lvl="1" algn="ctr"/>
            <a:endParaRPr lang="en-US" dirty="0">
              <a:latin typeface="Trebuchet MS" pitchFamily="-65" charset="0"/>
            </a:endParaRPr>
          </a:p>
          <a:p>
            <a:pPr marL="173038" lvl="1" algn="ctr"/>
            <a:endParaRPr lang="en-US" dirty="0">
              <a:latin typeface="Trebuchet MS" pitchFamily="-65"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0600" y="838200"/>
            <a:ext cx="7239000" cy="5359400"/>
          </a:xfrm>
          <a:prstGeom prst="rect">
            <a:avLst/>
          </a:prstGeom>
        </p:spPr>
      </p:pic>
      <p:sp>
        <p:nvSpPr>
          <p:cNvPr id="3" name="TextBox 2"/>
          <p:cNvSpPr txBox="1"/>
          <p:nvPr/>
        </p:nvSpPr>
        <p:spPr>
          <a:xfrm>
            <a:off x="6334350" y="4760660"/>
            <a:ext cx="1057050" cy="369332"/>
          </a:xfrm>
          <a:prstGeom prst="rect">
            <a:avLst/>
          </a:prstGeom>
          <a:noFill/>
          <a:effectLst>
            <a:outerShdw blurRad="50800" dist="38100" dir="2700000">
              <a:srgbClr val="FFFFFF">
                <a:alpha val="43000"/>
              </a:srgbClr>
            </a:outerShdw>
          </a:effectLst>
        </p:spPr>
        <p:txBody>
          <a:bodyPr wrap="none" rtlCol="0">
            <a:spAutoFit/>
          </a:bodyPr>
          <a:lstStyle/>
          <a:p>
            <a:r>
              <a:rPr lang="en-US" sz="1800" dirty="0" smtClean="0"/>
              <a:t>BIOMASS</a:t>
            </a:r>
            <a:endParaRPr lang="en-US" sz="1800" dirty="0"/>
          </a:p>
        </p:txBody>
      </p:sp>
      <p:sp>
        <p:nvSpPr>
          <p:cNvPr id="4" name="TextBox 3"/>
          <p:cNvSpPr txBox="1"/>
          <p:nvPr/>
        </p:nvSpPr>
        <p:spPr>
          <a:xfrm>
            <a:off x="5896362" y="3084260"/>
            <a:ext cx="1571238" cy="369332"/>
          </a:xfrm>
          <a:prstGeom prst="rect">
            <a:avLst/>
          </a:prstGeom>
          <a:noFill/>
          <a:effectLst>
            <a:outerShdw blurRad="50800" dist="38100" dir="2700000">
              <a:srgbClr val="FFFFFF">
                <a:alpha val="43000"/>
              </a:srgbClr>
            </a:outerShdw>
          </a:effectLst>
        </p:spPr>
        <p:txBody>
          <a:bodyPr wrap="none" rtlCol="0">
            <a:spAutoFit/>
          </a:bodyPr>
          <a:lstStyle/>
          <a:p>
            <a:r>
              <a:rPr lang="en-US" sz="1800" dirty="0" smtClean="0"/>
              <a:t>GEOTHERMAL</a:t>
            </a:r>
            <a:endParaRPr lang="en-US" sz="1800" dirty="0"/>
          </a:p>
        </p:txBody>
      </p:sp>
      <p:sp>
        <p:nvSpPr>
          <p:cNvPr id="5" name="TextBox 4"/>
          <p:cNvSpPr txBox="1"/>
          <p:nvPr/>
        </p:nvSpPr>
        <p:spPr>
          <a:xfrm>
            <a:off x="6656929" y="2410128"/>
            <a:ext cx="734471" cy="369332"/>
          </a:xfrm>
          <a:prstGeom prst="rect">
            <a:avLst/>
          </a:prstGeom>
          <a:noFill/>
          <a:effectLst>
            <a:outerShdw blurRad="50800" dist="38100" dir="2700000">
              <a:schemeClr val="bg1">
                <a:alpha val="43000"/>
              </a:schemeClr>
            </a:outerShdw>
          </a:effectLst>
        </p:spPr>
        <p:txBody>
          <a:bodyPr wrap="none" rtlCol="0">
            <a:spAutoFit/>
          </a:bodyPr>
          <a:lstStyle/>
          <a:p>
            <a:r>
              <a:rPr lang="en-US" sz="1800" dirty="0" smtClean="0"/>
              <a:t>WIND</a:t>
            </a:r>
            <a:endParaRPr lang="en-US" sz="1800" dirty="0"/>
          </a:p>
        </p:txBody>
      </p:sp>
      <p:sp>
        <p:nvSpPr>
          <p:cNvPr id="6" name="TextBox 5"/>
          <p:cNvSpPr txBox="1"/>
          <p:nvPr/>
        </p:nvSpPr>
        <p:spPr>
          <a:xfrm>
            <a:off x="7900840" y="2762071"/>
            <a:ext cx="1071139" cy="646331"/>
          </a:xfrm>
          <a:prstGeom prst="rect">
            <a:avLst/>
          </a:prstGeom>
          <a:noFill/>
          <a:effectLst>
            <a:outerShdw blurRad="50800" dist="38100" dir="2700000">
              <a:srgbClr val="000000">
                <a:alpha val="43000"/>
              </a:srgbClr>
            </a:outerShdw>
          </a:effectLst>
        </p:spPr>
        <p:txBody>
          <a:bodyPr wrap="none" rtlCol="0">
            <a:spAutoFit/>
          </a:bodyPr>
          <a:lstStyle/>
          <a:p>
            <a:r>
              <a:rPr lang="en-US" sz="1800" dirty="0" smtClean="0"/>
              <a:t>SOLAR &amp;</a:t>
            </a:r>
            <a:br>
              <a:rPr lang="en-US" sz="1800" dirty="0" smtClean="0"/>
            </a:br>
            <a:r>
              <a:rPr lang="en-US" sz="1800" dirty="0" smtClean="0"/>
              <a:t> OTHER</a:t>
            </a:r>
            <a:endParaRPr lang="en-US" sz="1800" dirty="0"/>
          </a:p>
        </p:txBody>
      </p:sp>
      <p:cxnSp>
        <p:nvCxnSpPr>
          <p:cNvPr id="8" name="Straight Arrow Connector 7"/>
          <p:cNvCxnSpPr/>
          <p:nvPr/>
        </p:nvCxnSpPr>
        <p:spPr>
          <a:xfrm rot="10800000">
            <a:off x="7507860" y="2955510"/>
            <a:ext cx="457200" cy="1588"/>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066800" y="6305490"/>
            <a:ext cx="7045518" cy="400110"/>
          </a:xfrm>
          <a:prstGeom prst="rect">
            <a:avLst/>
          </a:prstGeom>
          <a:noFill/>
        </p:spPr>
        <p:txBody>
          <a:bodyPr wrap="none" rtlCol="0">
            <a:spAutoFit/>
          </a:bodyPr>
          <a:lstStyle/>
          <a:p>
            <a:r>
              <a:rPr lang="en-US" sz="2000" b="1" dirty="0" smtClean="0">
                <a:latin typeface="Trebuchet MS"/>
                <a:cs typeface="Trebuchet MS"/>
              </a:rPr>
              <a:t>WIND IS THE FASTES GROWING RENEWABLE TECHNOLOGY</a:t>
            </a:r>
            <a:endParaRPr lang="en-US" sz="2000" b="1" dirty="0">
              <a:latin typeface="Trebuchet MS"/>
              <a:cs typeface="Trebuchet MS"/>
            </a:endParaRPr>
          </a:p>
        </p:txBody>
      </p:sp>
      <p:sp>
        <p:nvSpPr>
          <p:cNvPr id="10" name="TextBox 9"/>
          <p:cNvSpPr txBox="1"/>
          <p:nvPr/>
        </p:nvSpPr>
        <p:spPr>
          <a:xfrm>
            <a:off x="180680" y="228600"/>
            <a:ext cx="8794294" cy="461665"/>
          </a:xfrm>
          <a:prstGeom prst="rect">
            <a:avLst/>
          </a:prstGeom>
          <a:noFill/>
        </p:spPr>
        <p:txBody>
          <a:bodyPr wrap="none" rtlCol="0">
            <a:spAutoFit/>
          </a:bodyPr>
          <a:lstStyle/>
          <a:p>
            <a:r>
              <a:rPr lang="en-US" sz="2400" dirty="0" smtClean="0">
                <a:latin typeface="Trebuchet MS"/>
                <a:cs typeface="Trebuchet MS"/>
              </a:rPr>
              <a:t>Non-Hydro Renewable Electricity Generation in the USA (</a:t>
            </a:r>
            <a:r>
              <a:rPr lang="en-US" sz="2400" dirty="0" err="1" smtClean="0">
                <a:latin typeface="Trebuchet MS"/>
                <a:cs typeface="Trebuchet MS"/>
              </a:rPr>
              <a:t>TWh</a:t>
            </a:r>
            <a:r>
              <a:rPr lang="en-US" sz="2400" dirty="0" smtClean="0">
                <a:latin typeface="Trebuchet MS"/>
                <a:cs typeface="Trebuchet MS"/>
              </a:rPr>
              <a:t>)</a:t>
            </a:r>
            <a:endParaRPr lang="en-US" sz="2400" dirty="0">
              <a:latin typeface="Trebuchet MS"/>
              <a:cs typeface="Trebuchet M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5"/>
          <p:cNvSpPr txBox="1">
            <a:spLocks noChangeArrowheads="1"/>
          </p:cNvSpPr>
          <p:nvPr/>
        </p:nvSpPr>
        <p:spPr bwMode="auto">
          <a:xfrm>
            <a:off x="381000" y="228600"/>
            <a:ext cx="6248400" cy="519113"/>
          </a:xfrm>
          <a:prstGeom prst="rect">
            <a:avLst/>
          </a:prstGeom>
          <a:noFill/>
          <a:ln w="9525">
            <a:noFill/>
            <a:miter lim="800000"/>
            <a:headEnd/>
            <a:tailEnd/>
          </a:ln>
        </p:spPr>
        <p:txBody>
          <a:bodyPr lIns="91439" tIns="45719" rIns="91439" bIns="45719">
            <a:prstTxWarp prst="textNoShape">
              <a:avLst/>
            </a:prstTxWarp>
            <a:spAutoFit/>
          </a:bodyPr>
          <a:lstStyle/>
          <a:p>
            <a:r>
              <a:rPr lang="en-US" sz="2800"/>
              <a:t>Solar Water Heating System</a:t>
            </a:r>
            <a:endParaRPr lang="en-US" sz="1800"/>
          </a:p>
        </p:txBody>
      </p:sp>
      <p:sp>
        <p:nvSpPr>
          <p:cNvPr id="104452" name="Line 4"/>
          <p:cNvSpPr>
            <a:spLocks noChangeShapeType="1"/>
          </p:cNvSpPr>
          <p:nvPr/>
        </p:nvSpPr>
        <p:spPr bwMode="auto">
          <a:xfrm>
            <a:off x="1828800" y="3962400"/>
            <a:ext cx="838200" cy="304800"/>
          </a:xfrm>
          <a:prstGeom prst="line">
            <a:avLst/>
          </a:prstGeom>
          <a:noFill/>
          <a:ln w="25400">
            <a:solidFill>
              <a:schemeClr val="tx1"/>
            </a:solidFill>
            <a:round/>
            <a:headEnd/>
            <a:tailEnd type="triangle" w="med" len="med"/>
          </a:ln>
        </p:spPr>
        <p:txBody>
          <a:bodyPr lIns="91439" tIns="45719" rIns="91439" bIns="45719">
            <a:prstTxWarp prst="textNoShape">
              <a:avLst/>
            </a:prstTxWarp>
          </a:bodyPr>
          <a:lstStyle/>
          <a:p>
            <a:endParaRPr lang="en-US"/>
          </a:p>
        </p:txBody>
      </p:sp>
      <p:sp>
        <p:nvSpPr>
          <p:cNvPr id="104453" name="Text Box 5"/>
          <p:cNvSpPr txBox="1">
            <a:spLocks noChangeArrowheads="1"/>
          </p:cNvSpPr>
          <p:nvPr/>
        </p:nvSpPr>
        <p:spPr bwMode="auto">
          <a:xfrm>
            <a:off x="304800" y="3276600"/>
            <a:ext cx="1873250" cy="646113"/>
          </a:xfrm>
          <a:prstGeom prst="rect">
            <a:avLst/>
          </a:prstGeom>
          <a:noFill/>
          <a:ln w="9525">
            <a:noFill/>
            <a:miter lim="800000"/>
            <a:headEnd/>
            <a:tailEnd/>
          </a:ln>
        </p:spPr>
        <p:txBody>
          <a:bodyPr wrap="none" lIns="91439" tIns="45719" rIns="91439" bIns="45719">
            <a:prstTxWarp prst="textNoShape">
              <a:avLst/>
            </a:prstTxWarp>
            <a:spAutoFit/>
          </a:bodyPr>
          <a:lstStyle/>
          <a:p>
            <a:r>
              <a:rPr lang="en-US" sz="1800"/>
              <a:t>store &amp;</a:t>
            </a:r>
            <a:br>
              <a:rPr lang="en-US" sz="1800"/>
            </a:br>
            <a:r>
              <a:rPr lang="en-US" sz="1800"/>
              <a:t>heat exchangers</a:t>
            </a:r>
          </a:p>
        </p:txBody>
      </p:sp>
      <p:pic>
        <p:nvPicPr>
          <p:cNvPr id="3" name="Picture 2" descr="house cop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58404" y="-152400"/>
            <a:ext cx="7985596" cy="6858000"/>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28857" y="243416"/>
            <a:ext cx="4986543" cy="4023784"/>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Chart 13"/>
          <p:cNvGraphicFramePr/>
          <p:nvPr>
            <p:extLst>
              <p:ext uri="{D42A27DB-BD31-4B8C-83A1-F6EECF244321}">
                <p14:modId xmlns:p14="http://schemas.microsoft.com/office/powerpoint/2010/main" xmlns="" val="2972540275"/>
              </p:ext>
            </p:extLst>
          </p:nvPr>
        </p:nvGraphicFramePr>
        <p:xfrm>
          <a:off x="434930" y="457200"/>
          <a:ext cx="7870870" cy="6450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xmlns="" val="3868177241"/>
              </p:ext>
            </p:extLst>
          </p:nvPr>
        </p:nvGraphicFramePr>
        <p:xfrm>
          <a:off x="4441162" y="243416"/>
          <a:ext cx="4321838" cy="3990984"/>
        </p:xfrm>
        <a:graphic>
          <a:graphicData uri="http://schemas.openxmlformats.org/drawingml/2006/chart">
            <c:chart xmlns:c="http://schemas.openxmlformats.org/drawingml/2006/chart" xmlns:r="http://schemas.openxmlformats.org/officeDocument/2006/relationships" r:id="rId4"/>
          </a:graphicData>
        </a:graphic>
      </p:graphicFrame>
      <p:sp>
        <p:nvSpPr>
          <p:cNvPr id="105476" name="Text Box 5"/>
          <p:cNvSpPr txBox="1">
            <a:spLocks noChangeArrowheads="1"/>
          </p:cNvSpPr>
          <p:nvPr/>
        </p:nvSpPr>
        <p:spPr bwMode="auto">
          <a:xfrm>
            <a:off x="5254489" y="6491288"/>
            <a:ext cx="3889511" cy="307775"/>
          </a:xfrm>
          <a:prstGeom prst="rect">
            <a:avLst/>
          </a:prstGeom>
          <a:noFill/>
          <a:ln w="9525">
            <a:noFill/>
            <a:miter lim="800000"/>
            <a:headEnd/>
            <a:tailEnd/>
          </a:ln>
        </p:spPr>
        <p:txBody>
          <a:bodyPr wrap="none" lIns="91439" tIns="45719" rIns="91439" bIns="45719">
            <a:prstTxWarp prst="textNoShape">
              <a:avLst/>
            </a:prstTxWarp>
            <a:spAutoFit/>
          </a:bodyPr>
          <a:lstStyle/>
          <a:p>
            <a:r>
              <a:rPr lang="en-US" sz="1400" i="1" dirty="0">
                <a:latin typeface="Trebuchet MS"/>
                <a:cs typeface="Trebuchet MS"/>
              </a:rPr>
              <a:t>Source: Weiss et al., “Solar Heat Worldwide”</a:t>
            </a:r>
          </a:p>
        </p:txBody>
      </p:sp>
      <p:sp>
        <p:nvSpPr>
          <p:cNvPr id="105477" name="AutoShape 8"/>
          <p:cNvSpPr>
            <a:spLocks noChangeArrowheads="1"/>
          </p:cNvSpPr>
          <p:nvPr/>
        </p:nvSpPr>
        <p:spPr bwMode="auto">
          <a:xfrm rot="19560000">
            <a:off x="5840600" y="4556763"/>
            <a:ext cx="152026" cy="369800"/>
          </a:xfrm>
          <a:prstGeom prst="downArrow">
            <a:avLst>
              <a:gd name="adj1" fmla="val 50000"/>
              <a:gd name="adj2" fmla="val 100000"/>
            </a:avLst>
          </a:prstGeom>
          <a:solidFill>
            <a:srgbClr val="FF0000"/>
          </a:solidFill>
          <a:ln w="9525">
            <a:solidFill>
              <a:schemeClr val="tx1"/>
            </a:solidFill>
            <a:miter lim="800000"/>
            <a:headEnd/>
            <a:tailEnd/>
          </a:ln>
        </p:spPr>
        <p:txBody>
          <a:bodyPr wrap="none" lIns="91439" tIns="45719" rIns="91439" bIns="45719" anchor="ctr">
            <a:prstTxWarp prst="textNoShape">
              <a:avLst/>
            </a:prstTxWarp>
          </a:bodyPr>
          <a:lstStyle/>
          <a:p>
            <a:endParaRPr lang="en-US" sz="1800"/>
          </a:p>
        </p:txBody>
      </p:sp>
      <p:sp>
        <p:nvSpPr>
          <p:cNvPr id="105478" name="Text Box 9"/>
          <p:cNvSpPr txBox="1">
            <a:spLocks noChangeArrowheads="1"/>
          </p:cNvSpPr>
          <p:nvPr/>
        </p:nvSpPr>
        <p:spPr bwMode="auto">
          <a:xfrm>
            <a:off x="5167587" y="4358283"/>
            <a:ext cx="582613" cy="369888"/>
          </a:xfrm>
          <a:prstGeom prst="rect">
            <a:avLst/>
          </a:prstGeom>
          <a:noFill/>
          <a:ln w="9525">
            <a:noFill/>
            <a:miter lim="800000"/>
            <a:headEnd/>
            <a:tailEnd/>
          </a:ln>
        </p:spPr>
        <p:txBody>
          <a:bodyPr wrap="none" lIns="91439" tIns="45719" rIns="91439" bIns="45719">
            <a:prstTxWarp prst="textNoShape">
              <a:avLst/>
            </a:prstTxWarp>
            <a:spAutoFit/>
          </a:bodyPr>
          <a:lstStyle/>
          <a:p>
            <a:r>
              <a:rPr lang="en-US" sz="1800" dirty="0"/>
              <a:t>USA</a:t>
            </a:r>
          </a:p>
        </p:txBody>
      </p:sp>
      <p:sp>
        <p:nvSpPr>
          <p:cNvPr id="105480" name="Text Box 11"/>
          <p:cNvSpPr txBox="1">
            <a:spLocks noChangeArrowheads="1"/>
          </p:cNvSpPr>
          <p:nvPr/>
        </p:nvSpPr>
        <p:spPr bwMode="auto">
          <a:xfrm>
            <a:off x="953630" y="914400"/>
            <a:ext cx="3216275" cy="1015661"/>
          </a:xfrm>
          <a:prstGeom prst="rect">
            <a:avLst/>
          </a:prstGeom>
          <a:noFill/>
          <a:ln w="9525">
            <a:noFill/>
            <a:miter lim="800000"/>
            <a:headEnd/>
            <a:tailEnd/>
          </a:ln>
        </p:spPr>
        <p:txBody>
          <a:bodyPr wrap="square" lIns="91439" tIns="45719" rIns="91439" bIns="45719">
            <a:prstTxWarp prst="textNoShape">
              <a:avLst/>
            </a:prstTxWarp>
            <a:spAutoFit/>
          </a:bodyPr>
          <a:lstStyle/>
          <a:p>
            <a:pPr algn="ctr"/>
            <a:r>
              <a:rPr lang="en-US" sz="2000" dirty="0">
                <a:latin typeface="Trebuchet MS"/>
                <a:cs typeface="Trebuchet MS"/>
              </a:rPr>
              <a:t>USA has</a:t>
            </a:r>
            <a:r>
              <a:rPr lang="en-US" sz="2000" dirty="0" smtClean="0">
                <a:latin typeface="Trebuchet MS"/>
                <a:cs typeface="Trebuchet MS"/>
              </a:rPr>
              <a:t> not </a:t>
            </a:r>
            <a:r>
              <a:rPr lang="en-US" sz="2000" dirty="0">
                <a:latin typeface="Trebuchet MS"/>
                <a:cs typeface="Trebuchet MS"/>
              </a:rPr>
              <a:t>widely adopted</a:t>
            </a:r>
            <a:r>
              <a:rPr lang="en-US" sz="2000" dirty="0" smtClean="0">
                <a:latin typeface="Trebuchet MS"/>
                <a:cs typeface="Trebuchet MS"/>
              </a:rPr>
              <a:t> Solar </a:t>
            </a:r>
            <a:r>
              <a:rPr lang="en-US" sz="2000" dirty="0">
                <a:latin typeface="Trebuchet MS"/>
                <a:cs typeface="Trebuchet MS"/>
              </a:rPr>
              <a:t>Water </a:t>
            </a:r>
            <a:r>
              <a:rPr lang="en-US" sz="2000" dirty="0" smtClean="0">
                <a:latin typeface="Trebuchet MS"/>
                <a:cs typeface="Trebuchet MS"/>
              </a:rPr>
              <a:t>Heating</a:t>
            </a:r>
            <a:endParaRPr lang="en-US" sz="2000" dirty="0">
              <a:latin typeface="Trebuchet MS"/>
              <a:cs typeface="Trebuchet MS"/>
            </a:endParaRPr>
          </a:p>
        </p:txBody>
      </p:sp>
      <p:sp>
        <p:nvSpPr>
          <p:cNvPr id="12" name="TextBox 11"/>
          <p:cNvSpPr txBox="1"/>
          <p:nvPr/>
        </p:nvSpPr>
        <p:spPr>
          <a:xfrm>
            <a:off x="3928857" y="3546988"/>
            <a:ext cx="2514600" cy="523220"/>
          </a:xfrm>
          <a:prstGeom prst="rect">
            <a:avLst/>
          </a:prstGeom>
          <a:noFill/>
        </p:spPr>
        <p:txBody>
          <a:bodyPr wrap="square" rtlCol="0">
            <a:spAutoFit/>
          </a:bodyPr>
          <a:lstStyle/>
          <a:p>
            <a:pPr algn="r"/>
            <a:r>
              <a:rPr lang="en-US" sz="1400" i="1" dirty="0" smtClean="0">
                <a:latin typeface="Trebuchet MS"/>
                <a:cs typeface="Trebuchet MS"/>
              </a:rPr>
              <a:t>Source REN21 – “</a:t>
            </a:r>
            <a:r>
              <a:rPr lang="en-US" sz="1400" i="1" dirty="0" err="1" smtClean="0">
                <a:latin typeface="Trebuchet MS"/>
                <a:cs typeface="Trebuchet MS"/>
              </a:rPr>
              <a:t>Renewables</a:t>
            </a:r>
            <a:r>
              <a:rPr lang="en-US" sz="1400" i="1" dirty="0" smtClean="0">
                <a:latin typeface="Trebuchet MS"/>
                <a:cs typeface="Trebuchet MS"/>
              </a:rPr>
              <a:t> 2010 Global Status Report”</a:t>
            </a:r>
            <a:endParaRPr lang="en-US" sz="1400" i="1" dirty="0">
              <a:latin typeface="Trebuchet MS"/>
              <a:cs typeface="Trebuchet MS"/>
            </a:endParaRPr>
          </a:p>
        </p:txBody>
      </p:sp>
      <p:sp>
        <p:nvSpPr>
          <p:cNvPr id="10" name="TextBox 9"/>
          <p:cNvSpPr txBox="1"/>
          <p:nvPr/>
        </p:nvSpPr>
        <p:spPr>
          <a:xfrm>
            <a:off x="6638376" y="3403403"/>
            <a:ext cx="1981201" cy="830997"/>
          </a:xfrm>
          <a:prstGeom prst="rect">
            <a:avLst/>
          </a:prstGeom>
          <a:noFill/>
        </p:spPr>
        <p:txBody>
          <a:bodyPr wrap="square" rtlCol="0">
            <a:spAutoFit/>
          </a:bodyPr>
          <a:lstStyle/>
          <a:p>
            <a:pPr algn="ctr"/>
            <a:endParaRPr lang="en-US" sz="1600" b="1" dirty="0" smtClean="0">
              <a:latin typeface="Trebuchet MS"/>
              <a:cs typeface="Trebuchet MS"/>
            </a:endParaRPr>
          </a:p>
          <a:p>
            <a:pPr algn="ctr"/>
            <a:r>
              <a:rPr lang="en-US" sz="1600" b="1" dirty="0" smtClean="0">
                <a:latin typeface="Trebuchet MS"/>
                <a:cs typeface="Trebuchet MS"/>
              </a:rPr>
              <a:t>Total = 149 </a:t>
            </a:r>
            <a:r>
              <a:rPr lang="en-US" sz="1600" b="1" dirty="0" err="1" smtClean="0">
                <a:latin typeface="Trebuchet MS"/>
                <a:cs typeface="Trebuchet MS"/>
              </a:rPr>
              <a:t>GW</a:t>
            </a:r>
            <a:r>
              <a:rPr lang="en-US" sz="1600" b="1" baseline="-25000" dirty="0" err="1" smtClean="0">
                <a:latin typeface="Trebuchet MS"/>
                <a:cs typeface="Trebuchet MS"/>
              </a:rPr>
              <a:t>th</a:t>
            </a:r>
            <a:r>
              <a:rPr lang="en-US" sz="1600" b="1" dirty="0" err="1" smtClean="0">
                <a:latin typeface="Trebuchet MS"/>
                <a:cs typeface="Trebuchet MS"/>
              </a:rPr>
              <a:t>h</a:t>
            </a:r>
            <a:r>
              <a:rPr lang="en-US" sz="1600" b="1" dirty="0" smtClean="0">
                <a:latin typeface="Trebuchet MS"/>
                <a:cs typeface="Trebuchet MS"/>
              </a:rPr>
              <a:t/>
            </a:r>
            <a:br>
              <a:rPr lang="en-US" sz="1600" b="1" dirty="0" smtClean="0">
                <a:latin typeface="Trebuchet MS"/>
                <a:cs typeface="Trebuchet MS"/>
              </a:rPr>
            </a:br>
            <a:endParaRPr lang="en-US" sz="1600" b="1" dirty="0">
              <a:latin typeface="Trebuchet MS"/>
              <a:cs typeface="Trebuchet MS"/>
            </a:endParaRPr>
          </a:p>
        </p:txBody>
      </p:sp>
      <p:sp>
        <p:nvSpPr>
          <p:cNvPr id="4" name="TextBox 3"/>
          <p:cNvSpPr txBox="1"/>
          <p:nvPr/>
        </p:nvSpPr>
        <p:spPr>
          <a:xfrm rot="16200000">
            <a:off x="-2199443" y="2961443"/>
            <a:ext cx="5103797" cy="400110"/>
          </a:xfrm>
          <a:prstGeom prst="rect">
            <a:avLst/>
          </a:prstGeom>
          <a:noFill/>
        </p:spPr>
        <p:txBody>
          <a:bodyPr wrap="none" rtlCol="0">
            <a:spAutoFit/>
          </a:bodyPr>
          <a:lstStyle/>
          <a:p>
            <a:r>
              <a:rPr lang="en-US" sz="2000" dirty="0" smtClean="0">
                <a:latin typeface="Trebuchet MS"/>
                <a:cs typeface="Trebuchet MS"/>
              </a:rPr>
              <a:t>Total capacity per 1,000 inhabitants [</a:t>
            </a:r>
            <a:r>
              <a:rPr lang="en-US" sz="2000" dirty="0" err="1" smtClean="0">
                <a:latin typeface="Trebuchet MS"/>
                <a:cs typeface="Trebuchet MS"/>
              </a:rPr>
              <a:t>kW</a:t>
            </a:r>
            <a:r>
              <a:rPr lang="en-US" sz="2000" baseline="-25000" dirty="0" err="1" smtClean="0">
                <a:latin typeface="Trebuchet MS"/>
                <a:cs typeface="Trebuchet MS"/>
              </a:rPr>
              <a:t>th</a:t>
            </a:r>
            <a:r>
              <a:rPr lang="en-US" sz="2000" dirty="0">
                <a:latin typeface="Trebuchet MS"/>
                <a:cs typeface="Trebuchet MS"/>
              </a:rPr>
              <a:t>]</a:t>
            </a:r>
          </a:p>
        </p:txBody>
      </p:sp>
      <p:sp>
        <p:nvSpPr>
          <p:cNvPr id="5" name="TextBox 4"/>
          <p:cNvSpPr txBox="1"/>
          <p:nvPr/>
        </p:nvSpPr>
        <p:spPr>
          <a:xfrm>
            <a:off x="1995340" y="2315881"/>
            <a:ext cx="1933517" cy="1754327"/>
          </a:xfrm>
          <a:prstGeom prst="rect">
            <a:avLst/>
          </a:prstGeom>
          <a:noFill/>
        </p:spPr>
        <p:txBody>
          <a:bodyPr wrap="square" rtlCol="0">
            <a:spAutoFit/>
          </a:bodyPr>
          <a:lstStyle/>
          <a:p>
            <a:r>
              <a:rPr lang="en-US" dirty="0" smtClean="0"/>
              <a:t>Total capacity of glazed flat-plate and evacuated tube collectors in operation at the end of 2006</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6443246"/>
            <a:ext cx="5494208" cy="338554"/>
          </a:xfrm>
          <a:prstGeom prst="rect">
            <a:avLst/>
          </a:prstGeom>
          <a:noFill/>
        </p:spPr>
        <p:txBody>
          <a:bodyPr wrap="none" rtlCol="0">
            <a:spAutoFit/>
          </a:bodyPr>
          <a:lstStyle/>
          <a:p>
            <a:r>
              <a:rPr lang="en-US" sz="1600" i="1" dirty="0" smtClean="0"/>
              <a:t>Source REN21 – “</a:t>
            </a:r>
            <a:r>
              <a:rPr lang="en-US" sz="1600" i="1" dirty="0" err="1" smtClean="0"/>
              <a:t>Renewables</a:t>
            </a:r>
            <a:r>
              <a:rPr lang="en-US" sz="1600" i="1" dirty="0" smtClean="0"/>
              <a:t> 2010 Global Status Report”</a:t>
            </a:r>
            <a:endParaRPr lang="en-US" sz="1600" i="1" dirty="0"/>
          </a:p>
        </p:txBody>
      </p:sp>
      <p:graphicFrame>
        <p:nvGraphicFramePr>
          <p:cNvPr id="9" name="Chart 8"/>
          <p:cNvGraphicFramePr/>
          <p:nvPr>
            <p:extLst>
              <p:ext uri="{D42A27DB-BD31-4B8C-83A1-F6EECF244321}">
                <p14:modId xmlns:p14="http://schemas.microsoft.com/office/powerpoint/2010/main" xmlns="" val="885105655"/>
              </p:ext>
            </p:extLst>
          </p:nvPr>
        </p:nvGraphicFramePr>
        <p:xfrm>
          <a:off x="762000" y="960981"/>
          <a:ext cx="7543800" cy="4868529"/>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10"/>
          <p:cNvSpPr>
            <a:spLocks noChangeArrowheads="1"/>
          </p:cNvSpPr>
          <p:nvPr/>
        </p:nvSpPr>
        <p:spPr bwMode="auto">
          <a:xfrm>
            <a:off x="6629400" y="2628900"/>
            <a:ext cx="1371600" cy="571500"/>
          </a:xfrm>
          <a:prstGeom prst="ellipse">
            <a:avLst/>
          </a:prstGeom>
          <a:noFill/>
          <a:ln w="38100">
            <a:solidFill>
              <a:srgbClr val="FF0000"/>
            </a:solidFill>
            <a:round/>
            <a:headEnd/>
            <a:tailEnd/>
          </a:ln>
        </p:spPr>
        <p:txBody>
          <a:bodyPr wrap="none" lIns="91439" tIns="45719" rIns="91439" bIns="45719" anchor="ctr">
            <a:prstTxWarp prst="textNoShape">
              <a:avLst/>
            </a:prstTxWarp>
          </a:bodyPr>
          <a:lstStyle/>
          <a:p>
            <a:endParaRPr lang="en-US" sz="1800"/>
          </a:p>
        </p:txBody>
      </p:sp>
      <p:sp>
        <p:nvSpPr>
          <p:cNvPr id="2" name="TextBox 1"/>
          <p:cNvSpPr txBox="1"/>
          <p:nvPr/>
        </p:nvSpPr>
        <p:spPr>
          <a:xfrm>
            <a:off x="5437800" y="5629455"/>
            <a:ext cx="2595582" cy="400110"/>
          </a:xfrm>
          <a:prstGeom prst="rect">
            <a:avLst/>
          </a:prstGeom>
          <a:noFill/>
        </p:spPr>
        <p:txBody>
          <a:bodyPr wrap="none" rtlCol="0">
            <a:spAutoFit/>
          </a:bodyPr>
          <a:lstStyle/>
          <a:p>
            <a:r>
              <a:rPr lang="en-US" sz="2000" dirty="0" smtClean="0">
                <a:latin typeface="Trebuchet MS"/>
                <a:cs typeface="Trebuchet MS"/>
              </a:rPr>
              <a:t>Global Total = 21 GW</a:t>
            </a:r>
            <a:endParaRPr lang="en-US" sz="2000" dirty="0">
              <a:latin typeface="Trebuchet MS"/>
              <a:cs typeface="Trebuchet M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00050" y="1600200"/>
            <a:ext cx="8343900" cy="3810000"/>
          </a:xfrm>
          <a:prstGeom prst="rect">
            <a:avLst/>
          </a:prstGeom>
        </p:spPr>
      </p:pic>
      <p:sp>
        <p:nvSpPr>
          <p:cNvPr id="5" name="TextBox 4"/>
          <p:cNvSpPr txBox="1"/>
          <p:nvPr/>
        </p:nvSpPr>
        <p:spPr>
          <a:xfrm>
            <a:off x="279359" y="152400"/>
            <a:ext cx="8862372" cy="1200328"/>
          </a:xfrm>
          <a:prstGeom prst="rect">
            <a:avLst/>
          </a:prstGeom>
          <a:noFill/>
        </p:spPr>
        <p:txBody>
          <a:bodyPr wrap="none" rtlCol="0">
            <a:spAutoFit/>
          </a:bodyPr>
          <a:lstStyle/>
          <a:p>
            <a:pPr algn="ctr"/>
            <a:r>
              <a:rPr lang="en-US" sz="2400" dirty="0"/>
              <a:t>Here’s</a:t>
            </a:r>
            <a:r>
              <a:rPr lang="en-US" sz="2400" dirty="0" smtClean="0"/>
              <a:t> an </a:t>
            </a:r>
            <a:r>
              <a:rPr lang="en-US" sz="2400" dirty="0"/>
              <a:t>energy conversion </a:t>
            </a:r>
            <a:r>
              <a:rPr lang="en-US" sz="2400" dirty="0" smtClean="0"/>
              <a:t>system: </a:t>
            </a:r>
            <a:br>
              <a:rPr lang="en-US" sz="2400" dirty="0" smtClean="0"/>
            </a:br>
            <a:r>
              <a:rPr lang="en-US" sz="2400" dirty="0" smtClean="0"/>
              <a:t>AN ELECTRIC GO-CART</a:t>
            </a:r>
          </a:p>
          <a:p>
            <a:pPr algn="ctr"/>
            <a:r>
              <a:rPr lang="en-US" sz="2400" dirty="0" smtClean="0"/>
              <a:t>(converts the electrical energy of the battery into mechanical motion) </a:t>
            </a:r>
            <a:endParaRPr lang="en-US" sz="2400" dirty="0"/>
          </a:p>
        </p:txBody>
      </p:sp>
      <p:cxnSp>
        <p:nvCxnSpPr>
          <p:cNvPr id="7" name="Straight Connector 6"/>
          <p:cNvCxnSpPr/>
          <p:nvPr/>
        </p:nvCxnSpPr>
        <p:spPr>
          <a:xfrm rot="5400000" flipH="1" flipV="1">
            <a:off x="4267200" y="4648200"/>
            <a:ext cx="685800" cy="38100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95197" y="5181600"/>
            <a:ext cx="1019292" cy="369332"/>
          </a:xfrm>
          <a:prstGeom prst="rect">
            <a:avLst/>
          </a:prstGeom>
          <a:noFill/>
        </p:spPr>
        <p:txBody>
          <a:bodyPr wrap="none" rtlCol="0">
            <a:spAutoFit/>
          </a:bodyPr>
          <a:lstStyle/>
          <a:p>
            <a:r>
              <a:rPr lang="en-US" dirty="0" smtClean="0">
                <a:solidFill>
                  <a:srgbClr val="376092"/>
                </a:solidFill>
              </a:rPr>
              <a:t>BATTERY</a:t>
            </a:r>
            <a:endParaRPr lang="en-US" dirty="0">
              <a:solidFill>
                <a:srgbClr val="376092"/>
              </a:solidFill>
            </a:endParaRPr>
          </a:p>
        </p:txBody>
      </p:sp>
      <p:sp>
        <p:nvSpPr>
          <p:cNvPr id="9" name="TextBox 8"/>
          <p:cNvSpPr txBox="1"/>
          <p:nvPr/>
        </p:nvSpPr>
        <p:spPr>
          <a:xfrm>
            <a:off x="5257800" y="5181600"/>
            <a:ext cx="2058601" cy="369332"/>
          </a:xfrm>
          <a:prstGeom prst="rect">
            <a:avLst/>
          </a:prstGeom>
          <a:noFill/>
        </p:spPr>
        <p:txBody>
          <a:bodyPr wrap="none" rtlCol="0">
            <a:spAutoFit/>
          </a:bodyPr>
          <a:lstStyle/>
          <a:p>
            <a:r>
              <a:rPr lang="en-US" smtClean="0">
                <a:solidFill>
                  <a:srgbClr val="376092"/>
                </a:solidFill>
              </a:rPr>
              <a:t>ELECTRICAL MOTOR</a:t>
            </a:r>
            <a:endParaRPr lang="en-US" dirty="0">
              <a:solidFill>
                <a:srgbClr val="376092"/>
              </a:solidFill>
            </a:endParaRPr>
          </a:p>
        </p:txBody>
      </p:sp>
      <p:sp>
        <p:nvSpPr>
          <p:cNvPr id="10" name="TextBox 9"/>
          <p:cNvSpPr txBox="1"/>
          <p:nvPr/>
        </p:nvSpPr>
        <p:spPr>
          <a:xfrm>
            <a:off x="2718299" y="2133600"/>
            <a:ext cx="1175171" cy="844847"/>
          </a:xfrm>
          <a:prstGeom prst="rect">
            <a:avLst/>
          </a:prstGeom>
          <a:noFill/>
        </p:spPr>
        <p:txBody>
          <a:bodyPr wrap="none" rtlCol="0">
            <a:spAutoFit/>
          </a:bodyPr>
          <a:lstStyle/>
          <a:p>
            <a:pPr algn="ctr">
              <a:lnSpc>
                <a:spcPct val="90000"/>
              </a:lnSpc>
            </a:pPr>
            <a:r>
              <a:rPr lang="en-US" dirty="0" smtClean="0">
                <a:solidFill>
                  <a:schemeClr val="accent1">
                    <a:lumMod val="75000"/>
                  </a:schemeClr>
                </a:solidFill>
              </a:rPr>
              <a:t>FORWARD</a:t>
            </a:r>
          </a:p>
          <a:p>
            <a:pPr algn="ctr">
              <a:lnSpc>
                <a:spcPct val="90000"/>
              </a:lnSpc>
            </a:pPr>
            <a:r>
              <a:rPr lang="en-US" dirty="0" smtClean="0">
                <a:solidFill>
                  <a:schemeClr val="accent1">
                    <a:lumMod val="75000"/>
                  </a:schemeClr>
                </a:solidFill>
              </a:rPr>
              <a:t>NEUTRAL</a:t>
            </a:r>
          </a:p>
          <a:p>
            <a:pPr algn="ctr">
              <a:lnSpc>
                <a:spcPct val="90000"/>
              </a:lnSpc>
            </a:pPr>
            <a:r>
              <a:rPr lang="en-US" dirty="0" smtClean="0">
                <a:solidFill>
                  <a:schemeClr val="accent1">
                    <a:lumMod val="75000"/>
                  </a:schemeClr>
                </a:solidFill>
              </a:rPr>
              <a:t>REVERSE</a:t>
            </a:r>
            <a:endParaRPr lang="en-US" dirty="0">
              <a:solidFill>
                <a:schemeClr val="accent1">
                  <a:lumMod val="75000"/>
                </a:schemeClr>
              </a:solidFill>
            </a:endParaRPr>
          </a:p>
        </p:txBody>
      </p:sp>
      <p:cxnSp>
        <p:nvCxnSpPr>
          <p:cNvPr id="11" name="Straight Connector 10"/>
          <p:cNvCxnSpPr/>
          <p:nvPr/>
        </p:nvCxnSpPr>
        <p:spPr>
          <a:xfrm rot="16200000" flipV="1">
            <a:off x="5105401" y="4495801"/>
            <a:ext cx="1142999" cy="22860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flipV="1">
            <a:off x="2207738" y="2978446"/>
            <a:ext cx="764064" cy="755353"/>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219200" y="5934670"/>
            <a:ext cx="6934200" cy="923330"/>
          </a:xfrm>
          <a:prstGeom prst="rect">
            <a:avLst/>
          </a:prstGeom>
        </p:spPr>
        <p:txBody>
          <a:bodyPr wrap="square">
            <a:spAutoFit/>
          </a:bodyPr>
          <a:lstStyle/>
          <a:p>
            <a:pPr algn="ctr"/>
            <a:r>
              <a:rPr lang="en-US" dirty="0" smtClean="0"/>
              <a:t>To begin to understand the value of liquid fuels </a:t>
            </a:r>
          </a:p>
          <a:p>
            <a:pPr algn="ctr"/>
            <a:r>
              <a:rPr lang="en-US" dirty="0" smtClean="0"/>
              <a:t>(and the origins of the energy crisis facing the world) </a:t>
            </a:r>
          </a:p>
          <a:p>
            <a:pPr algn="ctr"/>
            <a:r>
              <a:rPr lang="en-US" u="sng" dirty="0" smtClean="0"/>
              <a:t>tomorrow</a:t>
            </a:r>
            <a:r>
              <a:rPr lang="en-US" dirty="0" smtClean="0"/>
              <a:t> we will make measurements and calculations on our go-cart.  </a:t>
            </a:r>
          </a:p>
        </p:txBody>
      </p:sp>
      <p:sp>
        <p:nvSpPr>
          <p:cNvPr id="2" name="TextBox 1"/>
          <p:cNvSpPr txBox="1"/>
          <p:nvPr/>
        </p:nvSpPr>
        <p:spPr>
          <a:xfrm>
            <a:off x="2725568" y="5550932"/>
            <a:ext cx="3879012" cy="307777"/>
          </a:xfrm>
          <a:prstGeom prst="rect">
            <a:avLst/>
          </a:prstGeom>
          <a:noFill/>
        </p:spPr>
        <p:txBody>
          <a:bodyPr wrap="none" rtlCol="0">
            <a:spAutoFit/>
          </a:bodyPr>
          <a:lstStyle/>
          <a:p>
            <a:r>
              <a:rPr lang="en-US" sz="1400" dirty="0" smtClean="0"/>
              <a:t>Go-cart designed and built by Prof. Steven B. </a:t>
            </a:r>
            <a:r>
              <a:rPr lang="en-US" sz="1400" dirty="0" err="1" smtClean="0"/>
              <a:t>Leeb</a:t>
            </a:r>
            <a:r>
              <a:rPr lang="en-US" sz="1400" dirty="0" smtClean="0"/>
              <a:t>, </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 FALSE</a:t>
            </a:r>
            <a:endParaRPr lang="en-US" dirty="0"/>
          </a:p>
        </p:txBody>
      </p:sp>
      <p:sp>
        <p:nvSpPr>
          <p:cNvPr id="3" name="Content Placeholder 2"/>
          <p:cNvSpPr>
            <a:spLocks noGrp="1"/>
          </p:cNvSpPr>
          <p:nvPr>
            <p:ph idx="1"/>
          </p:nvPr>
        </p:nvSpPr>
        <p:spPr>
          <a:xfrm>
            <a:off x="609600" y="1600200"/>
            <a:ext cx="6781800" cy="4525963"/>
          </a:xfrm>
        </p:spPr>
        <p:txBody>
          <a:bodyPr/>
          <a:lstStyle/>
          <a:p>
            <a:pPr marL="514350" indent="-514350">
              <a:buAutoNum type="arabicPeriod"/>
            </a:pPr>
            <a:r>
              <a:rPr lang="en-US" dirty="0" smtClean="0"/>
              <a:t>Heat is a form of energy, and has units of Joules.</a:t>
            </a:r>
          </a:p>
          <a:p>
            <a:pPr marL="514350" indent="-514350">
              <a:buAutoNum type="arabicPeriod"/>
            </a:pPr>
            <a:endParaRPr lang="en-US" dirty="0" smtClean="0"/>
          </a:p>
          <a:p>
            <a:pPr marL="514350" indent="-514350">
              <a:buAutoNum type="arabicPeriod"/>
            </a:pPr>
            <a:r>
              <a:rPr lang="en-US" dirty="0" smtClean="0"/>
              <a:t>Friction is the main source of heat loss for all mechanical systems.</a:t>
            </a:r>
          </a:p>
          <a:p>
            <a:pPr marL="514350" indent="-514350">
              <a:buAutoNum type="arabicPeriod"/>
            </a:pPr>
            <a:endParaRPr lang="en-US" dirty="0" smtClean="0"/>
          </a:p>
          <a:p>
            <a:pPr marL="514350" indent="-514350">
              <a:buAutoNum type="arabicPeriod"/>
            </a:pPr>
            <a:r>
              <a:rPr lang="en-US" dirty="0" smtClean="0"/>
              <a:t>Power is a measure of how much energy is delivered per unit time.</a:t>
            </a:r>
            <a:endParaRPr lang="en-US" dirty="0"/>
          </a:p>
        </p:txBody>
      </p:sp>
      <p:cxnSp>
        <p:nvCxnSpPr>
          <p:cNvPr id="5" name="Straight Connector 4"/>
          <p:cNvCxnSpPr/>
          <p:nvPr/>
        </p:nvCxnSpPr>
        <p:spPr>
          <a:xfrm>
            <a:off x="7391400" y="2590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7391400" y="41910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7391400" y="58674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7718233" y="1927952"/>
            <a:ext cx="409086" cy="646331"/>
          </a:xfrm>
          <a:prstGeom prst="rect">
            <a:avLst/>
          </a:prstGeom>
          <a:noFill/>
        </p:spPr>
        <p:txBody>
          <a:bodyPr wrap="none" rtlCol="0">
            <a:spAutoFit/>
          </a:bodyPr>
          <a:lstStyle/>
          <a:p>
            <a:r>
              <a:rPr lang="en-US" sz="3600" dirty="0" smtClean="0">
                <a:solidFill>
                  <a:srgbClr val="0000FF"/>
                </a:solidFill>
              </a:rPr>
              <a:t>T</a:t>
            </a:r>
            <a:endParaRPr lang="en-US" sz="3600" dirty="0">
              <a:solidFill>
                <a:srgbClr val="0000FF"/>
              </a:solidFill>
            </a:endParaRPr>
          </a:p>
        </p:txBody>
      </p:sp>
      <p:sp>
        <p:nvSpPr>
          <p:cNvPr id="9" name="TextBox 8"/>
          <p:cNvSpPr txBox="1"/>
          <p:nvPr/>
        </p:nvSpPr>
        <p:spPr>
          <a:xfrm>
            <a:off x="7718233" y="5221069"/>
            <a:ext cx="409086" cy="646331"/>
          </a:xfrm>
          <a:prstGeom prst="rect">
            <a:avLst/>
          </a:prstGeom>
          <a:noFill/>
        </p:spPr>
        <p:txBody>
          <a:bodyPr wrap="none" rtlCol="0">
            <a:spAutoFit/>
          </a:bodyPr>
          <a:lstStyle/>
          <a:p>
            <a:r>
              <a:rPr lang="en-US" sz="3600" dirty="0" smtClean="0">
                <a:solidFill>
                  <a:srgbClr val="0000FF"/>
                </a:solidFill>
              </a:rPr>
              <a:t>T</a:t>
            </a:r>
            <a:endParaRPr lang="en-US" sz="3600" dirty="0">
              <a:solidFill>
                <a:srgbClr val="0000FF"/>
              </a:solidFill>
            </a:endParaRPr>
          </a:p>
        </p:txBody>
      </p:sp>
      <p:sp>
        <p:nvSpPr>
          <p:cNvPr id="10" name="TextBox 9"/>
          <p:cNvSpPr txBox="1"/>
          <p:nvPr/>
        </p:nvSpPr>
        <p:spPr>
          <a:xfrm>
            <a:off x="7162800" y="3544669"/>
            <a:ext cx="1792478" cy="646331"/>
          </a:xfrm>
          <a:prstGeom prst="rect">
            <a:avLst/>
          </a:prstGeom>
          <a:noFill/>
        </p:spPr>
        <p:txBody>
          <a:bodyPr wrap="none" rtlCol="0">
            <a:spAutoFit/>
          </a:bodyPr>
          <a:lstStyle/>
          <a:p>
            <a:r>
              <a:rPr lang="en-US" sz="3600" dirty="0" smtClean="0">
                <a:solidFill>
                  <a:srgbClr val="0000FF"/>
                </a:solidFill>
              </a:rPr>
              <a:t>depends</a:t>
            </a:r>
            <a:endParaRPr lang="en-US" sz="36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5256" y="609600"/>
            <a:ext cx="2815318" cy="461665"/>
          </a:xfrm>
          <a:prstGeom prst="rect">
            <a:avLst/>
          </a:prstGeom>
          <a:noFill/>
        </p:spPr>
        <p:txBody>
          <a:bodyPr wrap="none" rtlCol="0">
            <a:spAutoFit/>
          </a:bodyPr>
          <a:lstStyle/>
          <a:p>
            <a:r>
              <a:rPr lang="en-US" sz="2400" i="1" u="sng" dirty="0" smtClean="0">
                <a:latin typeface="Chalkduster"/>
                <a:cs typeface="Chalkduster"/>
              </a:rPr>
              <a:t>KEY TAKEAWAYS</a:t>
            </a:r>
            <a:endParaRPr lang="en-US" sz="2400" i="1" u="sng" dirty="0">
              <a:latin typeface="Chalkduster"/>
              <a:cs typeface="Chalkduster"/>
            </a:endParaRPr>
          </a:p>
        </p:txBody>
      </p:sp>
      <p:sp>
        <p:nvSpPr>
          <p:cNvPr id="5" name="TextBox 4"/>
          <p:cNvSpPr txBox="1"/>
          <p:nvPr/>
        </p:nvSpPr>
        <p:spPr>
          <a:xfrm>
            <a:off x="845256" y="1278395"/>
            <a:ext cx="7486036" cy="4478149"/>
          </a:xfrm>
          <a:prstGeom prst="rect">
            <a:avLst/>
          </a:prstGeom>
          <a:noFill/>
        </p:spPr>
        <p:txBody>
          <a:bodyPr wrap="square" rtlCol="0">
            <a:spAutoFit/>
          </a:bodyPr>
          <a:lstStyle/>
          <a:p>
            <a:pPr marL="227013" indent="-227013">
              <a:spcAft>
                <a:spcPts val="600"/>
              </a:spcAft>
              <a:buFont typeface="Arial"/>
              <a:buChar char="•"/>
            </a:pPr>
            <a:r>
              <a:rPr lang="en-US" sz="1600" dirty="0" smtClean="0">
                <a:latin typeface="Trebuchet MS"/>
                <a:cs typeface="Trebuchet MS"/>
              </a:rPr>
              <a:t>The First Law of Thermodynamics is never violated</a:t>
            </a:r>
          </a:p>
          <a:p>
            <a:pPr marL="227013" indent="-227013">
              <a:spcAft>
                <a:spcPts val="600"/>
              </a:spcAft>
              <a:buFont typeface="Arial"/>
              <a:buChar char="•"/>
            </a:pPr>
            <a:r>
              <a:rPr lang="en-US" sz="1600" dirty="0" smtClean="0">
                <a:latin typeface="Trebuchet MS"/>
                <a:cs typeface="Trebuchet MS"/>
              </a:rPr>
              <a:t>Heat is simply the vibration of atoms, with vibrations transferable to other surfaces</a:t>
            </a:r>
          </a:p>
          <a:p>
            <a:pPr marL="227013" indent="-227013">
              <a:spcAft>
                <a:spcPts val="600"/>
              </a:spcAft>
              <a:buFont typeface="Arial"/>
              <a:buChar char="•"/>
            </a:pPr>
            <a:r>
              <a:rPr lang="en-US" sz="1600" dirty="0" smtClean="0">
                <a:latin typeface="Trebuchet MS"/>
                <a:cs typeface="Trebuchet MS"/>
              </a:rPr>
              <a:t>Friction originates from interaction of atoms on surfaces</a:t>
            </a:r>
          </a:p>
          <a:p>
            <a:pPr marL="227013" indent="-227013">
              <a:spcAft>
                <a:spcPts val="600"/>
              </a:spcAft>
              <a:buFont typeface="Arial"/>
              <a:buChar char="•"/>
            </a:pPr>
            <a:r>
              <a:rPr lang="en-US" sz="1600" dirty="0" smtClean="0">
                <a:latin typeface="Trebuchet MS"/>
                <a:cs typeface="Trebuchet MS"/>
              </a:rPr>
              <a:t>The Second Law of Thermodynamics necessitates that any practical machine that converts energy from one form to another will have an efficiency of conversion that is less than unity (for example electrical motor).</a:t>
            </a:r>
          </a:p>
          <a:p>
            <a:pPr marL="227013" indent="-227013">
              <a:spcAft>
                <a:spcPts val="600"/>
              </a:spcAft>
              <a:buFontTx/>
              <a:buChar char="-"/>
            </a:pPr>
            <a:endParaRPr lang="en-US" sz="1600" dirty="0" smtClean="0">
              <a:latin typeface="Trebuchet MS"/>
              <a:cs typeface="Trebuchet MS"/>
            </a:endParaRPr>
          </a:p>
          <a:p>
            <a:pPr marL="227013" indent="-227013">
              <a:spcAft>
                <a:spcPts val="600"/>
              </a:spcAft>
              <a:buFont typeface="Arial"/>
              <a:buChar char="•"/>
            </a:pPr>
            <a:r>
              <a:rPr lang="en-US" sz="1600" dirty="0" smtClean="0">
                <a:latin typeface="Trebuchet MS"/>
                <a:cs typeface="Trebuchet MS"/>
              </a:rPr>
              <a:t>Product of “Through” and “Across” variables is Power</a:t>
            </a:r>
          </a:p>
          <a:p>
            <a:pPr marL="227013" indent="-227013">
              <a:spcAft>
                <a:spcPts val="600"/>
              </a:spcAft>
              <a:buFont typeface="Arial"/>
              <a:buChar char="•"/>
            </a:pPr>
            <a:r>
              <a:rPr lang="en-US" sz="1600" dirty="0" smtClean="0">
                <a:latin typeface="Trebuchet MS"/>
                <a:cs typeface="Trebuchet MS"/>
              </a:rPr>
              <a:t>1 kW-hr = 3.6 MJ</a:t>
            </a:r>
          </a:p>
          <a:p>
            <a:pPr marL="227013" indent="-227013">
              <a:spcAft>
                <a:spcPts val="600"/>
              </a:spcAft>
              <a:buFontTx/>
              <a:buChar char="-"/>
            </a:pPr>
            <a:endParaRPr lang="en-US" sz="1600" dirty="0" smtClean="0">
              <a:latin typeface="Trebuchet MS"/>
              <a:cs typeface="Trebuchet MS"/>
            </a:endParaRPr>
          </a:p>
          <a:p>
            <a:pPr marL="227013" indent="-227013">
              <a:spcAft>
                <a:spcPts val="600"/>
              </a:spcAft>
              <a:buFont typeface="Arial"/>
              <a:buChar char="•"/>
            </a:pPr>
            <a:r>
              <a:rPr lang="en-US" sz="1600" dirty="0" smtClean="0">
                <a:latin typeface="Trebuchet MS"/>
                <a:cs typeface="Trebuchet MS"/>
              </a:rPr>
              <a:t>Solar energy is abundant, but seldom used due to the low energy density of the solar flux, that makes solar energy capture relatively expensive.</a:t>
            </a:r>
          </a:p>
          <a:p>
            <a:pPr marL="227013" indent="-227013">
              <a:spcAft>
                <a:spcPts val="600"/>
              </a:spcAft>
              <a:buFont typeface="Arial"/>
              <a:buChar char="•"/>
            </a:pPr>
            <a:r>
              <a:rPr lang="en-US" sz="1600" dirty="0" smtClean="0">
                <a:latin typeface="Trebuchet MS"/>
                <a:cs typeface="Trebuchet MS"/>
              </a:rPr>
              <a:t>Well-being of an individual in a country increases with increased per-capita use of energy.</a:t>
            </a:r>
            <a:endParaRPr lang="en-US" sz="1600" dirty="0">
              <a:latin typeface="Trebuchet MS"/>
              <a:cs typeface="Trebuchet M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074" y="838200"/>
            <a:ext cx="1457326" cy="246221"/>
          </a:xfrm>
          <a:prstGeom prst="rect">
            <a:avLst/>
          </a:prstGeom>
        </p:spPr>
        <p:txBody>
          <a:bodyPr wrap="square">
            <a:spAutoFit/>
          </a:bodyPr>
          <a:lstStyle/>
          <a:p>
            <a:pPr lvl="0"/>
            <a:r>
              <a:rPr lang="en-US" sz="1000" dirty="0" smtClean="0">
                <a:solidFill>
                  <a:srgbClr val="000000"/>
                </a:solidFill>
                <a:latin typeface="Arial" pitchFamily="34" charset="0"/>
                <a:cs typeface="Arial" pitchFamily="34" charset="0"/>
              </a:rPr>
              <a:t>MIT </a:t>
            </a:r>
            <a:r>
              <a:rPr lang="en-US" sz="1000" dirty="0" err="1" smtClean="0">
                <a:solidFill>
                  <a:srgbClr val="000000"/>
                </a:solidFill>
                <a:latin typeface="Arial" pitchFamily="34" charset="0"/>
                <a:cs typeface="Arial" pitchFamily="34" charset="0"/>
              </a:rPr>
              <a:t>OpenCourseWare</a:t>
            </a:r>
            <a:endParaRPr lang="en-US" sz="1000" dirty="0">
              <a:solidFill>
                <a:srgbClr val="000000"/>
              </a:solidFill>
              <a:latin typeface="Arial" pitchFamily="34" charset="0"/>
              <a:cs typeface="Arial" pitchFamily="34" charset="0"/>
            </a:endParaRPr>
          </a:p>
        </p:txBody>
      </p:sp>
      <p:sp>
        <p:nvSpPr>
          <p:cNvPr id="5" name="Rectangle 4"/>
          <p:cNvSpPr/>
          <p:nvPr/>
        </p:nvSpPr>
        <p:spPr>
          <a:xfrm>
            <a:off x="990600" y="990600"/>
            <a:ext cx="1219200" cy="246221"/>
          </a:xfrm>
          <a:prstGeom prst="rect">
            <a:avLst/>
          </a:prstGeom>
        </p:spPr>
        <p:txBody>
          <a:bodyPr wrap="square">
            <a:spAutoFit/>
          </a:bodyPr>
          <a:lstStyle/>
          <a:p>
            <a:r>
              <a:rPr lang="en-US" sz="1000" dirty="0">
                <a:latin typeface="Arial" pitchFamily="34" charset="0"/>
                <a:cs typeface="Arial" pitchFamily="34" charset="0"/>
                <a:hlinkClick r:id="rId3"/>
              </a:rPr>
              <a:t>http://ocw.mit.edu</a:t>
            </a:r>
            <a:endParaRPr lang="en-US" sz="1000" dirty="0">
              <a:latin typeface="Arial" pitchFamily="34" charset="0"/>
              <a:cs typeface="Arial" pitchFamily="34" charset="0"/>
            </a:endParaRPr>
          </a:p>
        </p:txBody>
      </p:sp>
      <p:sp>
        <p:nvSpPr>
          <p:cNvPr id="6" name="Rectangle 5"/>
          <p:cNvSpPr/>
          <p:nvPr/>
        </p:nvSpPr>
        <p:spPr>
          <a:xfrm>
            <a:off x="914400" y="1905000"/>
            <a:ext cx="3886200" cy="276999"/>
          </a:xfrm>
          <a:prstGeom prst="rect">
            <a:avLst/>
          </a:prstGeom>
        </p:spPr>
        <p:txBody>
          <a:bodyPr wrap="square">
            <a:spAutoFit/>
          </a:bodyPr>
          <a:lstStyle/>
          <a:p>
            <a:r>
              <a:rPr lang="en-US" sz="1200" dirty="0" smtClean="0">
                <a:latin typeface="Arial" pitchFamily="34" charset="0"/>
                <a:cs typeface="Arial" pitchFamily="34" charset="0"/>
              </a:rPr>
              <a:t>6.007 Electromagnetic Energy: From Motors to Lasers</a:t>
            </a:r>
            <a:endParaRPr lang="en-US" sz="1200" dirty="0">
              <a:latin typeface="Arial" pitchFamily="34" charset="0"/>
              <a:cs typeface="Arial" pitchFamily="34" charset="0"/>
            </a:endParaRPr>
          </a:p>
        </p:txBody>
      </p:sp>
      <p:sp>
        <p:nvSpPr>
          <p:cNvPr id="7" name="Rectangle 6"/>
          <p:cNvSpPr/>
          <p:nvPr/>
        </p:nvSpPr>
        <p:spPr>
          <a:xfrm>
            <a:off x="914400" y="2133600"/>
            <a:ext cx="870751" cy="246221"/>
          </a:xfrm>
          <a:prstGeom prst="rect">
            <a:avLst/>
          </a:prstGeom>
        </p:spPr>
        <p:txBody>
          <a:bodyPr wrap="none">
            <a:spAutoFit/>
          </a:bodyPr>
          <a:lstStyle/>
          <a:p>
            <a:r>
              <a:rPr lang="en-US" sz="1000" dirty="0">
                <a:latin typeface="Arial" pitchFamily="34" charset="0"/>
                <a:cs typeface="Arial" pitchFamily="34" charset="0"/>
              </a:rPr>
              <a:t>Spring 2011</a:t>
            </a:r>
          </a:p>
        </p:txBody>
      </p:sp>
      <p:sp>
        <p:nvSpPr>
          <p:cNvPr id="8" name="Rectangle 7"/>
          <p:cNvSpPr/>
          <p:nvPr/>
        </p:nvSpPr>
        <p:spPr>
          <a:xfrm>
            <a:off x="914400" y="3124200"/>
            <a:ext cx="5562600" cy="246221"/>
          </a:xfrm>
          <a:prstGeom prst="rect">
            <a:avLst/>
          </a:prstGeom>
        </p:spPr>
        <p:txBody>
          <a:bodyPr wrap="square">
            <a:spAutoFit/>
          </a:bodyPr>
          <a:lstStyle/>
          <a:p>
            <a:r>
              <a:rPr lang="en-US" sz="1000" dirty="0">
                <a:latin typeface="Arial" pitchFamily="34" charset="0"/>
                <a:cs typeface="Arial" pitchFamily="34" charset="0"/>
              </a:rPr>
              <a:t>For information about citing these materials or our Terms of Use, visit: </a:t>
            </a:r>
            <a:r>
              <a:rPr lang="en-US" sz="1000" dirty="0">
                <a:latin typeface="Arial" pitchFamily="34" charset="0"/>
                <a:cs typeface="Arial" pitchFamily="34" charset="0"/>
                <a:hlinkClick r:id="rId4"/>
              </a:rPr>
              <a:t>http://ocw.mit.edu/terms</a:t>
            </a:r>
            <a:r>
              <a:rPr lang="en-US" sz="1000" dirty="0">
                <a:cs typeface="Arial" pitchFamily="34" charset="0"/>
              </a:rPr>
              <a:t>.</a:t>
            </a:r>
          </a:p>
        </p:txBody>
      </p:sp>
    </p:spTree>
    <p:extLst>
      <p:ext uri="{BB962C8B-B14F-4D97-AF65-F5344CB8AC3E}">
        <p14:creationId xmlns:p14="http://schemas.microsoft.com/office/powerpoint/2010/main" xmlns="" val="1311818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
            <a:ext cx="8458200" cy="4893647"/>
          </a:xfrm>
          <a:prstGeom prst="rect">
            <a:avLst/>
          </a:prstGeom>
          <a:noFill/>
        </p:spPr>
        <p:txBody>
          <a:bodyPr wrap="square" rtlCol="0">
            <a:spAutoFit/>
          </a:bodyPr>
          <a:lstStyle/>
          <a:p>
            <a:r>
              <a:rPr lang="en-US" sz="2400" dirty="0">
                <a:latin typeface="Trebuchet MS"/>
                <a:cs typeface="Trebuchet MS"/>
              </a:rPr>
              <a:t> </a:t>
            </a:r>
          </a:p>
          <a:p>
            <a:pPr algn="ctr"/>
            <a:r>
              <a:rPr lang="en-US" sz="2400" dirty="0">
                <a:latin typeface="Trebuchet MS"/>
                <a:cs typeface="Trebuchet MS"/>
              </a:rPr>
              <a:t>ENERGY:  a very old and basic notion.</a:t>
            </a:r>
          </a:p>
          <a:p>
            <a:r>
              <a:rPr lang="en-US" sz="2400" dirty="0">
                <a:latin typeface="Trebuchet MS"/>
                <a:cs typeface="Trebuchet MS"/>
              </a:rPr>
              <a:t> </a:t>
            </a:r>
          </a:p>
          <a:p>
            <a:r>
              <a:rPr lang="en-US" sz="2400" dirty="0">
                <a:latin typeface="Trebuchet MS"/>
                <a:cs typeface="Trebuchet MS"/>
              </a:rPr>
              <a:t>What is energy? </a:t>
            </a:r>
            <a:r>
              <a:rPr lang="en-US" sz="2400" dirty="0" smtClean="0">
                <a:latin typeface="Trebuchet MS"/>
                <a:cs typeface="Trebuchet MS"/>
              </a:rPr>
              <a:t> </a:t>
            </a:r>
          </a:p>
          <a:p>
            <a:r>
              <a:rPr lang="en-US" sz="2400" dirty="0" smtClean="0">
                <a:latin typeface="Trebuchet MS"/>
                <a:cs typeface="Trebuchet MS"/>
              </a:rPr>
              <a:t>Energy </a:t>
            </a:r>
            <a:r>
              <a:rPr lang="en-US" sz="2400" dirty="0">
                <a:latin typeface="Trebuchet MS"/>
                <a:cs typeface="Trebuchet MS"/>
              </a:rPr>
              <a:t>is the ability to do useful work.  It is the ability to move something, heat something, grind something, light </a:t>
            </a:r>
            <a:r>
              <a:rPr lang="en-US" sz="2400" dirty="0" smtClean="0">
                <a:latin typeface="Trebuchet MS"/>
                <a:cs typeface="Trebuchet MS"/>
              </a:rPr>
              <a:t>something …</a:t>
            </a:r>
          </a:p>
          <a:p>
            <a:endParaRPr lang="en-US" sz="2400" dirty="0" smtClean="0">
              <a:latin typeface="Trebuchet MS"/>
              <a:cs typeface="Trebuchet MS"/>
            </a:endParaRPr>
          </a:p>
          <a:p>
            <a:r>
              <a:rPr lang="en-US" sz="2400" dirty="0" smtClean="0">
                <a:latin typeface="Trebuchet MS"/>
                <a:cs typeface="Trebuchet MS"/>
              </a:rPr>
              <a:t>All other engineering disciplines study energy conversion</a:t>
            </a:r>
            <a:br>
              <a:rPr lang="en-US" sz="2400" dirty="0" smtClean="0">
                <a:latin typeface="Trebuchet MS"/>
                <a:cs typeface="Trebuchet MS"/>
              </a:rPr>
            </a:br>
            <a:r>
              <a:rPr lang="en-US" sz="2400" dirty="0" smtClean="0">
                <a:latin typeface="Trebuchet MS"/>
                <a:cs typeface="Trebuchet MS"/>
              </a:rPr>
              <a:t>they just choose different energy inputs and outputs</a:t>
            </a:r>
          </a:p>
          <a:p>
            <a:r>
              <a:rPr lang="en-US" sz="2400" dirty="0" smtClean="0">
                <a:latin typeface="Trebuchet MS"/>
                <a:cs typeface="Trebuchet MS"/>
              </a:rPr>
              <a:t>(electrical, mechanical, chemical …)</a:t>
            </a:r>
          </a:p>
          <a:p>
            <a:endParaRPr lang="en-US" sz="2400" dirty="0" smtClean="0">
              <a:latin typeface="Trebuchet MS"/>
              <a:cs typeface="Trebuchet MS"/>
            </a:endParaRPr>
          </a:p>
          <a:p>
            <a:endParaRPr lang="en-US" sz="2400" dirty="0">
              <a:latin typeface="Trebuchet MS"/>
              <a:cs typeface="Trebuchet MS"/>
            </a:endParaRPr>
          </a:p>
        </p:txBody>
      </p:sp>
      <p:sp>
        <p:nvSpPr>
          <p:cNvPr id="4" name="TextBox 3"/>
          <p:cNvSpPr txBox="1"/>
          <p:nvPr/>
        </p:nvSpPr>
        <p:spPr>
          <a:xfrm>
            <a:off x="1253569" y="4495800"/>
            <a:ext cx="4349117" cy="1938992"/>
          </a:xfrm>
          <a:prstGeom prst="rect">
            <a:avLst/>
          </a:prstGeom>
          <a:noFill/>
        </p:spPr>
        <p:txBody>
          <a:bodyPr wrap="none" rtlCol="0">
            <a:spAutoFit/>
          </a:bodyPr>
          <a:lstStyle/>
          <a:p>
            <a:pPr algn="ctr"/>
            <a:r>
              <a:rPr lang="en-US" sz="2400" dirty="0" smtClean="0">
                <a:latin typeface="Trebuchet MS"/>
                <a:cs typeface="Trebuchet MS"/>
              </a:rPr>
              <a:t>SI unit of energy ~  Joule ~ [J]</a:t>
            </a:r>
          </a:p>
          <a:p>
            <a:pPr algn="ctr"/>
            <a:r>
              <a:rPr lang="en-US" sz="2400" dirty="0" smtClean="0">
                <a:latin typeface="Trebuchet MS"/>
                <a:cs typeface="Trebuchet MS"/>
              </a:rPr>
              <a:t>1 J = 1 N </a:t>
            </a:r>
            <a:r>
              <a:rPr lang="en-US" sz="2400" dirty="0" err="1" smtClean="0">
                <a:latin typeface="Trebuchet MS"/>
                <a:cs typeface="Trebuchet MS"/>
              </a:rPr>
              <a:t>m</a:t>
            </a:r>
            <a:endParaRPr lang="en-US" sz="2400" dirty="0" smtClean="0">
              <a:latin typeface="Trebuchet MS"/>
              <a:cs typeface="Trebuchet MS"/>
            </a:endParaRPr>
          </a:p>
          <a:p>
            <a:pPr algn="ctr"/>
            <a:endParaRPr lang="en-US" sz="2400" dirty="0" smtClean="0">
              <a:latin typeface="Trebuchet MS"/>
              <a:cs typeface="Trebuchet MS"/>
            </a:endParaRPr>
          </a:p>
          <a:p>
            <a:pPr algn="ctr"/>
            <a:r>
              <a:rPr lang="en-US" sz="2400" dirty="0" smtClean="0">
                <a:latin typeface="Trebuchet MS"/>
                <a:cs typeface="Trebuchet MS"/>
              </a:rPr>
              <a:t>Joules/seconds = Watts</a:t>
            </a:r>
          </a:p>
          <a:p>
            <a:pPr algn="ctr"/>
            <a:endParaRPr lang="en-US" sz="2400" dirty="0" smtClean="0">
              <a:latin typeface="Trebuchet MS"/>
              <a:cs typeface="Trebuchet MS"/>
            </a:endParaRPr>
          </a:p>
        </p:txBody>
      </p:sp>
      <p:pic>
        <p:nvPicPr>
          <p:cNvPr id="5" name="Picture 4"/>
          <p:cNvPicPr>
            <a:picLocks noChangeAspect="1"/>
          </p:cNvPicPr>
          <p:nvPr/>
        </p:nvPicPr>
        <p:blipFill>
          <a:blip r:embed="rId3"/>
          <a:stretch>
            <a:fillRect/>
          </a:stretch>
        </p:blipFill>
        <p:spPr>
          <a:xfrm>
            <a:off x="6774180" y="3895725"/>
            <a:ext cx="2369820" cy="2962275"/>
          </a:xfrm>
          <a:prstGeom prst="rect">
            <a:avLst/>
          </a:prstGeom>
        </p:spPr>
      </p:pic>
      <p:sp>
        <p:nvSpPr>
          <p:cNvPr id="6" name="TextBox 5"/>
          <p:cNvSpPr txBox="1"/>
          <p:nvPr/>
        </p:nvSpPr>
        <p:spPr>
          <a:xfrm>
            <a:off x="6705600" y="3505200"/>
            <a:ext cx="2493779" cy="369332"/>
          </a:xfrm>
          <a:prstGeom prst="rect">
            <a:avLst/>
          </a:prstGeom>
          <a:noFill/>
        </p:spPr>
        <p:txBody>
          <a:bodyPr wrap="none" rtlCol="0">
            <a:spAutoFit/>
          </a:bodyPr>
          <a:lstStyle/>
          <a:p>
            <a:r>
              <a:rPr lang="en-US" dirty="0" smtClean="0"/>
              <a:t>James Joule (1818-1889)</a:t>
            </a:r>
            <a:endParaRPr lang="en-US" dirty="0"/>
          </a:p>
        </p:txBody>
      </p:sp>
      <p:sp>
        <p:nvSpPr>
          <p:cNvPr id="2" name="TextBox 1"/>
          <p:cNvSpPr txBox="1"/>
          <p:nvPr/>
        </p:nvSpPr>
        <p:spPr>
          <a:xfrm>
            <a:off x="4185874" y="6434792"/>
            <a:ext cx="2533904" cy="369332"/>
          </a:xfrm>
          <a:prstGeom prst="rect">
            <a:avLst/>
          </a:prstGeom>
          <a:noFill/>
        </p:spPr>
        <p:txBody>
          <a:bodyPr wrap="none" rtlCol="0">
            <a:spAutoFit/>
          </a:bodyPr>
          <a:lstStyle/>
          <a:p>
            <a:r>
              <a:rPr lang="en-US" dirty="0" smtClean="0"/>
              <a:t>Portrait in </a:t>
            </a:r>
            <a:r>
              <a:rPr lang="en-US" dirty="0"/>
              <a:t>P</a:t>
            </a:r>
            <a:r>
              <a:rPr lang="en-US" dirty="0" smtClean="0"/>
              <a:t>ublic Domain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66800"/>
            <a:ext cx="9144000" cy="4648200"/>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09600" y="544353"/>
            <a:ext cx="8153400" cy="5047537"/>
          </a:xfrm>
          <a:prstGeom prst="rect">
            <a:avLst/>
          </a:prstGeom>
          <a:noFill/>
        </p:spPr>
        <p:txBody>
          <a:bodyPr wrap="square" rtlCol="0">
            <a:spAutoFit/>
          </a:bodyPr>
          <a:lstStyle/>
          <a:p>
            <a:r>
              <a:rPr lang="en-US" sz="2000" u="sng" dirty="0" smtClean="0">
                <a:latin typeface="Trebuchet MS"/>
                <a:cs typeface="Trebuchet MS"/>
              </a:rPr>
              <a:t>One joule</a:t>
            </a:r>
            <a:r>
              <a:rPr lang="en-US" sz="2000" dirty="0" smtClean="0">
                <a:latin typeface="Trebuchet MS"/>
                <a:cs typeface="Trebuchet MS"/>
              </a:rPr>
              <a:t> in everyday life is approximately:</a:t>
            </a:r>
          </a:p>
          <a:p>
            <a:endParaRPr lang="en-US" dirty="0" smtClean="0">
              <a:latin typeface="Trebuchet MS"/>
              <a:cs typeface="Trebuchet MS"/>
            </a:endParaRPr>
          </a:p>
          <a:p>
            <a:pPr>
              <a:buFontTx/>
              <a:buChar char="-"/>
            </a:pPr>
            <a:r>
              <a:rPr lang="en-US" dirty="0" smtClean="0">
                <a:latin typeface="Trebuchet MS"/>
                <a:cs typeface="Trebuchet MS"/>
              </a:rPr>
              <a:t> the energy required to lift a small apple one meter straight up</a:t>
            </a:r>
          </a:p>
          <a:p>
            <a:endParaRPr lang="en-US" dirty="0" smtClean="0">
              <a:latin typeface="Trebuchet MS"/>
              <a:cs typeface="Trebuchet MS"/>
            </a:endParaRPr>
          </a:p>
          <a:p>
            <a:pPr>
              <a:buFontTx/>
              <a:buChar char="-"/>
            </a:pPr>
            <a:r>
              <a:rPr lang="en-US" dirty="0" smtClean="0">
                <a:latin typeface="Trebuchet MS"/>
                <a:cs typeface="Trebuchet MS"/>
              </a:rPr>
              <a:t> the energy released when that same apple falls one meter to the ground</a:t>
            </a:r>
          </a:p>
          <a:p>
            <a:endParaRPr lang="en-US" dirty="0" smtClean="0">
              <a:latin typeface="Trebuchet MS"/>
              <a:cs typeface="Trebuchet MS"/>
            </a:endParaRPr>
          </a:p>
          <a:p>
            <a:pPr>
              <a:buFontTx/>
              <a:buChar char="-"/>
            </a:pPr>
            <a:r>
              <a:rPr lang="en-US" dirty="0" smtClean="0">
                <a:latin typeface="Trebuchet MS"/>
                <a:cs typeface="Trebuchet MS"/>
              </a:rPr>
              <a:t> the amount of energy, as heat, </a:t>
            </a:r>
            <a:br>
              <a:rPr lang="en-US" dirty="0" smtClean="0">
                <a:latin typeface="Trebuchet MS"/>
                <a:cs typeface="Trebuchet MS"/>
              </a:rPr>
            </a:br>
            <a:r>
              <a:rPr lang="en-US" dirty="0" smtClean="0">
                <a:latin typeface="Trebuchet MS"/>
                <a:cs typeface="Trebuchet MS"/>
              </a:rPr>
              <a:t>	that a quiet person generates every hundredth of a second</a:t>
            </a:r>
          </a:p>
          <a:p>
            <a:endParaRPr lang="en-US" dirty="0" smtClean="0">
              <a:latin typeface="Trebuchet MS"/>
              <a:cs typeface="Trebuchet MS"/>
            </a:endParaRPr>
          </a:p>
          <a:p>
            <a:pPr>
              <a:buFontTx/>
              <a:buChar char="-"/>
            </a:pPr>
            <a:r>
              <a:rPr lang="en-US" dirty="0" smtClean="0">
                <a:latin typeface="Trebuchet MS"/>
                <a:cs typeface="Trebuchet MS"/>
              </a:rPr>
              <a:t> the energy required to heat one gram of dry, cool air by 1 degree Celsius</a:t>
            </a:r>
          </a:p>
          <a:p>
            <a:pPr>
              <a:buFontTx/>
              <a:buChar char="-"/>
            </a:pPr>
            <a:endParaRPr lang="en-US" dirty="0" smtClean="0">
              <a:latin typeface="Trebuchet MS"/>
              <a:cs typeface="Trebuchet MS"/>
            </a:endParaRPr>
          </a:p>
          <a:p>
            <a:pPr>
              <a:buFontTx/>
              <a:buChar char="-"/>
            </a:pPr>
            <a:r>
              <a:rPr lang="en-US" dirty="0" smtClean="0">
                <a:latin typeface="Trebuchet MS"/>
                <a:cs typeface="Trebuchet MS"/>
              </a:rPr>
              <a:t> one thousandth of the energy a person can receive </a:t>
            </a:r>
            <a:br>
              <a:rPr lang="en-US" dirty="0" smtClean="0">
                <a:latin typeface="Trebuchet MS"/>
                <a:cs typeface="Trebuchet MS"/>
              </a:rPr>
            </a:br>
            <a:r>
              <a:rPr lang="en-US" dirty="0" smtClean="0">
                <a:latin typeface="Trebuchet MS"/>
                <a:cs typeface="Trebuchet MS"/>
              </a:rPr>
              <a:t>	by drinking a 1mm diameter drop of juice </a:t>
            </a:r>
          </a:p>
          <a:p>
            <a:pPr marL="287338" algn="ctr"/>
            <a:r>
              <a:rPr lang="en-US" sz="1600" dirty="0" smtClean="0">
                <a:latin typeface="Trebuchet MS"/>
                <a:cs typeface="Trebuchet MS"/>
              </a:rPr>
              <a:t>(Note: 1 food Calorie = 4184 Joules. 1 food Calorie is the amount of energy required to raise the temperature of one kilogram of water by one degree Celsius)</a:t>
            </a:r>
            <a:endParaRPr lang="en-US" sz="2000" dirty="0" smtClean="0">
              <a:latin typeface="Trebuchet MS"/>
              <a:cs typeface="Trebuchet MS"/>
            </a:endParaRPr>
          </a:p>
          <a:p>
            <a:endParaRPr lang="en-US" dirty="0" smtClean="0">
              <a:latin typeface="Trebuchet MS"/>
              <a:cs typeface="Trebuchet MS"/>
            </a:endParaRPr>
          </a:p>
          <a:p>
            <a:r>
              <a:rPr lang="en-US" dirty="0" smtClean="0">
                <a:latin typeface="Trebuchet MS"/>
                <a:cs typeface="Trebuchet MS"/>
              </a:rPr>
              <a:t>- the kinetic energy of an adult human </a:t>
            </a:r>
            <a:br>
              <a:rPr lang="en-US" dirty="0" smtClean="0">
                <a:latin typeface="Trebuchet MS"/>
                <a:cs typeface="Trebuchet MS"/>
              </a:rPr>
            </a:br>
            <a:r>
              <a:rPr lang="en-US" dirty="0" smtClean="0">
                <a:latin typeface="Trebuchet MS"/>
                <a:cs typeface="Trebuchet MS"/>
              </a:rPr>
              <a:t>	moving a distance of about a handspan every second.</a:t>
            </a:r>
            <a:endParaRPr lang="en-US" dirty="0">
              <a:latin typeface="Trebuchet MS"/>
              <a:cs typeface="Trebuchet MS"/>
            </a:endParaRPr>
          </a:p>
        </p:txBody>
      </p:sp>
      <p:sp>
        <p:nvSpPr>
          <p:cNvPr id="8" name="TextBox 7"/>
          <p:cNvSpPr txBox="1"/>
          <p:nvPr/>
        </p:nvSpPr>
        <p:spPr>
          <a:xfrm>
            <a:off x="2133600" y="6200745"/>
            <a:ext cx="5128648" cy="400110"/>
          </a:xfrm>
          <a:prstGeom prst="rect">
            <a:avLst/>
          </a:prstGeom>
          <a:noFill/>
        </p:spPr>
        <p:txBody>
          <a:bodyPr wrap="none" rtlCol="0">
            <a:spAutoFit/>
          </a:bodyPr>
          <a:lstStyle/>
          <a:p>
            <a:r>
              <a:rPr lang="en-US" sz="2000" dirty="0" smtClean="0">
                <a:solidFill>
                  <a:srgbClr val="007E39"/>
                </a:solidFill>
              </a:rPr>
              <a:t>How many calories do you need to eat per day?</a:t>
            </a:r>
            <a:endParaRPr lang="en-US" sz="2000" dirty="0">
              <a:solidFill>
                <a:srgbClr val="007E3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00200"/>
            <a:ext cx="9144000" cy="4495800"/>
          </a:xfrm>
          <a:prstGeom prst="rect">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914400" y="30540"/>
            <a:ext cx="7543800" cy="1569660"/>
          </a:xfrm>
          <a:prstGeom prst="rect">
            <a:avLst/>
          </a:prstGeom>
          <a:noFill/>
        </p:spPr>
        <p:txBody>
          <a:bodyPr wrap="square" rtlCol="0">
            <a:spAutoFit/>
          </a:bodyPr>
          <a:lstStyle/>
          <a:p>
            <a:r>
              <a:rPr lang="en-US" sz="2400" dirty="0">
                <a:latin typeface="Trebuchet MS"/>
                <a:cs typeface="Trebuchet MS"/>
              </a:rPr>
              <a:t> </a:t>
            </a:r>
            <a:endParaRPr lang="en-US" sz="2400" dirty="0" smtClean="0">
              <a:latin typeface="Trebuchet MS"/>
              <a:cs typeface="Trebuchet MS"/>
            </a:endParaRPr>
          </a:p>
          <a:p>
            <a:pPr algn="ctr"/>
            <a:r>
              <a:rPr lang="en-US" sz="2400" dirty="0" smtClean="0">
                <a:latin typeface="Trebuchet MS"/>
                <a:cs typeface="Trebuchet MS"/>
              </a:rPr>
              <a:t>Let’s make a block diagram of a system </a:t>
            </a:r>
            <a:br>
              <a:rPr lang="en-US" sz="2400" dirty="0" smtClean="0">
                <a:latin typeface="Trebuchet MS"/>
                <a:cs typeface="Trebuchet MS"/>
              </a:rPr>
            </a:br>
            <a:r>
              <a:rPr lang="en-US" sz="2400" dirty="0" smtClean="0">
                <a:latin typeface="Trebuchet MS"/>
                <a:cs typeface="Trebuchet MS"/>
              </a:rPr>
              <a:t>and consider energy flows in and out of the system:</a:t>
            </a:r>
          </a:p>
          <a:p>
            <a:endParaRPr lang="en-US" sz="2400" dirty="0">
              <a:latin typeface="Trebuchet MS"/>
              <a:cs typeface="Trebuchet MS"/>
            </a:endParaRPr>
          </a:p>
        </p:txBody>
      </p:sp>
      <p:pic>
        <p:nvPicPr>
          <p:cNvPr id="2" name="Picture 1" descr="diagram_energy.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600" y="1444602"/>
            <a:ext cx="7361166" cy="449899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0"/>
            <a:ext cx="9144000" cy="4572000"/>
          </a:xfrm>
          <a:prstGeom prst="rect">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33400" y="292417"/>
            <a:ext cx="8229600" cy="4708982"/>
          </a:xfrm>
          <a:prstGeom prst="rect">
            <a:avLst/>
          </a:prstGeom>
          <a:noFill/>
        </p:spPr>
        <p:txBody>
          <a:bodyPr wrap="square" rtlCol="0">
            <a:spAutoFit/>
          </a:bodyPr>
          <a:lstStyle/>
          <a:p>
            <a:pPr algn="ctr"/>
            <a:r>
              <a:rPr lang="en-US" sz="2000" dirty="0">
                <a:latin typeface="Trebuchet MS"/>
                <a:cs typeface="Trebuchet MS"/>
              </a:rPr>
              <a:t>The</a:t>
            </a:r>
            <a:r>
              <a:rPr lang="en-US" sz="2000" dirty="0" smtClean="0">
                <a:latin typeface="Trebuchet MS"/>
                <a:cs typeface="Trebuchet MS"/>
              </a:rPr>
              <a:t> </a:t>
            </a:r>
            <a:r>
              <a:rPr lang="en-US" sz="2000" b="1" dirty="0" smtClean="0">
                <a:latin typeface="Trebuchet MS"/>
                <a:cs typeface="Trebuchet MS"/>
              </a:rPr>
              <a:t>FIRST LAW </a:t>
            </a:r>
            <a:r>
              <a:rPr lang="en-US" sz="2000" b="1" dirty="0">
                <a:latin typeface="Trebuchet MS"/>
                <a:cs typeface="Trebuchet MS"/>
              </a:rPr>
              <a:t>of thermodynamics</a:t>
            </a:r>
            <a:r>
              <a:rPr lang="en-US" sz="2000" dirty="0">
                <a:latin typeface="Trebuchet MS"/>
                <a:cs typeface="Trebuchet MS"/>
              </a:rPr>
              <a:t> governs the behavior of</a:t>
            </a:r>
            <a:r>
              <a:rPr lang="en-US" sz="2000" dirty="0" smtClean="0">
                <a:latin typeface="Trebuchet MS"/>
                <a:cs typeface="Trebuchet MS"/>
              </a:rPr>
              <a:t> </a:t>
            </a:r>
            <a:br>
              <a:rPr lang="en-US" sz="2000" dirty="0" smtClean="0">
                <a:latin typeface="Trebuchet MS"/>
                <a:cs typeface="Trebuchet MS"/>
              </a:rPr>
            </a:br>
            <a:r>
              <a:rPr lang="en-US" sz="2000" dirty="0" smtClean="0">
                <a:latin typeface="Trebuchet MS"/>
                <a:cs typeface="Trebuchet MS"/>
              </a:rPr>
              <a:t>energy </a:t>
            </a:r>
            <a:r>
              <a:rPr lang="en-US" sz="2000" dirty="0">
                <a:latin typeface="Trebuchet MS"/>
                <a:cs typeface="Trebuchet MS"/>
              </a:rPr>
              <a:t>conversion </a:t>
            </a:r>
            <a:r>
              <a:rPr lang="en-US" sz="2000" dirty="0" smtClean="0">
                <a:latin typeface="Trebuchet MS"/>
                <a:cs typeface="Trebuchet MS"/>
              </a:rPr>
              <a:t>systems.  </a:t>
            </a:r>
            <a:r>
              <a:rPr lang="en-US" sz="2000" dirty="0">
                <a:latin typeface="Trebuchet MS"/>
                <a:cs typeface="Trebuchet MS"/>
              </a:rPr>
              <a:t>This “law” is not provable. </a:t>
            </a:r>
            <a:r>
              <a:rPr lang="en-US" sz="2000" dirty="0" smtClean="0">
                <a:latin typeface="Trebuchet MS"/>
                <a:cs typeface="Trebuchet MS"/>
              </a:rPr>
              <a:t> </a:t>
            </a:r>
            <a:br>
              <a:rPr lang="en-US" sz="2000" dirty="0" smtClean="0">
                <a:latin typeface="Trebuchet MS"/>
                <a:cs typeface="Trebuchet MS"/>
              </a:rPr>
            </a:br>
            <a:r>
              <a:rPr lang="en-US" sz="2000" dirty="0" smtClean="0">
                <a:latin typeface="Trebuchet MS"/>
                <a:cs typeface="Trebuchet MS"/>
              </a:rPr>
              <a:t>It </a:t>
            </a:r>
            <a:r>
              <a:rPr lang="en-US" sz="2000" dirty="0">
                <a:latin typeface="Trebuchet MS"/>
                <a:cs typeface="Trebuchet MS"/>
              </a:rPr>
              <a:t>is an accepted observation of how the universe always works.</a:t>
            </a:r>
          </a:p>
          <a:p>
            <a:r>
              <a:rPr lang="en-US" dirty="0">
                <a:latin typeface="Trebuchet MS"/>
                <a:cs typeface="Trebuchet MS"/>
              </a:rPr>
              <a:t> </a:t>
            </a:r>
          </a:p>
          <a:p>
            <a:pPr algn="ctr"/>
            <a:r>
              <a:rPr lang="en-US" dirty="0">
                <a:latin typeface="Trebuchet MS"/>
                <a:cs typeface="Trebuchet MS"/>
              </a:rPr>
              <a:t>Ignoring nuclear reactions, in which energy can be converted to mass</a:t>
            </a:r>
            <a:r>
              <a:rPr lang="en-US" dirty="0" smtClean="0">
                <a:latin typeface="Trebuchet MS"/>
                <a:cs typeface="Trebuchet MS"/>
              </a:rPr>
              <a:t> </a:t>
            </a:r>
            <a:br>
              <a:rPr lang="en-US" dirty="0" smtClean="0">
                <a:latin typeface="Trebuchet MS"/>
                <a:cs typeface="Trebuchet MS"/>
              </a:rPr>
            </a:br>
            <a:r>
              <a:rPr lang="en-US" dirty="0" smtClean="0">
                <a:latin typeface="Trebuchet MS"/>
                <a:cs typeface="Trebuchet MS"/>
              </a:rPr>
              <a:t>and </a:t>
            </a:r>
            <a:r>
              <a:rPr lang="en-US" dirty="0">
                <a:latin typeface="Trebuchet MS"/>
                <a:cs typeface="Trebuchet MS"/>
              </a:rPr>
              <a:t>vice-versa, the first law of thermodynamics says:</a:t>
            </a:r>
          </a:p>
          <a:p>
            <a:r>
              <a:rPr lang="en-US" dirty="0">
                <a:latin typeface="Trebuchet MS"/>
                <a:cs typeface="Trebuchet MS"/>
              </a:rPr>
              <a:t> </a:t>
            </a:r>
          </a:p>
          <a:p>
            <a:pPr algn="ctr"/>
            <a:r>
              <a:rPr lang="en-US" sz="2400" b="1" dirty="0">
                <a:latin typeface="Trebuchet MS"/>
                <a:cs typeface="Trebuchet MS"/>
              </a:rPr>
              <a:t>Energy is conserved</a:t>
            </a:r>
          </a:p>
          <a:p>
            <a:r>
              <a:rPr lang="en-US" dirty="0">
                <a:latin typeface="Trebuchet MS"/>
                <a:cs typeface="Trebuchet MS"/>
              </a:rPr>
              <a:t> </a:t>
            </a:r>
          </a:p>
          <a:p>
            <a:pPr algn="just"/>
            <a:r>
              <a:rPr lang="en-US" dirty="0">
                <a:latin typeface="Trebuchet MS"/>
                <a:cs typeface="Trebuchet MS"/>
              </a:rPr>
              <a:t>There are a number of equivalent ways to make this same statement. If the various energy flows W (electrical, mechanical, chemical, etc.) are all measured to be “positive” quantities when flowing OUT of the system (i.e., positive when the system is acting as a “source”) and Q is understood to be “positive” when flowing IN to the system (by thermodynamic convention), then the first law can also be written as:</a:t>
            </a:r>
          </a:p>
          <a:p>
            <a:endParaRPr lang="en-US" dirty="0">
              <a:latin typeface="Trebuchet MS"/>
              <a:cs typeface="Trebuchet MS"/>
            </a:endParaRPr>
          </a:p>
        </p:txBody>
      </p:sp>
      <p:sp>
        <p:nvSpPr>
          <p:cNvPr id="3" name="TextBox 2"/>
          <p:cNvSpPr txBox="1"/>
          <p:nvPr/>
        </p:nvSpPr>
        <p:spPr>
          <a:xfrm>
            <a:off x="609601" y="5715000"/>
            <a:ext cx="8153399" cy="1200329"/>
          </a:xfrm>
          <a:prstGeom prst="rect">
            <a:avLst/>
          </a:prstGeom>
          <a:noFill/>
        </p:spPr>
        <p:txBody>
          <a:bodyPr wrap="square" rtlCol="0">
            <a:spAutoFit/>
          </a:bodyPr>
          <a:lstStyle/>
          <a:p>
            <a:pPr algn="just"/>
            <a:r>
              <a:rPr lang="en-US" dirty="0">
                <a:latin typeface="Trebuchet MS"/>
                <a:cs typeface="Trebuchet MS"/>
              </a:rPr>
              <a:t>This statement of the first law says that the energy stored in the system is equal to the difference between the heat flowing IN to the system and the sum of all of the other energy flows OUT of the system.</a:t>
            </a:r>
          </a:p>
          <a:p>
            <a:pPr algn="just"/>
            <a:endParaRPr lang="en-US" dirty="0">
              <a:latin typeface="Trebuchet MS"/>
              <a:cs typeface="Trebuchet MS"/>
            </a:endParaRPr>
          </a:p>
        </p:txBody>
      </p:sp>
      <p:pic>
        <p:nvPicPr>
          <p:cNvPr id="4" name="Picture 3" descr="latex-image-1.pdf"/>
          <p:cNvPicPr>
            <a:picLocks noChangeAspect="1"/>
          </p:cNvPicPr>
          <p:nvPr/>
        </p:nvPicPr>
        <p:blipFill>
          <a:blip r:embed="rId2"/>
          <a:stretch>
            <a:fillRect/>
          </a:stretch>
        </p:blipFill>
        <p:spPr>
          <a:xfrm>
            <a:off x="2963862" y="4790932"/>
            <a:ext cx="3436938" cy="6192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14400"/>
            <a:ext cx="8305800" cy="5632311"/>
          </a:xfrm>
          <a:prstGeom prst="rect">
            <a:avLst/>
          </a:prstGeom>
          <a:noFill/>
        </p:spPr>
        <p:txBody>
          <a:bodyPr wrap="square" rtlCol="0">
            <a:spAutoFit/>
          </a:bodyPr>
          <a:lstStyle/>
          <a:p>
            <a:pPr algn="just"/>
            <a:r>
              <a:rPr lang="en-US" dirty="0" smtClean="0">
                <a:latin typeface="Trebuchet MS"/>
                <a:cs typeface="Trebuchet MS"/>
              </a:rPr>
              <a:t>Another </a:t>
            </a:r>
            <a:r>
              <a:rPr lang="en-US" dirty="0">
                <a:latin typeface="Trebuchet MS"/>
                <a:cs typeface="Trebuchet MS"/>
              </a:rPr>
              <a:t>way to describe the first law is by considering a “closed cycle” of operation of the system.  The definition of a closed cycle of operation is a sequence or pattern of system behaviors that start and end at the same system state.  That is, over a closed cycle of operation, the change in stored energy is zero.  In this case, we can express the first law this way</a:t>
            </a:r>
            <a:r>
              <a:rPr lang="en-US" dirty="0" smtClean="0">
                <a:latin typeface="Trebuchet MS"/>
                <a:cs typeface="Trebuchet MS"/>
              </a:rPr>
              <a:t>:</a:t>
            </a:r>
          </a:p>
          <a:p>
            <a:pPr algn="just"/>
            <a:endParaRPr lang="en-US" dirty="0" smtClean="0">
              <a:latin typeface="Trebuchet MS"/>
              <a:cs typeface="Trebuchet MS"/>
            </a:endParaRPr>
          </a:p>
          <a:p>
            <a:pPr algn="just"/>
            <a:endParaRPr lang="en-US" dirty="0" smtClean="0">
              <a:latin typeface="Trebuchet MS"/>
              <a:cs typeface="Trebuchet MS"/>
            </a:endParaRPr>
          </a:p>
          <a:p>
            <a:pPr algn="just"/>
            <a:r>
              <a:rPr lang="en-US" dirty="0" smtClean="0">
                <a:latin typeface="Trebuchet MS"/>
                <a:cs typeface="Trebuchet MS"/>
              </a:rPr>
              <a:t>   </a:t>
            </a:r>
          </a:p>
          <a:p>
            <a:pPr algn="just"/>
            <a:endParaRPr lang="en-US" dirty="0" smtClean="0">
              <a:latin typeface="Trebuchet MS"/>
              <a:cs typeface="Trebuchet MS"/>
            </a:endParaRPr>
          </a:p>
          <a:p>
            <a:pPr algn="just"/>
            <a:r>
              <a:rPr lang="en-US" dirty="0">
                <a:latin typeface="Trebuchet MS"/>
                <a:cs typeface="Trebuchet MS"/>
              </a:rPr>
              <a:t> </a:t>
            </a:r>
          </a:p>
          <a:p>
            <a:pPr algn="just"/>
            <a:r>
              <a:rPr lang="en-US" dirty="0">
                <a:latin typeface="Trebuchet MS"/>
                <a:cs typeface="Trebuchet MS"/>
              </a:rPr>
              <a:t> </a:t>
            </a:r>
          </a:p>
          <a:p>
            <a:pPr algn="just"/>
            <a:r>
              <a:rPr lang="en-US" dirty="0" smtClean="0">
                <a:latin typeface="Trebuchet MS"/>
                <a:cs typeface="Trebuchet MS"/>
              </a:rPr>
              <a:t/>
            </a:r>
            <a:br>
              <a:rPr lang="en-US" dirty="0" smtClean="0">
                <a:latin typeface="Trebuchet MS"/>
                <a:cs typeface="Trebuchet MS"/>
              </a:rPr>
            </a:br>
            <a:endParaRPr lang="en-US" dirty="0" smtClean="0">
              <a:latin typeface="Trebuchet MS"/>
              <a:cs typeface="Trebuchet MS"/>
            </a:endParaRPr>
          </a:p>
          <a:p>
            <a:pPr algn="just"/>
            <a:endParaRPr lang="en-US" dirty="0" smtClean="0">
              <a:latin typeface="Trebuchet MS"/>
              <a:cs typeface="Trebuchet MS"/>
            </a:endParaRPr>
          </a:p>
          <a:p>
            <a:pPr algn="just"/>
            <a:endParaRPr lang="en-US" dirty="0" smtClean="0">
              <a:latin typeface="Trebuchet MS"/>
              <a:cs typeface="Trebuchet MS"/>
            </a:endParaRPr>
          </a:p>
          <a:p>
            <a:pPr algn="just"/>
            <a:r>
              <a:rPr lang="en-US" dirty="0" smtClean="0">
                <a:latin typeface="Trebuchet MS"/>
                <a:cs typeface="Trebuchet MS"/>
              </a:rPr>
              <a:t>That </a:t>
            </a:r>
            <a:r>
              <a:rPr lang="en-US" dirty="0">
                <a:latin typeface="Trebuchet MS"/>
                <a:cs typeface="Trebuchet MS"/>
              </a:rPr>
              <a:t>is, the sum of all of the infinitesimal flows of heat energy into a system over a closed cycle of operation must be offset by an equivalent sum of infinitesimal work flows out of the system over the cycle in order for the net change in stored energy to be zero. </a:t>
            </a:r>
          </a:p>
          <a:p>
            <a:pPr algn="just"/>
            <a:endParaRPr lang="en-US" dirty="0">
              <a:latin typeface="Trebuchet MS"/>
              <a:cs typeface="Trebuchet MS"/>
            </a:endParaRPr>
          </a:p>
        </p:txBody>
      </p:sp>
      <p:pic>
        <p:nvPicPr>
          <p:cNvPr id="2" name="Picture 1" descr="latex-image-1.pdf"/>
          <p:cNvPicPr>
            <a:picLocks noChangeAspect="1"/>
          </p:cNvPicPr>
          <p:nvPr/>
        </p:nvPicPr>
        <p:blipFill>
          <a:blip r:embed="rId2"/>
          <a:stretch>
            <a:fillRect/>
          </a:stretch>
        </p:blipFill>
        <p:spPr>
          <a:xfrm>
            <a:off x="3429000" y="4038600"/>
            <a:ext cx="2453084" cy="862737"/>
          </a:xfrm>
          <a:prstGeom prst="rect">
            <a:avLst/>
          </a:prstGeom>
        </p:spPr>
      </p:pic>
      <p:sp>
        <p:nvSpPr>
          <p:cNvPr id="4" name="TextBox 3"/>
          <p:cNvSpPr txBox="1"/>
          <p:nvPr/>
        </p:nvSpPr>
        <p:spPr>
          <a:xfrm>
            <a:off x="3655565" y="3352800"/>
            <a:ext cx="1983235" cy="523220"/>
          </a:xfrm>
          <a:prstGeom prst="rect">
            <a:avLst/>
          </a:prstGeom>
          <a:noFill/>
        </p:spPr>
        <p:txBody>
          <a:bodyPr wrap="none" rtlCol="0">
            <a:spAutoFit/>
          </a:bodyPr>
          <a:lstStyle/>
          <a:p>
            <a:r>
              <a:rPr lang="en-US" sz="2800" dirty="0" smtClean="0"/>
              <a:t>if and only if</a:t>
            </a:r>
            <a:endParaRPr lang="en-US" sz="2800" dirty="0"/>
          </a:p>
        </p:txBody>
      </p:sp>
      <p:grpSp>
        <p:nvGrpSpPr>
          <p:cNvPr id="8" name="Group 7"/>
          <p:cNvGrpSpPr/>
          <p:nvPr/>
        </p:nvGrpSpPr>
        <p:grpSpPr>
          <a:xfrm>
            <a:off x="3727374" y="2535086"/>
            <a:ext cx="3589338" cy="627125"/>
            <a:chOff x="2963862" y="2888255"/>
            <a:chExt cx="3589338" cy="627125"/>
          </a:xfrm>
        </p:grpSpPr>
        <p:pic>
          <p:nvPicPr>
            <p:cNvPr id="5" name="Picture 4" descr="latex-image-1.pdf"/>
            <p:cNvPicPr>
              <a:picLocks noChangeAspect="1"/>
            </p:cNvPicPr>
            <p:nvPr/>
          </p:nvPicPr>
          <p:blipFill>
            <a:blip r:embed="rId3"/>
            <a:stretch>
              <a:fillRect/>
            </a:stretch>
          </p:blipFill>
          <p:spPr>
            <a:xfrm>
              <a:off x="2963862" y="2896112"/>
              <a:ext cx="3436938" cy="619268"/>
            </a:xfrm>
            <a:prstGeom prst="rect">
              <a:avLst/>
            </a:prstGeom>
          </p:spPr>
        </p:pic>
        <p:sp>
          <p:nvSpPr>
            <p:cNvPr id="6" name="Rectangle 5"/>
            <p:cNvSpPr/>
            <p:nvPr/>
          </p:nvSpPr>
          <p:spPr>
            <a:xfrm>
              <a:off x="4572000" y="2896112"/>
              <a:ext cx="1981200" cy="61926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587607" y="2888255"/>
              <a:ext cx="393056" cy="584775"/>
            </a:xfrm>
            <a:prstGeom prst="rect">
              <a:avLst/>
            </a:prstGeom>
            <a:noFill/>
          </p:spPr>
          <p:txBody>
            <a:bodyPr wrap="none" rtlCol="0">
              <a:spAutoFit/>
            </a:bodyPr>
            <a:lstStyle/>
            <a:p>
              <a:r>
                <a:rPr lang="en-US" sz="3200" i="1" dirty="0" smtClean="0"/>
                <a:t>0</a:t>
              </a:r>
              <a:endParaRPr lang="en-US" sz="3200" i="1" dirty="0"/>
            </a:p>
          </p:txBody>
        </p:sp>
      </p:grpSp>
      <p:pic>
        <p:nvPicPr>
          <p:cNvPr id="9" name="Picture 8" descr="latex-image-1.pdf"/>
          <p:cNvPicPr>
            <a:picLocks noChangeAspect="1"/>
          </p:cNvPicPr>
          <p:nvPr/>
        </p:nvPicPr>
        <p:blipFill>
          <a:blip r:embed="rId4"/>
          <a:stretch>
            <a:fillRect/>
          </a:stretch>
        </p:blipFill>
        <p:spPr>
          <a:xfrm>
            <a:off x="3505200" y="2413863"/>
            <a:ext cx="231354" cy="86273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46757"/>
            <a:ext cx="8305800" cy="6001643"/>
          </a:xfrm>
          <a:prstGeom prst="rect">
            <a:avLst/>
          </a:prstGeom>
          <a:noFill/>
        </p:spPr>
        <p:txBody>
          <a:bodyPr wrap="square" rtlCol="0">
            <a:spAutoFit/>
          </a:bodyPr>
          <a:lstStyle/>
          <a:p>
            <a:r>
              <a:rPr lang="en-US" dirty="0">
                <a:latin typeface="Trebuchet MS"/>
                <a:cs typeface="Trebuchet MS"/>
              </a:rPr>
              <a:t>Why do we make a special symbol, Q, to distinguish heat </a:t>
            </a:r>
            <a:r>
              <a:rPr lang="en-US" dirty="0" smtClean="0">
                <a:latin typeface="Trebuchet MS"/>
                <a:cs typeface="Trebuchet MS"/>
              </a:rPr>
              <a:t>energy flow </a:t>
            </a:r>
            <a:r>
              <a:rPr lang="en-US" dirty="0">
                <a:latin typeface="Trebuchet MS"/>
                <a:cs typeface="Trebuchet MS"/>
              </a:rPr>
              <a:t>from the other types of energy that could flow into or out of the system?</a:t>
            </a:r>
          </a:p>
          <a:p>
            <a:r>
              <a:rPr lang="en-US" dirty="0">
                <a:latin typeface="Trebuchet MS"/>
                <a:cs typeface="Trebuchet MS"/>
              </a:rPr>
              <a:t> </a:t>
            </a:r>
          </a:p>
          <a:p>
            <a:pPr algn="ctr"/>
            <a:r>
              <a:rPr lang="en-US" sz="2400" b="1" dirty="0">
                <a:latin typeface="Trebuchet MS"/>
                <a:cs typeface="Trebuchet MS"/>
              </a:rPr>
              <a:t>Heat is a special energy </a:t>
            </a:r>
            <a:r>
              <a:rPr lang="en-US" sz="2400" b="1" dirty="0" smtClean="0">
                <a:latin typeface="Trebuchet MS"/>
                <a:cs typeface="Trebuchet MS"/>
              </a:rPr>
              <a:t>flow</a:t>
            </a:r>
          </a:p>
          <a:p>
            <a:r>
              <a:rPr lang="en-US" dirty="0">
                <a:latin typeface="Trebuchet MS"/>
                <a:cs typeface="Trebuchet MS"/>
              </a:rPr>
              <a:t> </a:t>
            </a:r>
          </a:p>
          <a:p>
            <a:r>
              <a:rPr lang="en-US" dirty="0">
                <a:latin typeface="Trebuchet MS"/>
                <a:cs typeface="Trebuchet MS"/>
              </a:rPr>
              <a:t>All of the other types of flow are flows of energy, e.g., measured in joules. </a:t>
            </a:r>
          </a:p>
          <a:p>
            <a:r>
              <a:rPr lang="en-US" dirty="0">
                <a:latin typeface="Trebuchet MS"/>
                <a:cs typeface="Trebuchet MS"/>
              </a:rPr>
              <a:t> </a:t>
            </a:r>
          </a:p>
          <a:p>
            <a:pPr algn="just"/>
            <a:r>
              <a:rPr lang="en-US" dirty="0">
                <a:latin typeface="Trebuchet MS"/>
                <a:cs typeface="Trebuchet MS"/>
              </a:rPr>
              <a:t>Heat flow, which also can be measured in joules, affects the universe in a special way.  It increases the </a:t>
            </a:r>
            <a:r>
              <a:rPr lang="en-US" dirty="0" err="1">
                <a:latin typeface="Trebuchet MS"/>
                <a:cs typeface="Trebuchet MS"/>
              </a:rPr>
              <a:t>vibrational</a:t>
            </a:r>
            <a:r>
              <a:rPr lang="en-US" dirty="0">
                <a:latin typeface="Trebuchet MS"/>
                <a:cs typeface="Trebuchet MS"/>
              </a:rPr>
              <a:t> energy of the materials in which it flows.  Extra </a:t>
            </a:r>
            <a:r>
              <a:rPr lang="en-US" dirty="0" err="1">
                <a:latin typeface="Trebuchet MS"/>
                <a:cs typeface="Trebuchet MS"/>
              </a:rPr>
              <a:t>vibrational</a:t>
            </a:r>
            <a:r>
              <a:rPr lang="en-US" dirty="0">
                <a:latin typeface="Trebuchet MS"/>
                <a:cs typeface="Trebuchet MS"/>
              </a:rPr>
              <a:t> energy in atoms leads to “randomness” or disorder in the material structure.  This disorder is called “entropy”. Generation or flow of heat is unique in that it increases entropy.  Heat flow always increases entropy when real (</a:t>
            </a:r>
            <a:r>
              <a:rPr lang="en-US" dirty="0" err="1">
                <a:latin typeface="Trebuchet MS"/>
                <a:cs typeface="Trebuchet MS"/>
              </a:rPr>
              <a:t>lossy</a:t>
            </a:r>
            <a:r>
              <a:rPr lang="en-US" dirty="0">
                <a:latin typeface="Trebuchet MS"/>
                <a:cs typeface="Trebuchet MS"/>
              </a:rPr>
              <a:t>, with friction, resistance, etc.) systems are involved.</a:t>
            </a:r>
          </a:p>
          <a:p>
            <a:r>
              <a:rPr lang="en-US" dirty="0">
                <a:latin typeface="Trebuchet MS"/>
                <a:cs typeface="Trebuchet MS"/>
              </a:rPr>
              <a:t> </a:t>
            </a:r>
          </a:p>
          <a:p>
            <a:r>
              <a:rPr lang="en-US" dirty="0">
                <a:latin typeface="Trebuchet MS"/>
                <a:cs typeface="Trebuchet MS"/>
              </a:rPr>
              <a:t>The entropy of a lump of material may apparently be lowered, e.g., by cooling the material.  This apparent reduction in entropy always occurs at the expense of a greater increase in entropy somewhere else.  That is, your refrigerator may cool your bubbly beverage, lowering the entropy of the drink.  However, the entropy of your kitchen, where the heat from the beverage is transferred by the refrigerator, will increase more than the reduction of entropy in the beverage</a:t>
            </a:r>
            <a:r>
              <a:rPr lang="en-US" dirty="0" smtClean="0">
                <a:latin typeface="Trebuchet MS"/>
                <a:cs typeface="Trebuchet MS"/>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2695597" y="385763"/>
            <a:ext cx="4467203" cy="595035"/>
          </a:xfrm>
          <a:prstGeom prst="rect">
            <a:avLst/>
          </a:prstGeom>
          <a:noFill/>
          <a:ln w="25400">
            <a:noFill/>
            <a:miter lim="800000"/>
            <a:headEnd type="none" w="sm" len="sm"/>
            <a:tailEnd type="none" w="sm" len="sm"/>
          </a:ln>
          <a:effectLst/>
        </p:spPr>
        <p:txBody>
          <a:bodyPr wrap="none">
            <a:prstTxWarp prst="textNoShape">
              <a:avLst/>
            </a:prstTxWarp>
            <a:spAutoFit/>
          </a:bodyPr>
          <a:lstStyle/>
          <a:p>
            <a:pPr algn="ctr" eaLnBrk="0" hangingPunct="0">
              <a:lnSpc>
                <a:spcPct val="120000"/>
              </a:lnSpc>
            </a:pPr>
            <a:r>
              <a:rPr lang="en-US" sz="2800" i="1" u="sng" dirty="0" smtClean="0">
                <a:latin typeface="Trebuchet MS" pitchFamily="-65" charset="0"/>
              </a:rPr>
              <a:t>A Quick </a:t>
            </a:r>
            <a:r>
              <a:rPr lang="en-US" sz="2800" i="1" u="sng" dirty="0">
                <a:latin typeface="Trebuchet MS" pitchFamily="-65" charset="0"/>
              </a:rPr>
              <a:t>Word About Heat</a:t>
            </a:r>
            <a:endParaRPr lang="en-US" sz="2400" i="1" u="sng" dirty="0">
              <a:latin typeface="Trebuchet MS" pitchFamily="-65" charset="0"/>
            </a:endParaRPr>
          </a:p>
        </p:txBody>
      </p:sp>
      <p:sp>
        <p:nvSpPr>
          <p:cNvPr id="39944" name="Text Box 8"/>
          <p:cNvSpPr txBox="1">
            <a:spLocks noChangeArrowheads="1"/>
          </p:cNvSpPr>
          <p:nvPr/>
        </p:nvSpPr>
        <p:spPr bwMode="auto">
          <a:xfrm>
            <a:off x="180747" y="5482877"/>
            <a:ext cx="5492750" cy="366712"/>
          </a:xfrm>
          <a:prstGeom prst="rect">
            <a:avLst/>
          </a:prstGeom>
          <a:noFill/>
          <a:ln w="9525">
            <a:noFill/>
            <a:miter lim="800000"/>
            <a:headEnd/>
            <a:tailEnd/>
          </a:ln>
          <a:effectLst/>
        </p:spPr>
        <p:txBody>
          <a:bodyPr wrap="none">
            <a:prstTxWarp prst="textNoShape">
              <a:avLst/>
            </a:prstTxWarp>
            <a:spAutoFit/>
          </a:bodyPr>
          <a:lstStyle/>
          <a:p>
            <a:r>
              <a:rPr lang="en-US" dirty="0">
                <a:latin typeface="Trebuchet MS"/>
                <a:cs typeface="Trebuchet MS"/>
              </a:rPr>
              <a:t>Temperature is a measure of random kinetic energy </a:t>
            </a:r>
          </a:p>
        </p:txBody>
      </p:sp>
      <p:pic>
        <p:nvPicPr>
          <p:cNvPr id="2" name="Picture 1" descr="l2s9a.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0747" y="1524000"/>
            <a:ext cx="4138826" cy="3958877"/>
          </a:xfrm>
          <a:prstGeom prst="rect">
            <a:avLst/>
          </a:prstGeom>
        </p:spPr>
      </p:pic>
      <p:pic>
        <p:nvPicPr>
          <p:cNvPr id="3" name="Picture 2" descr="l2s9c.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3111" y="4248835"/>
            <a:ext cx="3950340" cy="2304365"/>
          </a:xfrm>
          <a:prstGeom prst="rect">
            <a:avLst/>
          </a:prstGeom>
        </p:spPr>
      </p:pic>
      <p:pic>
        <p:nvPicPr>
          <p:cNvPr id="4" name="Picture 3" descr="l2s9b2.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83111" y="2426692"/>
            <a:ext cx="3787081" cy="1966516"/>
          </a:xfrm>
          <a:prstGeom prst="rect">
            <a:avLst/>
          </a:prstGeom>
        </p:spPr>
      </p:pic>
      <p:pic>
        <p:nvPicPr>
          <p:cNvPr id="5" name="Picture 4" descr="l2s9b.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688608" y="1143000"/>
            <a:ext cx="4302992" cy="17718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3344</TotalTime>
  <Words>1399</Words>
  <Application>Microsoft Office PowerPoint</Application>
  <PresentationFormat>On-screen Show (4:3)</PresentationFormat>
  <Paragraphs>253</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TRUE / FALSE</vt:lpstr>
      <vt:lpstr>Slide 3</vt:lpstr>
      <vt:lpstr>Slide 4</vt:lpstr>
      <vt:lpstr>Slide 5</vt:lpstr>
      <vt:lpstr>Slide 6</vt:lpstr>
      <vt:lpstr>Slide 7</vt:lpstr>
      <vt:lpstr>Slide 8</vt:lpstr>
      <vt:lpstr>Slide 9</vt:lpstr>
      <vt:lpstr>Slide 10</vt:lpstr>
      <vt:lpstr>Slide 11</vt:lpstr>
      <vt:lpstr>Slide 12</vt:lpstr>
      <vt:lpstr>Today’s Culture Moment</vt:lpstr>
      <vt:lpstr>Slide 14</vt:lpstr>
      <vt:lpstr>Slide 15</vt:lpstr>
      <vt:lpstr>Slide 16</vt:lpstr>
      <vt:lpstr>Slide 17</vt:lpstr>
      <vt:lpstr>Slide 18</vt:lpstr>
      <vt:lpstr>Slide 19</vt:lpstr>
      <vt:lpstr>U.S. Energy Use</vt:lpstr>
      <vt:lpstr>Slide 21</vt:lpstr>
      <vt:lpstr>Slide 22</vt:lpstr>
      <vt:lpstr>Slide 23</vt:lpstr>
      <vt:lpstr>Slide 24</vt:lpstr>
      <vt:lpstr>Slide 25</vt:lpstr>
      <vt:lpstr>TRUE / FALSE</vt:lpstr>
      <vt:lpstr>Slide 27</vt:lpstr>
      <vt:lpstr>Slide 28</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Vladimir Bulovic</dc:creator>
  <cp:lastModifiedBy>Janet Chuang</cp:lastModifiedBy>
  <cp:revision>78</cp:revision>
  <cp:lastPrinted>2010-09-09T01:50:41Z</cp:lastPrinted>
  <dcterms:created xsi:type="dcterms:W3CDTF">2011-02-01T06:58:01Z</dcterms:created>
  <dcterms:modified xsi:type="dcterms:W3CDTF">2013-01-15T20:29:57Z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2379332</vt:lpwstr>
  </property>
  <property fmtid="{D5CDD505-2E9C-101B-9397-08002B2CF9AE}" pid="3" name="NXPowerLiteSettings">
    <vt:lpwstr>F7000400038000</vt:lpwstr>
  </property>
  <property fmtid="{D5CDD505-2E9C-101B-9397-08002B2CF9AE}" pid="4" name="NXPowerLiteVersion">
    <vt:lpwstr>D5.0.8</vt:lpwstr>
  </property>
</Properties>
</file>