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03" r:id="rId2"/>
    <p:sldId id="354" r:id="rId3"/>
    <p:sldId id="355" r:id="rId4"/>
    <p:sldId id="356" r:id="rId5"/>
    <p:sldId id="357" r:id="rId6"/>
    <p:sldId id="358" r:id="rId7"/>
    <p:sldId id="399" r:id="rId8"/>
    <p:sldId id="401" r:id="rId9"/>
    <p:sldId id="400" r:id="rId10"/>
    <p:sldId id="389" r:id="rId11"/>
    <p:sldId id="385" r:id="rId12"/>
    <p:sldId id="386" r:id="rId13"/>
    <p:sldId id="388" r:id="rId14"/>
    <p:sldId id="404" r:id="rId15"/>
    <p:sldId id="390" r:id="rId16"/>
    <p:sldId id="391" r:id="rId17"/>
    <p:sldId id="392" r:id="rId18"/>
    <p:sldId id="396" r:id="rId19"/>
    <p:sldId id="397" r:id="rId20"/>
    <p:sldId id="398" r:id="rId21"/>
    <p:sldId id="369" r:id="rId22"/>
    <p:sldId id="379" r:id="rId23"/>
    <p:sldId id="380" r:id="rId24"/>
    <p:sldId id="405" r:id="rId25"/>
  </p:sldIdLst>
  <p:sldSz cx="9144000" cy="6858000" type="screen4x3"/>
  <p:notesSz cx="7315200" cy="96012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B98D2"/>
    <a:srgbClr val="E4E4E4"/>
    <a:srgbClr val="D4E6E6"/>
    <a:srgbClr val="FFFFCC"/>
    <a:srgbClr val="A50021"/>
    <a:srgbClr val="FFCCCC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704" autoAdjust="0"/>
  </p:normalViewPr>
  <p:slideViewPr>
    <p:cSldViewPr>
      <p:cViewPr>
        <p:scale>
          <a:sx n="90" d="100"/>
          <a:sy n="90" d="100"/>
        </p:scale>
        <p:origin x="-118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r>
              <a:rPr lang="en-US"/>
              <a:t>44 – From Atoms to Solids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54A61061-2F2A-974F-9FB5-A142E2C41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6.007 – OCW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9819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charset="0"/>
              </a:defRPr>
            </a:lvl1pPr>
          </a:lstStyle>
          <a:p>
            <a:pPr>
              <a:defRPr/>
            </a:pPr>
            <a:fld id="{BCF8C6D6-B3FA-0E4A-8BAD-29066A7E3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906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fld id="{45BFD8DE-567E-4F4A-B17B-C53D07406686}" type="slidenum">
              <a:rPr lang="en-US" sz="1200">
                <a:latin typeface="Arial" charset="0"/>
              </a:rPr>
              <a:pPr algn="r" eaLnBrk="1" hangingPunct="1"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fld id="{37839A9A-BD89-E642-BB1E-4358FE4C0EBB}" type="slidenum">
              <a:rPr lang="en-US" sz="1200">
                <a:latin typeface="Arial" charset="0"/>
              </a:rPr>
              <a:pPr algn="r" eaLnBrk="1" hangingPunct="1"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fld id="{B46656D2-4B69-C346-97E2-A6EF20364764}" type="slidenum">
              <a:rPr lang="en-US" sz="1200">
                <a:latin typeface="Arial" charset="0"/>
              </a:rPr>
              <a:pPr algn="r" eaLnBrk="1" hangingPunct="1"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fld id="{8FD52250-DD7C-4840-8893-6152024CE3B1}" type="slidenum">
              <a:rPr lang="en-US" sz="1200">
                <a:latin typeface="Arial" charset="0"/>
              </a:rPr>
              <a:pPr algn="r" eaLnBrk="1" hangingPunct="1"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fld id="{D3D86BD9-E606-0A4C-A70F-7133359C4A90}" type="slidenum">
              <a:rPr lang="en-US" sz="1200">
                <a:latin typeface="Arial" charset="0"/>
              </a:rPr>
              <a:pPr algn="r" eaLnBrk="1" hangingPunct="1"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Answer:  With twice the thickness, the exponential factor comes in twice. Therefore, T = 4(0.011)^2 =0.05%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fld id="{BA7B7DAA-40AA-4E41-991E-C763157C3911}" type="slidenum">
              <a:rPr lang="en-US" sz="1200">
                <a:latin typeface="Arial" charset="0"/>
              </a:rPr>
              <a:pPr eaLnBrk="1" hangingPunct="1"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fld id="{25704823-358D-AD44-9331-BFE77A9CF46C}" type="slidenum">
              <a:rPr lang="en-US" sz="1200">
                <a:latin typeface="Arial" charset="0"/>
              </a:rPr>
              <a:pPr eaLnBrk="1" hangingPunct="1"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http://www.quantum-physics.polytechnique.fr/en/ -- wave mechanics – scanning tunneling microscope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930EA-40FF-824B-AF4B-AEE876FFC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3891C-E6B0-D044-BF0F-9B9851B4B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857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B32EE-0A5D-F748-A759-58353E2E7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12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B56CF-6987-634F-A3BB-F59662B7A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327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82C60-F1A4-704B-AFB4-B57446E1D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80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EBC9C-01DB-1645-B6CF-FAC0601C0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5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ED0A4-66DE-E447-96D8-5184F1BE1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53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F6F1-A34B-714D-9B5B-EE5F4B8D4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888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83476-2C8C-0A44-9A5B-E2064DD55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62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469D-7995-9541-8AD3-150BB3E6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89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A88A8-D286-114B-8962-3C8F79FA6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510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EEE4B-7FD1-474A-AF20-681FAD6DD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46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E773E-5D09-554D-B609-6BDBDED1B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51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5916C47-0235-2447-ABA0-7F70DA1C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cw.mit.edu/fairuse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ocw.mit.edu/fairuse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hyperlink" Target="http://ocw.mit.edu/fairus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hyperlink" Target="http://en.wikipedia.org/wiki/File:Energy_levels_of_hydrogen_atom.png" TargetMode="External"/><Relationship Id="rId5" Type="http://schemas.openxmlformats.org/officeDocument/2006/relationships/image" Target="../media/image38.emf"/><Relationship Id="rId10" Type="http://schemas.openxmlformats.org/officeDocument/2006/relationships/image" Target="../media/image43.jpeg"/><Relationship Id="rId4" Type="http://schemas.openxmlformats.org/officeDocument/2006/relationships/image" Target="../media/image37.emf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hyperlink" Target="http://ocw.mit.edu/fairuse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en.wikipedia.org/wiki/File:Energy_levels_of_sodium_atom.pn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://upload.wikimedia.org/wikipedia/en/6/63/Na-lamp-2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jpeg"/><Relationship Id="rId7" Type="http://schemas.openxmlformats.org/officeDocument/2006/relationships/image" Target="../media/image74.emf"/><Relationship Id="rId12" Type="http://schemas.openxmlformats.org/officeDocument/2006/relationships/hyperlink" Target="http://ocw.mit.edu/fairus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11" Type="http://schemas.openxmlformats.org/officeDocument/2006/relationships/image" Target="../media/image78.emf"/><Relationship Id="rId5" Type="http://schemas.openxmlformats.org/officeDocument/2006/relationships/image" Target="../media/image72.emf"/><Relationship Id="rId10" Type="http://schemas.openxmlformats.org/officeDocument/2006/relationships/image" Target="../media/image77.emf"/><Relationship Id="rId4" Type="http://schemas.openxmlformats.org/officeDocument/2006/relationships/image" Target="../media/image71.emf"/><Relationship Id="rId9" Type="http://schemas.openxmlformats.org/officeDocument/2006/relationships/image" Target="../media/image7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terms" TargetMode="External"/><Relationship Id="rId2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682875" y="1147763"/>
            <a:ext cx="3681413" cy="59531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From Atoms to Solids</a:t>
            </a:r>
            <a:endParaRPr lang="en-US" sz="24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524000" y="2971800"/>
            <a:ext cx="6096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/>
              <a:t>	 </a:t>
            </a:r>
            <a:r>
              <a:rPr lang="en-US" sz="2400" u="sng"/>
              <a:t>Outline</a:t>
            </a:r>
          </a:p>
          <a:p>
            <a:pPr>
              <a:lnSpc>
                <a:spcPct val="120000"/>
              </a:lnSpc>
            </a:pPr>
            <a:endParaRPr lang="en-US" sz="2400"/>
          </a:p>
          <a:p>
            <a:pPr>
              <a:lnSpc>
                <a:spcPct val="120000"/>
              </a:lnSpc>
            </a:pPr>
            <a:r>
              <a:rPr lang="en-US" sz="2400"/>
              <a:t>- Atomic and Molecular Wavefunctions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/>
              <a:t> Molecular Hydrogen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/>
              <a:t> Benzene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455613" y="1447800"/>
            <a:ext cx="2439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Again start with simple atomic state:</a:t>
            </a:r>
          </a:p>
        </p:txBody>
      </p:sp>
      <p:sp>
        <p:nvSpPr>
          <p:cNvPr id="32770" name="Line 3"/>
          <p:cNvSpPr>
            <a:spLocks noChangeShapeType="1"/>
          </p:cNvSpPr>
          <p:nvPr/>
        </p:nvSpPr>
        <p:spPr bwMode="auto">
          <a:xfrm>
            <a:off x="3459163" y="132715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4487863" y="132715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4411663" y="1260475"/>
            <a:ext cx="161925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240213" y="936625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32774" name="Freeform 7"/>
          <p:cNvSpPr>
            <a:spLocks/>
          </p:cNvSpPr>
          <p:nvPr/>
        </p:nvSpPr>
        <p:spPr bwMode="auto">
          <a:xfrm>
            <a:off x="3449638" y="149860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Freeform 8"/>
          <p:cNvSpPr>
            <a:spLocks/>
          </p:cNvSpPr>
          <p:nvPr/>
        </p:nvSpPr>
        <p:spPr bwMode="auto">
          <a:xfrm flipH="1">
            <a:off x="4564063" y="150812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5659438" y="11080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3687763" y="2332038"/>
            <a:ext cx="16144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5262563" y="2147888"/>
            <a:ext cx="752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grpSp>
        <p:nvGrpSpPr>
          <p:cNvPr id="32779" name="Group 13"/>
          <p:cNvGrpSpPr>
            <a:grpSpLocks/>
          </p:cNvGrpSpPr>
          <p:nvPr/>
        </p:nvGrpSpPr>
        <p:grpSpPr bwMode="auto">
          <a:xfrm>
            <a:off x="3784600" y="1836738"/>
            <a:ext cx="1414463" cy="438150"/>
            <a:chOff x="2560" y="1560"/>
            <a:chExt cx="891" cy="276"/>
          </a:xfrm>
        </p:grpSpPr>
        <p:sp>
          <p:nvSpPr>
            <p:cNvPr id="32851" name="Freeform 14"/>
            <p:cNvSpPr>
              <a:spLocks/>
            </p:cNvSpPr>
            <p:nvPr/>
          </p:nvSpPr>
          <p:spPr bwMode="auto">
            <a:xfrm>
              <a:off x="2560" y="1561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52" name="Freeform 15"/>
            <p:cNvSpPr>
              <a:spLocks/>
            </p:cNvSpPr>
            <p:nvPr/>
          </p:nvSpPr>
          <p:spPr bwMode="auto">
            <a:xfrm flipH="1">
              <a:off x="3005" y="1560"/>
              <a:ext cx="446" cy="275"/>
            </a:xfrm>
            <a:custGeom>
              <a:avLst/>
              <a:gdLst>
                <a:gd name="T0" fmla="*/ 0 w 446"/>
                <a:gd name="T1" fmla="*/ 275 h 275"/>
                <a:gd name="T2" fmla="*/ 235 w 446"/>
                <a:gd name="T3" fmla="*/ 202 h 275"/>
                <a:gd name="T4" fmla="*/ 446 w 446"/>
                <a:gd name="T5" fmla="*/ 0 h 275"/>
                <a:gd name="T6" fmla="*/ 0 60000 65536"/>
                <a:gd name="T7" fmla="*/ 0 60000 65536"/>
                <a:gd name="T8" fmla="*/ 0 60000 65536"/>
                <a:gd name="T9" fmla="*/ 0 w 446"/>
                <a:gd name="T10" fmla="*/ 0 h 275"/>
                <a:gd name="T11" fmla="*/ 446 w 44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" h="275">
                  <a:moveTo>
                    <a:pt x="0" y="275"/>
                  </a:moveTo>
                  <a:cubicBezTo>
                    <a:pt x="80" y="261"/>
                    <a:pt x="161" y="248"/>
                    <a:pt x="235" y="202"/>
                  </a:cubicBezTo>
                  <a:cubicBezTo>
                    <a:pt x="309" y="156"/>
                    <a:pt x="377" y="78"/>
                    <a:pt x="446" y="0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0" name="Text Box 16"/>
          <p:cNvSpPr txBox="1">
            <a:spLocks noChangeArrowheads="1"/>
          </p:cNvSpPr>
          <p:nvPr/>
        </p:nvSpPr>
        <p:spPr bwMode="auto">
          <a:xfrm>
            <a:off x="328613" y="3276600"/>
            <a:ext cx="8472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Bring N atoms together together forming a 1-d crystal (a periodic lattice)…</a:t>
            </a:r>
          </a:p>
        </p:txBody>
      </p:sp>
      <p:sp>
        <p:nvSpPr>
          <p:cNvPr id="32781" name="Freeform 17"/>
          <p:cNvSpPr>
            <a:spLocks/>
          </p:cNvSpPr>
          <p:nvPr/>
        </p:nvSpPr>
        <p:spPr bwMode="auto">
          <a:xfrm flipH="1">
            <a:off x="1687513" y="44910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Freeform 18"/>
          <p:cNvSpPr>
            <a:spLocks/>
          </p:cNvSpPr>
          <p:nvPr/>
        </p:nvSpPr>
        <p:spPr bwMode="auto">
          <a:xfrm>
            <a:off x="2205038" y="45037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19"/>
          <p:cNvSpPr>
            <a:spLocks noChangeShapeType="1"/>
          </p:cNvSpPr>
          <p:nvPr/>
        </p:nvSpPr>
        <p:spPr bwMode="auto">
          <a:xfrm>
            <a:off x="2205038" y="4333875"/>
            <a:ext cx="3281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20"/>
          <p:cNvSpPr>
            <a:spLocks noChangeShapeType="1"/>
          </p:cNvSpPr>
          <p:nvPr/>
        </p:nvSpPr>
        <p:spPr bwMode="auto">
          <a:xfrm>
            <a:off x="2716213" y="4333875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21"/>
          <p:cNvSpPr>
            <a:spLocks noChangeArrowheads="1"/>
          </p:cNvSpPr>
          <p:nvPr/>
        </p:nvSpPr>
        <p:spPr bwMode="auto">
          <a:xfrm>
            <a:off x="2678113" y="4267200"/>
            <a:ext cx="80962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Text Box 22"/>
          <p:cNvSpPr txBox="1">
            <a:spLocks noChangeArrowheads="1"/>
          </p:cNvSpPr>
          <p:nvPr/>
        </p:nvSpPr>
        <p:spPr bwMode="auto">
          <a:xfrm>
            <a:off x="2593975" y="39433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787" name="Freeform 23"/>
          <p:cNvSpPr>
            <a:spLocks/>
          </p:cNvSpPr>
          <p:nvPr/>
        </p:nvSpPr>
        <p:spPr bwMode="auto">
          <a:xfrm flipH="1">
            <a:off x="2754313" y="4514850"/>
            <a:ext cx="484187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Line 25"/>
          <p:cNvSpPr>
            <a:spLocks noChangeShapeType="1"/>
          </p:cNvSpPr>
          <p:nvPr/>
        </p:nvSpPr>
        <p:spPr bwMode="auto">
          <a:xfrm>
            <a:off x="1128713" y="4333875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Line 26"/>
          <p:cNvSpPr>
            <a:spLocks noChangeShapeType="1"/>
          </p:cNvSpPr>
          <p:nvPr/>
        </p:nvSpPr>
        <p:spPr bwMode="auto">
          <a:xfrm>
            <a:off x="1639888" y="4333875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Oval 27"/>
          <p:cNvSpPr>
            <a:spLocks noChangeArrowheads="1"/>
          </p:cNvSpPr>
          <p:nvPr/>
        </p:nvSpPr>
        <p:spPr bwMode="auto">
          <a:xfrm>
            <a:off x="1601788" y="4267200"/>
            <a:ext cx="80962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Text Box 28"/>
          <p:cNvSpPr txBox="1">
            <a:spLocks noChangeArrowheads="1"/>
          </p:cNvSpPr>
          <p:nvPr/>
        </p:nvSpPr>
        <p:spPr bwMode="auto">
          <a:xfrm>
            <a:off x="1517650" y="39433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793" name="Freeform 29"/>
          <p:cNvSpPr>
            <a:spLocks/>
          </p:cNvSpPr>
          <p:nvPr/>
        </p:nvSpPr>
        <p:spPr bwMode="auto">
          <a:xfrm>
            <a:off x="1123950" y="4038600"/>
            <a:ext cx="482600" cy="153352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Freeform 30"/>
          <p:cNvSpPr>
            <a:spLocks/>
          </p:cNvSpPr>
          <p:nvPr/>
        </p:nvSpPr>
        <p:spPr bwMode="auto">
          <a:xfrm flipH="1">
            <a:off x="3875088" y="44894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Freeform 31"/>
          <p:cNvSpPr>
            <a:spLocks/>
          </p:cNvSpPr>
          <p:nvPr/>
        </p:nvSpPr>
        <p:spPr bwMode="auto">
          <a:xfrm>
            <a:off x="4392613" y="45021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Freeform 32"/>
          <p:cNvSpPr>
            <a:spLocks/>
          </p:cNvSpPr>
          <p:nvPr/>
        </p:nvSpPr>
        <p:spPr bwMode="auto">
          <a:xfrm flipH="1">
            <a:off x="6065838" y="44894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Freeform 33"/>
          <p:cNvSpPr>
            <a:spLocks/>
          </p:cNvSpPr>
          <p:nvPr/>
        </p:nvSpPr>
        <p:spPr bwMode="auto">
          <a:xfrm>
            <a:off x="6583363" y="450215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Line 34"/>
          <p:cNvSpPr>
            <a:spLocks noChangeShapeType="1"/>
          </p:cNvSpPr>
          <p:nvPr/>
        </p:nvSpPr>
        <p:spPr bwMode="auto">
          <a:xfrm>
            <a:off x="6584950" y="4332288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9" name="Line 35"/>
          <p:cNvSpPr>
            <a:spLocks noChangeShapeType="1"/>
          </p:cNvSpPr>
          <p:nvPr/>
        </p:nvSpPr>
        <p:spPr bwMode="auto">
          <a:xfrm>
            <a:off x="7096125" y="4332288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0" name="Oval 36"/>
          <p:cNvSpPr>
            <a:spLocks noChangeArrowheads="1"/>
          </p:cNvSpPr>
          <p:nvPr/>
        </p:nvSpPr>
        <p:spPr bwMode="auto">
          <a:xfrm>
            <a:off x="7058025" y="4265613"/>
            <a:ext cx="80963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1" name="Text Box 37"/>
          <p:cNvSpPr txBox="1">
            <a:spLocks noChangeArrowheads="1"/>
          </p:cNvSpPr>
          <p:nvPr/>
        </p:nvSpPr>
        <p:spPr bwMode="auto">
          <a:xfrm>
            <a:off x="6972300" y="39417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802" name="Text Box 38"/>
          <p:cNvSpPr txBox="1">
            <a:spLocks noChangeArrowheads="1"/>
          </p:cNvSpPr>
          <p:nvPr/>
        </p:nvSpPr>
        <p:spPr bwMode="auto">
          <a:xfrm>
            <a:off x="7678738" y="4113213"/>
            <a:ext cx="15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803" name="Line 39"/>
          <p:cNvSpPr>
            <a:spLocks noChangeShapeType="1"/>
          </p:cNvSpPr>
          <p:nvPr/>
        </p:nvSpPr>
        <p:spPr bwMode="auto">
          <a:xfrm>
            <a:off x="5508625" y="4332288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4" name="Line 40"/>
          <p:cNvSpPr>
            <a:spLocks noChangeShapeType="1"/>
          </p:cNvSpPr>
          <p:nvPr/>
        </p:nvSpPr>
        <p:spPr bwMode="auto">
          <a:xfrm>
            <a:off x="6019800" y="4332288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5" name="Oval 41"/>
          <p:cNvSpPr>
            <a:spLocks noChangeArrowheads="1"/>
          </p:cNvSpPr>
          <p:nvPr/>
        </p:nvSpPr>
        <p:spPr bwMode="auto">
          <a:xfrm>
            <a:off x="5981700" y="4265613"/>
            <a:ext cx="80963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Text Box 42"/>
          <p:cNvSpPr txBox="1">
            <a:spLocks noChangeArrowheads="1"/>
          </p:cNvSpPr>
          <p:nvPr/>
        </p:nvSpPr>
        <p:spPr bwMode="auto">
          <a:xfrm>
            <a:off x="5897563" y="39417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807" name="Freeform 43"/>
          <p:cNvSpPr>
            <a:spLocks/>
          </p:cNvSpPr>
          <p:nvPr/>
        </p:nvSpPr>
        <p:spPr bwMode="auto">
          <a:xfrm>
            <a:off x="5503863" y="4503738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8" name="Freeform 44"/>
          <p:cNvSpPr>
            <a:spLocks/>
          </p:cNvSpPr>
          <p:nvPr/>
        </p:nvSpPr>
        <p:spPr bwMode="auto">
          <a:xfrm flipH="1">
            <a:off x="796925" y="3962400"/>
            <a:ext cx="288925" cy="63500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Line 45"/>
          <p:cNvSpPr>
            <a:spLocks noChangeShapeType="1"/>
          </p:cNvSpPr>
          <p:nvPr/>
        </p:nvSpPr>
        <p:spPr bwMode="blackWhite">
          <a:xfrm>
            <a:off x="123190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0" name="Line 46"/>
          <p:cNvSpPr>
            <a:spLocks noChangeShapeType="1"/>
          </p:cNvSpPr>
          <p:nvPr/>
        </p:nvSpPr>
        <p:spPr bwMode="blackWhite">
          <a:xfrm>
            <a:off x="228600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1" name="Line 47"/>
          <p:cNvSpPr>
            <a:spLocks noChangeShapeType="1"/>
          </p:cNvSpPr>
          <p:nvPr/>
        </p:nvSpPr>
        <p:spPr bwMode="blackWhite">
          <a:xfrm>
            <a:off x="340995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Line 48"/>
          <p:cNvSpPr>
            <a:spLocks noChangeShapeType="1"/>
          </p:cNvSpPr>
          <p:nvPr/>
        </p:nvSpPr>
        <p:spPr bwMode="blackWhite">
          <a:xfrm>
            <a:off x="449580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3" name="Line 49"/>
          <p:cNvSpPr>
            <a:spLocks noChangeShapeType="1"/>
          </p:cNvSpPr>
          <p:nvPr/>
        </p:nvSpPr>
        <p:spPr bwMode="blackWhite">
          <a:xfrm>
            <a:off x="558165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4" name="Line 50"/>
          <p:cNvSpPr>
            <a:spLocks noChangeShapeType="1"/>
          </p:cNvSpPr>
          <p:nvPr/>
        </p:nvSpPr>
        <p:spPr bwMode="blackWhite">
          <a:xfrm>
            <a:off x="6667500" y="5148263"/>
            <a:ext cx="81915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752600" y="4843463"/>
            <a:ext cx="5486400" cy="228600"/>
            <a:chOff x="1104" y="3051"/>
            <a:chExt cx="3456" cy="144"/>
          </a:xfrm>
          <a:solidFill>
            <a:srgbClr val="5B98D2"/>
          </a:solidFill>
        </p:grpSpPr>
        <p:sp>
          <p:nvSpPr>
            <p:cNvPr id="32846" name="AutoShape 52"/>
            <p:cNvSpPr>
              <a:spLocks noChangeArrowheads="1"/>
            </p:cNvSpPr>
            <p:nvPr/>
          </p:nvSpPr>
          <p:spPr bwMode="auto">
            <a:xfrm>
              <a:off x="110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7" name="AutoShape 53"/>
            <p:cNvSpPr>
              <a:spLocks noChangeArrowheads="1"/>
            </p:cNvSpPr>
            <p:nvPr/>
          </p:nvSpPr>
          <p:spPr bwMode="auto">
            <a:xfrm>
              <a:off x="182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8" name="AutoShape 54"/>
            <p:cNvSpPr>
              <a:spLocks noChangeArrowheads="1"/>
            </p:cNvSpPr>
            <p:nvPr/>
          </p:nvSpPr>
          <p:spPr bwMode="auto">
            <a:xfrm>
              <a:off x="254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9" name="AutoShape 55"/>
            <p:cNvSpPr>
              <a:spLocks noChangeArrowheads="1"/>
            </p:cNvSpPr>
            <p:nvPr/>
          </p:nvSpPr>
          <p:spPr bwMode="auto">
            <a:xfrm>
              <a:off x="326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0" name="AutoShape 56"/>
            <p:cNvSpPr>
              <a:spLocks noChangeArrowheads="1"/>
            </p:cNvSpPr>
            <p:nvPr/>
          </p:nvSpPr>
          <p:spPr bwMode="auto">
            <a:xfrm>
              <a:off x="398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16" name="Group 57"/>
          <p:cNvGrpSpPr>
            <a:grpSpLocks/>
          </p:cNvGrpSpPr>
          <p:nvPr/>
        </p:nvGrpSpPr>
        <p:grpSpPr bwMode="auto">
          <a:xfrm flipH="1">
            <a:off x="7191375" y="3962400"/>
            <a:ext cx="809625" cy="1609725"/>
            <a:chOff x="4098" y="2496"/>
            <a:chExt cx="510" cy="1014"/>
          </a:xfrm>
        </p:grpSpPr>
        <p:sp>
          <p:nvSpPr>
            <p:cNvPr id="32844" name="Freeform 58"/>
            <p:cNvSpPr>
              <a:spLocks/>
            </p:cNvSpPr>
            <p:nvPr/>
          </p:nvSpPr>
          <p:spPr bwMode="auto">
            <a:xfrm>
              <a:off x="4304" y="2544"/>
              <a:ext cx="304" cy="966"/>
            </a:xfrm>
            <a:custGeom>
              <a:avLst/>
              <a:gdLst>
                <a:gd name="T0" fmla="*/ 0 w 612"/>
                <a:gd name="T1" fmla="*/ 0 h 672"/>
                <a:gd name="T2" fmla="*/ 26 w 612"/>
                <a:gd name="T3" fmla="*/ 693 h 672"/>
                <a:gd name="T4" fmla="*/ 37 w 612"/>
                <a:gd name="T5" fmla="*/ 2871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5" name="Freeform 59"/>
            <p:cNvSpPr>
              <a:spLocks/>
            </p:cNvSpPr>
            <p:nvPr/>
          </p:nvSpPr>
          <p:spPr bwMode="auto">
            <a:xfrm flipH="1">
              <a:off x="4098" y="2496"/>
              <a:ext cx="182" cy="40"/>
            </a:xfrm>
            <a:custGeom>
              <a:avLst/>
              <a:gdLst>
                <a:gd name="T0" fmla="*/ 0 w 397"/>
                <a:gd name="T1" fmla="*/ 7 h 73"/>
                <a:gd name="T2" fmla="*/ 17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17" name="Text Box 60"/>
          <p:cNvSpPr txBox="1">
            <a:spLocks noChangeArrowheads="1"/>
          </p:cNvSpPr>
          <p:nvPr/>
        </p:nvSpPr>
        <p:spPr bwMode="auto">
          <a:xfrm>
            <a:off x="2197100" y="304800"/>
            <a:ext cx="50022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Tunneling Between Atoms in Solids</a:t>
            </a:r>
          </a:p>
        </p:txBody>
      </p:sp>
      <p:sp>
        <p:nvSpPr>
          <p:cNvPr id="32818" name="Freeform 61"/>
          <p:cNvSpPr>
            <a:spLocks/>
          </p:cNvSpPr>
          <p:nvPr/>
        </p:nvSpPr>
        <p:spPr bwMode="auto">
          <a:xfrm>
            <a:off x="3309938" y="449580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Freeform 62"/>
          <p:cNvSpPr>
            <a:spLocks/>
          </p:cNvSpPr>
          <p:nvPr/>
        </p:nvSpPr>
        <p:spPr bwMode="auto">
          <a:xfrm flipH="1">
            <a:off x="4953000" y="4495800"/>
            <a:ext cx="48260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0" name="Line 63"/>
          <p:cNvSpPr>
            <a:spLocks noChangeShapeType="1"/>
          </p:cNvSpPr>
          <p:nvPr/>
        </p:nvSpPr>
        <p:spPr bwMode="auto">
          <a:xfrm>
            <a:off x="3833813" y="4332288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1" name="Oval 64"/>
          <p:cNvSpPr>
            <a:spLocks noChangeArrowheads="1"/>
          </p:cNvSpPr>
          <p:nvPr/>
        </p:nvSpPr>
        <p:spPr bwMode="auto">
          <a:xfrm>
            <a:off x="3795713" y="4265613"/>
            <a:ext cx="80962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2" name="Text Box 65"/>
          <p:cNvSpPr txBox="1">
            <a:spLocks noChangeArrowheads="1"/>
          </p:cNvSpPr>
          <p:nvPr/>
        </p:nvSpPr>
        <p:spPr bwMode="auto">
          <a:xfrm>
            <a:off x="3711575" y="391953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823" name="Line 66"/>
          <p:cNvSpPr>
            <a:spLocks noChangeShapeType="1"/>
          </p:cNvSpPr>
          <p:nvPr/>
        </p:nvSpPr>
        <p:spPr bwMode="auto">
          <a:xfrm>
            <a:off x="4911725" y="4319588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4" name="Oval 67"/>
          <p:cNvSpPr>
            <a:spLocks noChangeArrowheads="1"/>
          </p:cNvSpPr>
          <p:nvPr/>
        </p:nvSpPr>
        <p:spPr bwMode="auto">
          <a:xfrm>
            <a:off x="4873625" y="4252913"/>
            <a:ext cx="80963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5" name="Text Box 68"/>
          <p:cNvSpPr txBox="1">
            <a:spLocks noChangeArrowheads="1"/>
          </p:cNvSpPr>
          <p:nvPr/>
        </p:nvSpPr>
        <p:spPr bwMode="auto">
          <a:xfrm>
            <a:off x="4789488" y="39290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826" name="Oval 69"/>
          <p:cNvSpPr>
            <a:spLocks noChangeArrowheads="1"/>
          </p:cNvSpPr>
          <p:nvPr/>
        </p:nvSpPr>
        <p:spPr bwMode="blackWhite">
          <a:xfrm flipV="1">
            <a:off x="4411663" y="12541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27" name="Oval 70"/>
          <p:cNvSpPr>
            <a:spLocks noChangeArrowheads="1"/>
          </p:cNvSpPr>
          <p:nvPr/>
        </p:nvSpPr>
        <p:spPr bwMode="blackWhite">
          <a:xfrm flipV="1">
            <a:off x="1568450" y="4259263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28" name="Oval 71"/>
          <p:cNvSpPr>
            <a:spLocks noChangeArrowheads="1"/>
          </p:cNvSpPr>
          <p:nvPr/>
        </p:nvSpPr>
        <p:spPr bwMode="blackWhite">
          <a:xfrm flipV="1">
            <a:off x="2630488" y="425767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29" name="Oval 72"/>
          <p:cNvSpPr>
            <a:spLocks noChangeArrowheads="1"/>
          </p:cNvSpPr>
          <p:nvPr/>
        </p:nvSpPr>
        <p:spPr bwMode="blackWhite">
          <a:xfrm flipV="1">
            <a:off x="3762375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30" name="Oval 73"/>
          <p:cNvSpPr>
            <a:spLocks noChangeArrowheads="1"/>
          </p:cNvSpPr>
          <p:nvPr/>
        </p:nvSpPr>
        <p:spPr bwMode="blackWhite">
          <a:xfrm flipV="1">
            <a:off x="483235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31" name="Oval 74"/>
          <p:cNvSpPr>
            <a:spLocks noChangeArrowheads="1"/>
          </p:cNvSpPr>
          <p:nvPr/>
        </p:nvSpPr>
        <p:spPr bwMode="blackWhite">
          <a:xfrm flipV="1">
            <a:off x="594360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32" name="Oval 75"/>
          <p:cNvSpPr>
            <a:spLocks noChangeArrowheads="1"/>
          </p:cNvSpPr>
          <p:nvPr/>
        </p:nvSpPr>
        <p:spPr bwMode="blackWhite">
          <a:xfrm flipV="1">
            <a:off x="7023100" y="4251325"/>
            <a:ext cx="152400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33" name="Line 76"/>
          <p:cNvSpPr>
            <a:spLocks noChangeShapeType="1"/>
          </p:cNvSpPr>
          <p:nvPr/>
        </p:nvSpPr>
        <p:spPr bwMode="blackWhite">
          <a:xfrm flipH="1" flipV="1">
            <a:off x="3097213" y="1308100"/>
            <a:ext cx="12700" cy="158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4" name="Text Box 77"/>
          <p:cNvSpPr txBox="1">
            <a:spLocks noChangeArrowheads="1"/>
          </p:cNvSpPr>
          <p:nvPr/>
        </p:nvSpPr>
        <p:spPr bwMode="auto">
          <a:xfrm rot="-5400000">
            <a:off x="2279650" y="1974851"/>
            <a:ext cx="1322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32835" name="AutoShape 78"/>
          <p:cNvSpPr>
            <a:spLocks noChangeArrowheads="1"/>
          </p:cNvSpPr>
          <p:nvPr/>
        </p:nvSpPr>
        <p:spPr bwMode="auto">
          <a:xfrm>
            <a:off x="3497263" y="12207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36" name="Text Box 79"/>
          <p:cNvSpPr txBox="1">
            <a:spLocks noChangeArrowheads="1"/>
          </p:cNvSpPr>
          <p:nvPr/>
        </p:nvSpPr>
        <p:spPr bwMode="blackWhite">
          <a:xfrm>
            <a:off x="3048000" y="990600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32837" name="Oval 80"/>
          <p:cNvSpPr>
            <a:spLocks noChangeArrowheads="1"/>
          </p:cNvSpPr>
          <p:nvPr/>
        </p:nvSpPr>
        <p:spPr bwMode="blackWhite">
          <a:xfrm flipV="1">
            <a:off x="3376613" y="1268413"/>
            <a:ext cx="155575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2838" name="Line 81"/>
          <p:cNvSpPr>
            <a:spLocks noChangeShapeType="1"/>
          </p:cNvSpPr>
          <p:nvPr/>
        </p:nvSpPr>
        <p:spPr bwMode="blackWhite">
          <a:xfrm flipH="1" flipV="1">
            <a:off x="644525" y="4078288"/>
            <a:ext cx="12700" cy="158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9" name="Text Box 82"/>
          <p:cNvSpPr txBox="1">
            <a:spLocks noChangeArrowheads="1"/>
          </p:cNvSpPr>
          <p:nvPr/>
        </p:nvSpPr>
        <p:spPr bwMode="auto">
          <a:xfrm rot="-5400000">
            <a:off x="-173037" y="4745037"/>
            <a:ext cx="132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32840" name="AutoShape 83"/>
          <p:cNvSpPr>
            <a:spLocks noChangeArrowheads="1"/>
          </p:cNvSpPr>
          <p:nvPr/>
        </p:nvSpPr>
        <p:spPr bwMode="auto">
          <a:xfrm>
            <a:off x="982663" y="37353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41" name="Text Box 84"/>
          <p:cNvSpPr txBox="1">
            <a:spLocks noChangeArrowheads="1"/>
          </p:cNvSpPr>
          <p:nvPr/>
        </p:nvSpPr>
        <p:spPr bwMode="blackWhite">
          <a:xfrm>
            <a:off x="533400" y="3505200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32842" name="Oval 85"/>
          <p:cNvSpPr>
            <a:spLocks noChangeArrowheads="1"/>
          </p:cNvSpPr>
          <p:nvPr/>
        </p:nvSpPr>
        <p:spPr bwMode="blackWhite">
          <a:xfrm flipV="1">
            <a:off x="862013" y="3783013"/>
            <a:ext cx="155575" cy="146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pic>
        <p:nvPicPr>
          <p:cNvPr id="32843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292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2171700" cy="2463800"/>
          </a:xfrm>
          <a:prstGeom prst="rect">
            <a:avLst/>
          </a:prstGeom>
        </p:spPr>
      </p:pic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009650" y="304800"/>
            <a:ext cx="699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i="1" u="sng"/>
              <a:t>Let Take a Look at Molecular Orbitals of Benzene</a:t>
            </a:r>
            <a:endParaRPr lang="en-US" sz="2400" i="1" u="sng" baseline="-25000"/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191000" y="7620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… the simplest </a:t>
            </a:r>
            <a:r>
              <a:rPr lang="ja-JP" altLang="en-US" sz="1800" b="1"/>
              <a:t>“</a:t>
            </a:r>
            <a:r>
              <a:rPr lang="en-US" altLang="ja-JP" sz="1800" b="1"/>
              <a:t>conjugated alkene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355975" y="2474912"/>
            <a:ext cx="83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/>
              <a:t>1.395 </a:t>
            </a:r>
            <a:r>
              <a:rPr lang="en-US" sz="1400" b="1" dirty="0" err="1"/>
              <a:t>Å</a:t>
            </a:r>
            <a:endParaRPr lang="en-US" sz="1400" b="1" dirty="0"/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895600" y="1584325"/>
            <a:ext cx="73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/>
              <a:t>1.08 Å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3581400" y="914400"/>
            <a:ext cx="3160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Typical C-C bond length 1.54 </a:t>
            </a:r>
            <a:r>
              <a:rPr lang="en-US" dirty="0" err="1"/>
              <a:t>Å</a:t>
            </a:r>
            <a:endParaRPr lang="en-US" dirty="0"/>
          </a:p>
          <a:p>
            <a:pPr eaLnBrk="1" hangingPunct="1"/>
            <a:r>
              <a:rPr lang="en-US" dirty="0"/>
              <a:t>Typical C=C bond length 1.33 </a:t>
            </a:r>
            <a:r>
              <a:rPr lang="en-US" dirty="0" err="1"/>
              <a:t>Å</a:t>
            </a:r>
            <a:r>
              <a:rPr lang="en-US" dirty="0"/>
              <a:t>  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730949" y="6033607"/>
            <a:ext cx="2141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Symbol" charset="0"/>
              </a:rPr>
              <a:t>p</a:t>
            </a:r>
            <a:r>
              <a:rPr lang="en-US" sz="1800" b="1"/>
              <a:t>-electron density</a:t>
            </a:r>
          </a:p>
        </p:txBody>
      </p:sp>
      <p:sp>
        <p:nvSpPr>
          <p:cNvPr id="34825" name="Rectangle 10"/>
          <p:cNvSpPr>
            <a:spLocks noChangeArrowheads="1"/>
          </p:cNvSpPr>
          <p:nvPr/>
        </p:nvSpPr>
        <p:spPr bwMode="auto">
          <a:xfrm>
            <a:off x="396949" y="4025419"/>
            <a:ext cx="8458200" cy="245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1905074" y="6098694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p orbitals</a:t>
            </a:r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4035425" y="2973388"/>
            <a:ext cx="3203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Length of benzene </a:t>
            </a:r>
            <a:br>
              <a:rPr lang="en-US" dirty="0"/>
            </a:br>
            <a:r>
              <a:rPr lang="en-US" dirty="0"/>
              <a:t>carbon-carbon bonds is between </a:t>
            </a:r>
            <a:br>
              <a:rPr lang="en-US" dirty="0"/>
            </a:br>
            <a:r>
              <a:rPr lang="en-US" dirty="0"/>
              <a:t>C-C and C=C bond lengths </a:t>
            </a:r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 flipH="1" flipV="1">
            <a:off x="3810000" y="2743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990600"/>
            <a:ext cx="35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1752600"/>
            <a:ext cx="35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0" y="30480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0800" y="3733800"/>
            <a:ext cx="35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1752600"/>
            <a:ext cx="35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3048000"/>
            <a:ext cx="35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57400" y="20574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90800" y="17526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20574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124200" y="27432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590800" y="30480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057400" y="2743200"/>
            <a:ext cx="341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380" y="1834282"/>
            <a:ext cx="930275" cy="1063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209800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29" name="Picture 28" descr="P-orbita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549" y="4025419"/>
            <a:ext cx="3251200" cy="2438400"/>
          </a:xfrm>
          <a:prstGeom prst="rect">
            <a:avLst/>
          </a:prstGeom>
        </p:spPr>
      </p:pic>
      <p:pic>
        <p:nvPicPr>
          <p:cNvPr id="30" name="Picture 29" descr="Pi-orbital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749" y="4025419"/>
            <a:ext cx="3251200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1" y="6211669"/>
            <a:ext cx="502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http://ocw.mit.edu/fairuse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181600" y="3227388"/>
            <a:ext cx="39624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Energy distribution of</a:t>
            </a:r>
          </a:p>
          <a:p>
            <a:pPr algn="ctr" eaLnBrk="1" hangingPunct="1"/>
            <a:r>
              <a:rPr lang="en-US" b="1" dirty="0"/>
              <a:t>Benzene </a:t>
            </a:r>
            <a:r>
              <a:rPr lang="en-US" b="1" dirty="0">
                <a:latin typeface="Symbol" charset="0"/>
              </a:rPr>
              <a:t>p</a:t>
            </a:r>
            <a:r>
              <a:rPr lang="en-US" b="1" dirty="0"/>
              <a:t>-molecular orbitals</a:t>
            </a:r>
          </a:p>
          <a:p>
            <a:pPr algn="ctr" eaLnBrk="1" hangingPunct="1"/>
            <a:endParaRPr lang="en-US" sz="800" b="1" dirty="0"/>
          </a:p>
          <a:p>
            <a:pPr algn="ctr" eaLnBrk="1" hangingPunct="1"/>
            <a:r>
              <a:rPr lang="en-US" b="1" dirty="0"/>
              <a:t>Carbon atoms are represented by dots</a:t>
            </a:r>
          </a:p>
          <a:p>
            <a:pPr algn="ctr" eaLnBrk="1" hangingPunct="1"/>
            <a:r>
              <a:rPr lang="en-US" b="1" dirty="0"/>
              <a:t>Nodal planes are represented by lines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7772400" y="6400800"/>
            <a:ext cx="1201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from Loudon</a:t>
            </a:r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>
            <a:off x="3435350" y="6161088"/>
            <a:ext cx="312738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>
            <a:off x="4737100" y="6183313"/>
            <a:ext cx="312738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>
            <a:off x="4078288" y="65563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>
            <a:off x="4114800" y="5033963"/>
            <a:ext cx="314325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4725988" y="54006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>
            <a:off x="3462338" y="5400675"/>
            <a:ext cx="312737" cy="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3548063" y="594995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V="1">
            <a:off x="4838700" y="5984875"/>
            <a:ext cx="0" cy="37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V="1">
            <a:off x="4183063" y="6357938"/>
            <a:ext cx="0" cy="37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>
            <a:off x="3649663" y="598170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4940300" y="6015038"/>
            <a:ext cx="0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>
            <a:off x="4284663" y="638810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Text Box 19"/>
          <p:cNvSpPr txBox="1">
            <a:spLocks noChangeArrowheads="1"/>
          </p:cNvSpPr>
          <p:nvPr/>
        </p:nvSpPr>
        <p:spPr bwMode="auto">
          <a:xfrm>
            <a:off x="5337175" y="5057775"/>
            <a:ext cx="174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antibonding MOs</a:t>
            </a:r>
          </a:p>
        </p:txBody>
      </p:sp>
      <p:sp>
        <p:nvSpPr>
          <p:cNvPr id="35859" name="Text Box 20"/>
          <p:cNvSpPr txBox="1">
            <a:spLocks noChangeArrowheads="1"/>
          </p:cNvSpPr>
          <p:nvPr/>
        </p:nvSpPr>
        <p:spPr bwMode="auto">
          <a:xfrm>
            <a:off x="5329238" y="6253163"/>
            <a:ext cx="1379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bonding MOs</a:t>
            </a:r>
          </a:p>
        </p:txBody>
      </p:sp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5080000" y="5637213"/>
            <a:ext cx="18954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b="1"/>
              <a:t>energy of isolated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b="1"/>
              <a:t>p-orbital</a:t>
            </a:r>
          </a:p>
        </p:txBody>
      </p:sp>
      <p:sp>
        <p:nvSpPr>
          <p:cNvPr id="35861" name="Oval 22"/>
          <p:cNvSpPr>
            <a:spLocks noChangeArrowheads="1"/>
          </p:cNvSpPr>
          <p:nvPr/>
        </p:nvSpPr>
        <p:spPr bwMode="auto">
          <a:xfrm>
            <a:off x="2222500" y="6491288"/>
            <a:ext cx="125413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3"/>
          <p:cNvSpPr>
            <a:spLocks noChangeArrowheads="1"/>
          </p:cNvSpPr>
          <p:nvPr/>
        </p:nvSpPr>
        <p:spPr bwMode="auto">
          <a:xfrm>
            <a:off x="2222500" y="4962525"/>
            <a:ext cx="125413" cy="1254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4"/>
          <p:cNvSpPr>
            <a:spLocks noChangeArrowheads="1"/>
          </p:cNvSpPr>
          <p:nvPr/>
        </p:nvSpPr>
        <p:spPr bwMode="auto">
          <a:xfrm>
            <a:off x="2847975" y="5337175"/>
            <a:ext cx="125413" cy="1254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5"/>
          <p:cNvSpPr>
            <a:spLocks noChangeArrowheads="1"/>
          </p:cNvSpPr>
          <p:nvPr/>
        </p:nvSpPr>
        <p:spPr bwMode="auto">
          <a:xfrm>
            <a:off x="2847975" y="6088063"/>
            <a:ext cx="125413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6"/>
          <p:cNvSpPr>
            <a:spLocks noChangeArrowheads="1"/>
          </p:cNvSpPr>
          <p:nvPr/>
        </p:nvSpPr>
        <p:spPr bwMode="auto">
          <a:xfrm>
            <a:off x="1557338" y="6088063"/>
            <a:ext cx="125412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7"/>
          <p:cNvSpPr>
            <a:spLocks noChangeArrowheads="1"/>
          </p:cNvSpPr>
          <p:nvPr/>
        </p:nvSpPr>
        <p:spPr bwMode="auto">
          <a:xfrm>
            <a:off x="1573213" y="5326063"/>
            <a:ext cx="125412" cy="1254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8"/>
          <p:cNvSpPr>
            <a:spLocks noChangeArrowheads="1"/>
          </p:cNvSpPr>
          <p:nvPr/>
        </p:nvSpPr>
        <p:spPr bwMode="auto">
          <a:xfrm>
            <a:off x="457200" y="4837113"/>
            <a:ext cx="6934200" cy="202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Line 29"/>
          <p:cNvSpPr>
            <a:spLocks noChangeShapeType="1"/>
          </p:cNvSpPr>
          <p:nvPr/>
        </p:nvSpPr>
        <p:spPr bwMode="auto">
          <a:xfrm>
            <a:off x="1636713" y="5794375"/>
            <a:ext cx="34417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Line 30"/>
          <p:cNvSpPr>
            <a:spLocks noChangeShapeType="1"/>
          </p:cNvSpPr>
          <p:nvPr/>
        </p:nvSpPr>
        <p:spPr bwMode="auto">
          <a:xfrm>
            <a:off x="1636713" y="5400675"/>
            <a:ext cx="18145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0" name="Line 31"/>
          <p:cNvSpPr>
            <a:spLocks noChangeShapeType="1"/>
          </p:cNvSpPr>
          <p:nvPr/>
        </p:nvSpPr>
        <p:spPr bwMode="auto">
          <a:xfrm>
            <a:off x="2343150" y="5033963"/>
            <a:ext cx="18145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1" name="Line 32"/>
          <p:cNvSpPr>
            <a:spLocks noChangeShapeType="1"/>
          </p:cNvSpPr>
          <p:nvPr/>
        </p:nvSpPr>
        <p:spPr bwMode="auto">
          <a:xfrm>
            <a:off x="2362200" y="6554788"/>
            <a:ext cx="18145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2" name="Line 33"/>
          <p:cNvSpPr>
            <a:spLocks noChangeShapeType="1"/>
          </p:cNvSpPr>
          <p:nvPr/>
        </p:nvSpPr>
        <p:spPr bwMode="auto">
          <a:xfrm>
            <a:off x="1700213" y="6169025"/>
            <a:ext cx="18145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Line 34"/>
          <p:cNvSpPr>
            <a:spLocks noChangeShapeType="1"/>
          </p:cNvSpPr>
          <p:nvPr/>
        </p:nvSpPr>
        <p:spPr bwMode="auto">
          <a:xfrm flipV="1">
            <a:off x="1700213" y="5054600"/>
            <a:ext cx="531812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4" name="Line 35"/>
          <p:cNvSpPr>
            <a:spLocks noChangeShapeType="1"/>
          </p:cNvSpPr>
          <p:nvPr/>
        </p:nvSpPr>
        <p:spPr bwMode="auto">
          <a:xfrm flipV="1">
            <a:off x="2339975" y="6208713"/>
            <a:ext cx="531813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6"/>
          <p:cNvSpPr>
            <a:spLocks noChangeShapeType="1"/>
          </p:cNvSpPr>
          <p:nvPr/>
        </p:nvSpPr>
        <p:spPr bwMode="auto">
          <a:xfrm flipH="1" flipV="1">
            <a:off x="1692275" y="6205538"/>
            <a:ext cx="531813" cy="300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7"/>
          <p:cNvSpPr>
            <a:spLocks noChangeShapeType="1"/>
          </p:cNvSpPr>
          <p:nvPr/>
        </p:nvSpPr>
        <p:spPr bwMode="auto">
          <a:xfrm flipH="1" flipV="1">
            <a:off x="2325688" y="5043488"/>
            <a:ext cx="531812" cy="300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7" name="Line 38"/>
          <p:cNvSpPr>
            <a:spLocks noChangeShapeType="1"/>
          </p:cNvSpPr>
          <p:nvPr/>
        </p:nvSpPr>
        <p:spPr bwMode="auto">
          <a:xfrm flipH="1" flipV="1">
            <a:off x="2933700" y="5418138"/>
            <a:ext cx="0" cy="688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8" name="Line 39"/>
          <p:cNvSpPr>
            <a:spLocks noChangeShapeType="1"/>
          </p:cNvSpPr>
          <p:nvPr/>
        </p:nvSpPr>
        <p:spPr bwMode="auto">
          <a:xfrm flipH="1" flipV="1">
            <a:off x="1628775" y="5418138"/>
            <a:ext cx="0" cy="688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9" name="AutoShape 40"/>
          <p:cNvSpPr>
            <a:spLocks/>
          </p:cNvSpPr>
          <p:nvPr/>
        </p:nvSpPr>
        <p:spPr bwMode="auto">
          <a:xfrm>
            <a:off x="5267325" y="4918075"/>
            <a:ext cx="61913" cy="563563"/>
          </a:xfrm>
          <a:prstGeom prst="rightBrace">
            <a:avLst>
              <a:gd name="adj1" fmla="val 758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AutoShape 41"/>
          <p:cNvSpPr>
            <a:spLocks/>
          </p:cNvSpPr>
          <p:nvPr/>
        </p:nvSpPr>
        <p:spPr bwMode="auto">
          <a:xfrm>
            <a:off x="5267325" y="6107113"/>
            <a:ext cx="61913" cy="563562"/>
          </a:xfrm>
          <a:prstGeom prst="rightBrace">
            <a:avLst>
              <a:gd name="adj1" fmla="val 758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Text Box 42"/>
          <p:cNvSpPr txBox="1">
            <a:spLocks noChangeArrowheads="1"/>
          </p:cNvSpPr>
          <p:nvPr/>
        </p:nvSpPr>
        <p:spPr bwMode="auto">
          <a:xfrm rot="10800000">
            <a:off x="404813" y="1452690"/>
            <a:ext cx="39687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ELECTRON ENERGY</a:t>
            </a:r>
          </a:p>
        </p:txBody>
      </p:sp>
      <p:sp>
        <p:nvSpPr>
          <p:cNvPr id="35882" name="Text Box 43"/>
          <p:cNvSpPr txBox="1">
            <a:spLocks noChangeArrowheads="1"/>
          </p:cNvSpPr>
          <p:nvPr/>
        </p:nvSpPr>
        <p:spPr bwMode="auto">
          <a:xfrm>
            <a:off x="4416425" y="381000"/>
            <a:ext cx="434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i="1" u="sng"/>
              <a:t>Molecular Orbitals of Benzene</a:t>
            </a:r>
            <a:endParaRPr lang="en-US" sz="2400" i="1" u="sng" baseline="-25000"/>
          </a:p>
        </p:txBody>
      </p:sp>
      <p:sp>
        <p:nvSpPr>
          <p:cNvPr id="2" name="Up Arrow 1"/>
          <p:cNvSpPr/>
          <p:nvPr/>
        </p:nvSpPr>
        <p:spPr>
          <a:xfrm>
            <a:off x="685800" y="5181600"/>
            <a:ext cx="685800" cy="1295400"/>
          </a:xfrm>
          <a:prstGeom prst="upArrow">
            <a:avLst/>
          </a:prstGeom>
          <a:solidFill>
            <a:srgbClr val="5B98D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606215" y="5794584"/>
            <a:ext cx="802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066800" y="1368552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143000" y="1368552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42"/>
          <p:cNvSpPr txBox="1">
            <a:spLocks noChangeArrowheads="1"/>
          </p:cNvSpPr>
          <p:nvPr/>
        </p:nvSpPr>
        <p:spPr bwMode="auto">
          <a:xfrm rot="10800000">
            <a:off x="404813" y="1452690"/>
            <a:ext cx="39687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ELECTRON ENERGY</a:t>
            </a:r>
          </a:p>
        </p:txBody>
      </p:sp>
      <p:pic>
        <p:nvPicPr>
          <p:cNvPr id="48" name="Picture 47" descr="l44s13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911352"/>
            <a:ext cx="2336800" cy="1752600"/>
          </a:xfrm>
          <a:prstGeom prst="rect">
            <a:avLst/>
          </a:prstGeom>
        </p:spPr>
      </p:pic>
      <p:pic>
        <p:nvPicPr>
          <p:cNvPr id="49" name="Picture 48" descr="l44s1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-231648"/>
            <a:ext cx="2340864" cy="1755648"/>
          </a:xfrm>
          <a:prstGeom prst="rect">
            <a:avLst/>
          </a:prstGeom>
        </p:spPr>
      </p:pic>
      <p:pic>
        <p:nvPicPr>
          <p:cNvPr id="50" name="Picture 49" descr="l44s13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835152"/>
            <a:ext cx="2340864" cy="1755648"/>
          </a:xfrm>
          <a:prstGeom prst="rect">
            <a:avLst/>
          </a:prstGeom>
        </p:spPr>
      </p:pic>
      <p:pic>
        <p:nvPicPr>
          <p:cNvPr id="51" name="Picture 50" descr="l44s1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2130552"/>
            <a:ext cx="2340864" cy="1755648"/>
          </a:xfrm>
          <a:prstGeom prst="rect">
            <a:avLst/>
          </a:prstGeom>
        </p:spPr>
      </p:pic>
      <p:pic>
        <p:nvPicPr>
          <p:cNvPr id="52" name="Picture 51" descr="l44s13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3121152"/>
            <a:ext cx="2340864" cy="1755648"/>
          </a:xfrm>
          <a:prstGeom prst="rect">
            <a:avLst/>
          </a:prstGeom>
        </p:spPr>
      </p:pic>
      <p:pic>
        <p:nvPicPr>
          <p:cNvPr id="53" name="Picture 52" descr="l44s13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30552"/>
            <a:ext cx="2340864" cy="1755648"/>
          </a:xfrm>
          <a:prstGeom prst="rect">
            <a:avLst/>
          </a:prstGeom>
        </p:spPr>
      </p:pic>
      <p:sp>
        <p:nvSpPr>
          <p:cNvPr id="54" name="Up Arrow 53"/>
          <p:cNvSpPr/>
          <p:nvPr/>
        </p:nvSpPr>
        <p:spPr>
          <a:xfrm>
            <a:off x="228600" y="225552"/>
            <a:ext cx="762000" cy="4038600"/>
          </a:xfrm>
          <a:prstGeom prst="upArrow">
            <a:avLst/>
          </a:prstGeom>
          <a:solidFill>
            <a:srgbClr val="5B98D2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227932" y="2206085"/>
            <a:ext cx="1708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Electron Energy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200400" y="73152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667000" y="225552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2743200" y="225552"/>
            <a:ext cx="990600" cy="838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191000" y="3044952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600200" y="2435352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4267200" y="1749552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00600" y="1139952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68299" y="4230469"/>
            <a:ext cx="4968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http://ocw.mit.edu/fairuse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6769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13"/>
          <p:cNvSpPr txBox="1">
            <a:spLocks noChangeArrowheads="1"/>
          </p:cNvSpPr>
          <p:nvPr/>
        </p:nvSpPr>
        <p:spPr bwMode="auto">
          <a:xfrm>
            <a:off x="762000" y="228600"/>
            <a:ext cx="7848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2400" i="1" u="sng">
                <a:cs typeface="Arial" charset="0"/>
              </a:rPr>
              <a:t>… More Examples – Series of Polyacene Molecules</a:t>
            </a:r>
          </a:p>
        </p:txBody>
      </p:sp>
      <p:sp>
        <p:nvSpPr>
          <p:cNvPr id="36870" name="Text Box 21"/>
          <p:cNvSpPr txBox="1">
            <a:spLocks noChangeArrowheads="1"/>
          </p:cNvSpPr>
          <p:nvPr/>
        </p:nvSpPr>
        <p:spPr bwMode="auto">
          <a:xfrm>
            <a:off x="304800" y="4876800"/>
            <a:ext cx="2651125" cy="5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solidFill>
                  <a:srgbClr val="5B98D2"/>
                </a:solidFill>
                <a:cs typeface="Arial" charset="0"/>
              </a:rPr>
              <a:t>Red: bigger molecules !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cs typeface="Arial" charset="0"/>
              </a:rPr>
              <a:t>Blue: smaller molecules 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371600"/>
            <a:ext cx="1432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Benzene</a:t>
            </a:r>
          </a:p>
          <a:p>
            <a:endParaRPr lang="en-US" sz="1800" dirty="0"/>
          </a:p>
          <a:p>
            <a:r>
              <a:rPr lang="en-US" sz="1800" dirty="0" err="1" smtClean="0"/>
              <a:t>Naphthaline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 smtClean="0"/>
              <a:t>Anthracene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 smtClean="0"/>
              <a:t>Tetracene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 smtClean="0"/>
              <a:t>Pentacene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71600"/>
            <a:ext cx="330200" cy="377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905000"/>
            <a:ext cx="658368" cy="38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514600"/>
            <a:ext cx="980694" cy="384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48000"/>
            <a:ext cx="1303020" cy="384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3581400"/>
            <a:ext cx="1621917" cy="384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1371600"/>
            <a:ext cx="106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255 nm</a:t>
            </a:r>
          </a:p>
          <a:p>
            <a:endParaRPr lang="en-US" sz="1800" dirty="0"/>
          </a:p>
          <a:p>
            <a:r>
              <a:rPr lang="en-US" sz="1800" dirty="0" smtClean="0"/>
              <a:t>315 nm</a:t>
            </a:r>
          </a:p>
          <a:p>
            <a:endParaRPr lang="en-US" sz="1800" dirty="0"/>
          </a:p>
          <a:p>
            <a:r>
              <a:rPr lang="en-US" sz="1800" dirty="0" smtClean="0"/>
              <a:t>380 nm</a:t>
            </a:r>
          </a:p>
          <a:p>
            <a:endParaRPr lang="en-US" sz="1800" dirty="0"/>
          </a:p>
          <a:p>
            <a:r>
              <a:rPr lang="en-US" sz="1800" dirty="0" smtClean="0"/>
              <a:t>480 nm</a:t>
            </a:r>
          </a:p>
          <a:p>
            <a:endParaRPr lang="en-US" sz="1800" dirty="0"/>
          </a:p>
          <a:p>
            <a:r>
              <a:rPr lang="en-US" sz="1800" dirty="0" smtClean="0"/>
              <a:t>580 nm</a:t>
            </a:r>
            <a:endParaRPr lang="en-US" sz="1800" dirty="0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4419600" y="6477000"/>
            <a:ext cx="204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Luminescence Spectra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0400" y="6497638"/>
            <a:ext cx="846138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ENERGY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0" y="6551613"/>
            <a:ext cx="1981200" cy="1587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733800" y="6172200"/>
            <a:ext cx="65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</a:rPr>
              <a:t>20000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105400" y="6169025"/>
            <a:ext cx="65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</a:rPr>
              <a:t>25000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400800" y="6172200"/>
            <a:ext cx="65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</a:rPr>
              <a:t>30000 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848600" y="616902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</a:rPr>
              <a:t>35000      cm</a:t>
            </a:r>
            <a:r>
              <a:rPr lang="en-US" sz="1400" baseline="30000">
                <a:cs typeface="Arial" charset="0"/>
              </a:rPr>
              <a:t>-1</a:t>
            </a:r>
          </a:p>
        </p:txBody>
      </p:sp>
      <p:pic>
        <p:nvPicPr>
          <p:cNvPr id="31" name="Picture 30" descr="l44s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080" y="-24897"/>
            <a:ext cx="5201920" cy="39014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29200" y="1066800"/>
            <a:ext cx="3669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lowest bonding MO of </a:t>
            </a:r>
            <a:r>
              <a:rPr lang="en-US" dirty="0" err="1" smtClean="0"/>
              <a:t>anthracene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3374648"/>
            <a:ext cx="4114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© Source unknown. All rights reserved. This content is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excluded from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our Creative Commons license. For more information,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see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http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3352800"/>
            <a:ext cx="8574088" cy="2538413"/>
            <a:chOff x="240" y="2112"/>
            <a:chExt cx="5401" cy="1599"/>
          </a:xfrm>
        </p:grpSpPr>
        <p:sp>
          <p:nvSpPr>
            <p:cNvPr id="37968" name="Freeform 3"/>
            <p:cNvSpPr>
              <a:spLocks/>
            </p:cNvSpPr>
            <p:nvPr/>
          </p:nvSpPr>
          <p:spPr bwMode="auto">
            <a:xfrm flipH="1">
              <a:off x="1089" y="2592"/>
              <a:ext cx="304" cy="467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18 h 672"/>
                <a:gd name="T4" fmla="*/ 9 w 612"/>
                <a:gd name="T5" fmla="*/ 76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9" name="Freeform 4"/>
            <p:cNvSpPr>
              <a:spLocks/>
            </p:cNvSpPr>
            <p:nvPr/>
          </p:nvSpPr>
          <p:spPr bwMode="auto">
            <a:xfrm>
              <a:off x="1415" y="2592"/>
              <a:ext cx="304" cy="619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99 h 672"/>
                <a:gd name="T4" fmla="*/ 9 w 612"/>
                <a:gd name="T5" fmla="*/ 411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0" name="Line 5"/>
            <p:cNvSpPr>
              <a:spLocks noChangeShapeType="1"/>
            </p:cNvSpPr>
            <p:nvPr/>
          </p:nvSpPr>
          <p:spPr bwMode="auto">
            <a:xfrm>
              <a:off x="1415" y="2440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1" name="Line 6"/>
            <p:cNvSpPr>
              <a:spLocks noChangeShapeType="1"/>
            </p:cNvSpPr>
            <p:nvPr/>
          </p:nvSpPr>
          <p:spPr bwMode="auto">
            <a:xfrm>
              <a:off x="1737" y="2440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2" name="Oval 7"/>
            <p:cNvSpPr>
              <a:spLocks noChangeArrowheads="1"/>
            </p:cNvSpPr>
            <p:nvPr/>
          </p:nvSpPr>
          <p:spPr bwMode="auto">
            <a:xfrm>
              <a:off x="1713" y="2406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4" name="Text Box 9"/>
            <p:cNvSpPr txBox="1">
              <a:spLocks noChangeArrowheads="1"/>
            </p:cNvSpPr>
            <p:nvPr/>
          </p:nvSpPr>
          <p:spPr bwMode="auto">
            <a:xfrm>
              <a:off x="2094" y="233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7975" name="Line 10"/>
            <p:cNvSpPr>
              <a:spLocks noChangeShapeType="1"/>
            </p:cNvSpPr>
            <p:nvPr/>
          </p:nvSpPr>
          <p:spPr bwMode="auto">
            <a:xfrm>
              <a:off x="737" y="2440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6" name="Line 11"/>
            <p:cNvSpPr>
              <a:spLocks noChangeShapeType="1"/>
            </p:cNvSpPr>
            <p:nvPr/>
          </p:nvSpPr>
          <p:spPr bwMode="auto">
            <a:xfrm>
              <a:off x="1059" y="2440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7" name="Oval 12"/>
            <p:cNvSpPr>
              <a:spLocks noChangeArrowheads="1"/>
            </p:cNvSpPr>
            <p:nvPr/>
          </p:nvSpPr>
          <p:spPr bwMode="auto">
            <a:xfrm>
              <a:off x="1035" y="2406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9" name="Freeform 14"/>
            <p:cNvSpPr>
              <a:spLocks/>
            </p:cNvSpPr>
            <p:nvPr/>
          </p:nvSpPr>
          <p:spPr bwMode="auto">
            <a:xfrm>
              <a:off x="734" y="2290"/>
              <a:ext cx="304" cy="776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385 h 672"/>
                <a:gd name="T4" fmla="*/ 9 w 612"/>
                <a:gd name="T5" fmla="*/ 1594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0" name="Freeform 15"/>
            <p:cNvSpPr>
              <a:spLocks/>
            </p:cNvSpPr>
            <p:nvPr/>
          </p:nvSpPr>
          <p:spPr bwMode="auto">
            <a:xfrm flipH="1">
              <a:off x="2467" y="2797"/>
              <a:ext cx="304" cy="540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44 h 672"/>
                <a:gd name="T4" fmla="*/ 9 w 612"/>
                <a:gd name="T5" fmla="*/ 181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1" name="Line 16"/>
            <p:cNvSpPr>
              <a:spLocks noChangeShapeType="1"/>
            </p:cNvSpPr>
            <p:nvPr/>
          </p:nvSpPr>
          <p:spPr bwMode="auto">
            <a:xfrm>
              <a:off x="2116" y="2439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2" name="Line 17"/>
            <p:cNvSpPr>
              <a:spLocks noChangeShapeType="1"/>
            </p:cNvSpPr>
            <p:nvPr/>
          </p:nvSpPr>
          <p:spPr bwMode="auto">
            <a:xfrm>
              <a:off x="2438" y="2434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3" name="Oval 18"/>
            <p:cNvSpPr>
              <a:spLocks noChangeArrowheads="1"/>
            </p:cNvSpPr>
            <p:nvPr/>
          </p:nvSpPr>
          <p:spPr bwMode="auto">
            <a:xfrm>
              <a:off x="2414" y="2405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5" name="Line 20"/>
            <p:cNvSpPr>
              <a:spLocks noChangeShapeType="1"/>
            </p:cNvSpPr>
            <p:nvPr/>
          </p:nvSpPr>
          <p:spPr bwMode="auto">
            <a:xfrm>
              <a:off x="4174" y="2439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6" name="Oval 21"/>
            <p:cNvSpPr>
              <a:spLocks noChangeArrowheads="1"/>
            </p:cNvSpPr>
            <p:nvPr/>
          </p:nvSpPr>
          <p:spPr bwMode="auto">
            <a:xfrm>
              <a:off x="4472" y="2405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8" name="Text Box 23"/>
            <p:cNvSpPr txBox="1">
              <a:spLocks noChangeArrowheads="1"/>
            </p:cNvSpPr>
            <p:nvPr/>
          </p:nvSpPr>
          <p:spPr bwMode="auto">
            <a:xfrm>
              <a:off x="4852" y="2328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7989" name="Line 24"/>
            <p:cNvSpPr>
              <a:spLocks noChangeShapeType="1"/>
            </p:cNvSpPr>
            <p:nvPr/>
          </p:nvSpPr>
          <p:spPr bwMode="auto">
            <a:xfrm>
              <a:off x="3496" y="2439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0" name="Line 25"/>
            <p:cNvSpPr>
              <a:spLocks noChangeShapeType="1"/>
            </p:cNvSpPr>
            <p:nvPr/>
          </p:nvSpPr>
          <p:spPr bwMode="auto">
            <a:xfrm>
              <a:off x="3818" y="2439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Oval 26"/>
            <p:cNvSpPr>
              <a:spLocks noChangeArrowheads="1"/>
            </p:cNvSpPr>
            <p:nvPr/>
          </p:nvSpPr>
          <p:spPr bwMode="auto">
            <a:xfrm>
              <a:off x="3794" y="2405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3" name="Freeform 28"/>
            <p:cNvSpPr>
              <a:spLocks/>
            </p:cNvSpPr>
            <p:nvPr/>
          </p:nvSpPr>
          <p:spPr bwMode="auto">
            <a:xfrm flipH="1">
              <a:off x="528" y="2251"/>
              <a:ext cx="182" cy="33"/>
            </a:xfrm>
            <a:custGeom>
              <a:avLst/>
              <a:gdLst>
                <a:gd name="T0" fmla="*/ 0 w 397"/>
                <a:gd name="T1" fmla="*/ 0 h 73"/>
                <a:gd name="T2" fmla="*/ 4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4" name="Line 29"/>
            <p:cNvSpPr>
              <a:spLocks noChangeShapeType="1"/>
            </p:cNvSpPr>
            <p:nvPr/>
          </p:nvSpPr>
          <p:spPr bwMode="blackWhite">
            <a:xfrm>
              <a:off x="802" y="2852"/>
              <a:ext cx="516" cy="0"/>
            </a:xfrm>
            <a:prstGeom prst="line">
              <a:avLst/>
            </a:prstGeom>
            <a:noFill/>
            <a:ln w="254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5" name="Line 30"/>
            <p:cNvSpPr>
              <a:spLocks noChangeShapeType="1"/>
            </p:cNvSpPr>
            <p:nvPr/>
          </p:nvSpPr>
          <p:spPr bwMode="blackWhite">
            <a:xfrm>
              <a:off x="1466" y="2997"/>
              <a:ext cx="516" cy="0"/>
            </a:xfrm>
            <a:prstGeom prst="line">
              <a:avLst/>
            </a:prstGeom>
            <a:noFill/>
            <a:ln w="254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6" name="Line 31"/>
            <p:cNvSpPr>
              <a:spLocks noChangeShapeType="1"/>
            </p:cNvSpPr>
            <p:nvPr/>
          </p:nvSpPr>
          <p:spPr bwMode="blackWhite">
            <a:xfrm>
              <a:off x="2174" y="3121"/>
              <a:ext cx="516" cy="0"/>
            </a:xfrm>
            <a:prstGeom prst="line">
              <a:avLst/>
            </a:prstGeom>
            <a:noFill/>
            <a:ln w="254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7" name="Group 32"/>
            <p:cNvGrpSpPr>
              <a:grpSpLocks/>
            </p:cNvGrpSpPr>
            <p:nvPr/>
          </p:nvGrpSpPr>
          <p:grpSpPr bwMode="auto">
            <a:xfrm flipH="1">
              <a:off x="4546" y="2891"/>
              <a:ext cx="510" cy="815"/>
              <a:chOff x="4098" y="2496"/>
              <a:chExt cx="510" cy="1014"/>
            </a:xfrm>
          </p:grpSpPr>
          <p:sp>
            <p:nvSpPr>
              <p:cNvPr id="38019" name="Freeform 33"/>
              <p:cNvSpPr>
                <a:spLocks/>
              </p:cNvSpPr>
              <p:nvPr/>
            </p:nvSpPr>
            <p:spPr bwMode="auto">
              <a:xfrm>
                <a:off x="4304" y="2544"/>
                <a:ext cx="304" cy="966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432 h 672"/>
                  <a:gd name="T4" fmla="*/ 9 w 612"/>
                  <a:gd name="T5" fmla="*/ 5933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20" name="Freeform 34"/>
              <p:cNvSpPr>
                <a:spLocks/>
              </p:cNvSpPr>
              <p:nvPr/>
            </p:nvSpPr>
            <p:spPr bwMode="auto">
              <a:xfrm flipH="1">
                <a:off x="4098" y="2496"/>
                <a:ext cx="182" cy="40"/>
              </a:xfrm>
              <a:custGeom>
                <a:avLst/>
                <a:gdLst>
                  <a:gd name="T0" fmla="*/ 0 w 397"/>
                  <a:gd name="T1" fmla="*/ 2 h 73"/>
                  <a:gd name="T2" fmla="*/ 4 w 397"/>
                  <a:gd name="T3" fmla="*/ 0 h 73"/>
                  <a:gd name="T4" fmla="*/ 0 60000 65536"/>
                  <a:gd name="T5" fmla="*/ 0 60000 65536"/>
                  <a:gd name="T6" fmla="*/ 0 w 397"/>
                  <a:gd name="T7" fmla="*/ 0 h 73"/>
                  <a:gd name="T8" fmla="*/ 397 w 397"/>
                  <a:gd name="T9" fmla="*/ 73 h 7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97" h="73">
                    <a:moveTo>
                      <a:pt x="0" y="73"/>
                    </a:moveTo>
                    <a:cubicBezTo>
                      <a:pt x="0" y="73"/>
                      <a:pt x="198" y="36"/>
                      <a:pt x="397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998" name="Text Box 35"/>
            <p:cNvSpPr txBox="1">
              <a:spLocks noChangeArrowheads="1"/>
            </p:cNvSpPr>
            <p:nvPr/>
          </p:nvSpPr>
          <p:spPr bwMode="auto">
            <a:xfrm>
              <a:off x="1034" y="2112"/>
              <a:ext cx="46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Conduction in nanostructured materials (with Voltage applied)</a:t>
              </a:r>
            </a:p>
          </p:txBody>
        </p:sp>
        <p:sp>
          <p:nvSpPr>
            <p:cNvPr id="37999" name="Freeform 36"/>
            <p:cNvSpPr>
              <a:spLocks/>
            </p:cNvSpPr>
            <p:nvPr/>
          </p:nvSpPr>
          <p:spPr bwMode="auto">
            <a:xfrm flipH="1">
              <a:off x="1776" y="2736"/>
              <a:ext cx="304" cy="467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18 h 672"/>
                <a:gd name="T4" fmla="*/ 9 w 612"/>
                <a:gd name="T5" fmla="*/ 76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0" name="Freeform 37"/>
            <p:cNvSpPr>
              <a:spLocks/>
            </p:cNvSpPr>
            <p:nvPr/>
          </p:nvSpPr>
          <p:spPr bwMode="auto">
            <a:xfrm>
              <a:off x="2102" y="2731"/>
              <a:ext cx="304" cy="619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99 h 672"/>
                <a:gd name="T4" fmla="*/ 9 w 612"/>
                <a:gd name="T5" fmla="*/ 411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001" name="Group 38"/>
            <p:cNvGrpSpPr>
              <a:grpSpLocks/>
            </p:cNvGrpSpPr>
            <p:nvPr/>
          </p:nvGrpSpPr>
          <p:grpSpPr bwMode="auto">
            <a:xfrm>
              <a:off x="2791" y="2804"/>
              <a:ext cx="665" cy="619"/>
              <a:chOff x="1511" y="2688"/>
              <a:chExt cx="665" cy="619"/>
            </a:xfrm>
          </p:grpSpPr>
          <p:sp>
            <p:nvSpPr>
              <p:cNvPr id="38016" name="Freeform 39"/>
              <p:cNvSpPr>
                <a:spLocks/>
              </p:cNvSpPr>
              <p:nvPr/>
            </p:nvSpPr>
            <p:spPr bwMode="auto">
              <a:xfrm>
                <a:off x="1511" y="2688"/>
                <a:ext cx="304" cy="619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99 h 672"/>
                  <a:gd name="T4" fmla="*/ 9 w 612"/>
                  <a:gd name="T5" fmla="*/ 411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17" name="Line 40"/>
              <p:cNvSpPr>
                <a:spLocks noChangeShapeType="1"/>
              </p:cNvSpPr>
              <p:nvPr/>
            </p:nvSpPr>
            <p:spPr bwMode="blackWhite">
              <a:xfrm>
                <a:off x="1562" y="3093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18" name="Freeform 41"/>
              <p:cNvSpPr>
                <a:spLocks/>
              </p:cNvSpPr>
              <p:nvPr/>
            </p:nvSpPr>
            <p:spPr bwMode="auto">
              <a:xfrm flipH="1">
                <a:off x="1872" y="2832"/>
                <a:ext cx="304" cy="467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8 h 672"/>
                  <a:gd name="T4" fmla="*/ 9 w 612"/>
                  <a:gd name="T5" fmla="*/ 76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002" name="Line 42"/>
            <p:cNvSpPr>
              <a:spLocks noChangeShapeType="1"/>
            </p:cNvSpPr>
            <p:nvPr/>
          </p:nvSpPr>
          <p:spPr bwMode="auto">
            <a:xfrm>
              <a:off x="4502" y="2440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3" name="Line 43"/>
            <p:cNvSpPr>
              <a:spLocks noChangeShapeType="1"/>
            </p:cNvSpPr>
            <p:nvPr/>
          </p:nvSpPr>
          <p:spPr bwMode="auto">
            <a:xfrm>
              <a:off x="2792" y="2434"/>
              <a:ext cx="7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4" name="Line 44"/>
            <p:cNvSpPr>
              <a:spLocks noChangeShapeType="1"/>
            </p:cNvSpPr>
            <p:nvPr/>
          </p:nvSpPr>
          <p:spPr bwMode="auto">
            <a:xfrm>
              <a:off x="3114" y="2434"/>
              <a:ext cx="0" cy="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5" name="Oval 45"/>
            <p:cNvSpPr>
              <a:spLocks noChangeArrowheads="1"/>
            </p:cNvSpPr>
            <p:nvPr/>
          </p:nvSpPr>
          <p:spPr bwMode="auto">
            <a:xfrm>
              <a:off x="3090" y="2400"/>
              <a:ext cx="51" cy="67"/>
            </a:xfrm>
            <a:prstGeom prst="ellipse">
              <a:avLst/>
            </a:prstGeom>
            <a:solidFill>
              <a:srgbClr val="5B98D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006" name="Group 46"/>
            <p:cNvGrpSpPr>
              <a:grpSpLocks/>
            </p:cNvGrpSpPr>
            <p:nvPr/>
          </p:nvGrpSpPr>
          <p:grpSpPr bwMode="auto">
            <a:xfrm>
              <a:off x="3483" y="2943"/>
              <a:ext cx="665" cy="619"/>
              <a:chOff x="1511" y="2688"/>
              <a:chExt cx="665" cy="619"/>
            </a:xfrm>
          </p:grpSpPr>
          <p:sp>
            <p:nvSpPr>
              <p:cNvPr id="38013" name="Freeform 47"/>
              <p:cNvSpPr>
                <a:spLocks/>
              </p:cNvSpPr>
              <p:nvPr/>
            </p:nvSpPr>
            <p:spPr bwMode="auto">
              <a:xfrm>
                <a:off x="1511" y="2688"/>
                <a:ext cx="304" cy="619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99 h 672"/>
                  <a:gd name="T4" fmla="*/ 9 w 612"/>
                  <a:gd name="T5" fmla="*/ 411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14" name="Line 48"/>
              <p:cNvSpPr>
                <a:spLocks noChangeShapeType="1"/>
              </p:cNvSpPr>
              <p:nvPr/>
            </p:nvSpPr>
            <p:spPr bwMode="blackWhite">
              <a:xfrm>
                <a:off x="1562" y="3093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15" name="Freeform 49"/>
              <p:cNvSpPr>
                <a:spLocks/>
              </p:cNvSpPr>
              <p:nvPr/>
            </p:nvSpPr>
            <p:spPr bwMode="auto">
              <a:xfrm flipH="1">
                <a:off x="1872" y="2832"/>
                <a:ext cx="304" cy="467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8 h 672"/>
                  <a:gd name="T4" fmla="*/ 9 w 612"/>
                  <a:gd name="T5" fmla="*/ 76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007" name="Freeform 50"/>
            <p:cNvSpPr>
              <a:spLocks/>
            </p:cNvSpPr>
            <p:nvPr/>
          </p:nvSpPr>
          <p:spPr bwMode="auto">
            <a:xfrm>
              <a:off x="4178" y="3092"/>
              <a:ext cx="304" cy="619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99 h 672"/>
                <a:gd name="T4" fmla="*/ 9 w 612"/>
                <a:gd name="T5" fmla="*/ 411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8" name="Line 51"/>
            <p:cNvSpPr>
              <a:spLocks noChangeShapeType="1"/>
            </p:cNvSpPr>
            <p:nvPr/>
          </p:nvSpPr>
          <p:spPr bwMode="blackWhite">
            <a:xfrm>
              <a:off x="4229" y="3497"/>
              <a:ext cx="516" cy="0"/>
            </a:xfrm>
            <a:prstGeom prst="line">
              <a:avLst/>
            </a:prstGeom>
            <a:noFill/>
            <a:ln w="254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9" name="Line 52"/>
            <p:cNvSpPr>
              <a:spLocks noChangeShapeType="1"/>
            </p:cNvSpPr>
            <p:nvPr/>
          </p:nvSpPr>
          <p:spPr bwMode="auto">
            <a:xfrm>
              <a:off x="240" y="2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010" name="Group 53"/>
            <p:cNvGrpSpPr>
              <a:grpSpLocks/>
            </p:cNvGrpSpPr>
            <p:nvPr/>
          </p:nvGrpSpPr>
          <p:grpSpPr bwMode="auto">
            <a:xfrm>
              <a:off x="5328" y="2832"/>
              <a:ext cx="144" cy="144"/>
              <a:chOff x="336" y="2382"/>
              <a:chExt cx="144" cy="144"/>
            </a:xfrm>
          </p:grpSpPr>
          <p:sp>
            <p:nvSpPr>
              <p:cNvPr id="38011" name="Line 54"/>
              <p:cNvSpPr>
                <a:spLocks noChangeShapeType="1"/>
              </p:cNvSpPr>
              <p:nvPr/>
            </p:nvSpPr>
            <p:spPr bwMode="auto">
              <a:xfrm>
                <a:off x="336" y="245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12" name="Line 55"/>
              <p:cNvSpPr>
                <a:spLocks noChangeShapeType="1"/>
              </p:cNvSpPr>
              <p:nvPr/>
            </p:nvSpPr>
            <p:spPr bwMode="auto">
              <a:xfrm rot="-5400000">
                <a:off x="336" y="245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838200" y="990600"/>
            <a:ext cx="7204075" cy="1756901"/>
            <a:chOff x="502" y="3505"/>
            <a:chExt cx="4538" cy="817"/>
          </a:xfrm>
        </p:grpSpPr>
        <p:grpSp>
          <p:nvGrpSpPr>
            <p:cNvPr id="37916" name="Group 57"/>
            <p:cNvGrpSpPr>
              <a:grpSpLocks/>
            </p:cNvGrpSpPr>
            <p:nvPr/>
          </p:nvGrpSpPr>
          <p:grpSpPr bwMode="auto">
            <a:xfrm>
              <a:off x="502" y="3609"/>
              <a:ext cx="4538" cy="713"/>
              <a:chOff x="502" y="2928"/>
              <a:chExt cx="4538" cy="1200"/>
            </a:xfrm>
          </p:grpSpPr>
          <p:sp>
            <p:nvSpPr>
              <p:cNvPr id="37918" name="Freeform 58"/>
              <p:cNvSpPr>
                <a:spLocks/>
              </p:cNvSpPr>
              <p:nvPr/>
            </p:nvSpPr>
            <p:spPr bwMode="auto">
              <a:xfrm flipH="1">
                <a:off x="1063" y="3261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9" name="Freeform 59"/>
              <p:cNvSpPr>
                <a:spLocks/>
              </p:cNvSpPr>
              <p:nvPr/>
            </p:nvSpPr>
            <p:spPr bwMode="auto">
              <a:xfrm>
                <a:off x="1389" y="3269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0" name="Line 60"/>
              <p:cNvSpPr>
                <a:spLocks noChangeShapeType="1"/>
              </p:cNvSpPr>
              <p:nvPr/>
            </p:nvSpPr>
            <p:spPr bwMode="auto">
              <a:xfrm>
                <a:off x="1389" y="3162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1" name="Line 61"/>
              <p:cNvSpPr>
                <a:spLocks noChangeShapeType="1"/>
              </p:cNvSpPr>
              <p:nvPr/>
            </p:nvSpPr>
            <p:spPr bwMode="auto">
              <a:xfrm>
                <a:off x="1711" y="3162"/>
                <a:ext cx="0" cy="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2" name="Oval 62"/>
              <p:cNvSpPr>
                <a:spLocks noChangeArrowheads="1"/>
              </p:cNvSpPr>
              <p:nvPr/>
            </p:nvSpPr>
            <p:spPr bwMode="auto">
              <a:xfrm>
                <a:off x="1687" y="3120"/>
                <a:ext cx="51" cy="84"/>
              </a:xfrm>
              <a:prstGeom prst="ellipse">
                <a:avLst/>
              </a:prstGeom>
              <a:solidFill>
                <a:srgbClr val="5B98D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4" name="Freeform 64"/>
              <p:cNvSpPr>
                <a:spLocks/>
              </p:cNvSpPr>
              <p:nvPr/>
            </p:nvSpPr>
            <p:spPr bwMode="auto">
              <a:xfrm flipH="1">
                <a:off x="1735" y="3276"/>
                <a:ext cx="305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6" name="Line 66"/>
              <p:cNvSpPr>
                <a:spLocks noChangeShapeType="1"/>
              </p:cNvSpPr>
              <p:nvPr/>
            </p:nvSpPr>
            <p:spPr bwMode="auto">
              <a:xfrm>
                <a:off x="711" y="3162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7" name="Line 67"/>
              <p:cNvSpPr>
                <a:spLocks noChangeShapeType="1"/>
              </p:cNvSpPr>
              <p:nvPr/>
            </p:nvSpPr>
            <p:spPr bwMode="auto">
              <a:xfrm>
                <a:off x="1033" y="3162"/>
                <a:ext cx="0" cy="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8" name="Oval 68"/>
              <p:cNvSpPr>
                <a:spLocks noChangeArrowheads="1"/>
              </p:cNvSpPr>
              <p:nvPr/>
            </p:nvSpPr>
            <p:spPr bwMode="auto">
              <a:xfrm>
                <a:off x="1009" y="3120"/>
                <a:ext cx="51" cy="84"/>
              </a:xfrm>
              <a:prstGeom prst="ellipse">
                <a:avLst/>
              </a:prstGeom>
              <a:solidFill>
                <a:srgbClr val="5B98D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0" name="Freeform 70"/>
              <p:cNvSpPr>
                <a:spLocks/>
              </p:cNvSpPr>
              <p:nvPr/>
            </p:nvSpPr>
            <p:spPr bwMode="auto">
              <a:xfrm>
                <a:off x="708" y="2976"/>
                <a:ext cx="304" cy="966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432 h 672"/>
                  <a:gd name="T4" fmla="*/ 9 w 612"/>
                  <a:gd name="T5" fmla="*/ 5933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1" name="Freeform 71"/>
              <p:cNvSpPr>
                <a:spLocks/>
              </p:cNvSpPr>
              <p:nvPr/>
            </p:nvSpPr>
            <p:spPr bwMode="auto">
              <a:xfrm flipH="1">
                <a:off x="2441" y="3260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2" name="Freeform 72"/>
              <p:cNvSpPr>
                <a:spLocks/>
              </p:cNvSpPr>
              <p:nvPr/>
            </p:nvSpPr>
            <p:spPr bwMode="auto">
              <a:xfrm>
                <a:off x="2767" y="3268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933" name="Group 203"/>
              <p:cNvGrpSpPr>
                <a:grpSpLocks/>
              </p:cNvGrpSpPr>
              <p:nvPr/>
            </p:nvGrpSpPr>
            <p:grpSpPr bwMode="auto">
              <a:xfrm>
                <a:off x="2768" y="3119"/>
                <a:ext cx="704" cy="1008"/>
                <a:chOff x="1370" y="2411"/>
                <a:chExt cx="1416" cy="1008"/>
              </a:xfrm>
            </p:grpSpPr>
            <p:sp>
              <p:nvSpPr>
                <p:cNvPr id="37962" name="Line 74"/>
                <p:cNvSpPr>
                  <a:spLocks noChangeShapeType="1"/>
                </p:cNvSpPr>
                <p:nvPr/>
              </p:nvSpPr>
              <p:spPr bwMode="auto">
                <a:xfrm>
                  <a:off x="1370" y="2453"/>
                  <a:ext cx="14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63" name="Line 75"/>
                <p:cNvSpPr>
                  <a:spLocks noChangeShapeType="1"/>
                </p:cNvSpPr>
                <p:nvPr/>
              </p:nvSpPr>
              <p:spPr bwMode="auto">
                <a:xfrm>
                  <a:off x="2018" y="2453"/>
                  <a:ext cx="0" cy="9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64" name="Oval 76"/>
                <p:cNvSpPr>
                  <a:spLocks noChangeArrowheads="1"/>
                </p:cNvSpPr>
                <p:nvPr/>
              </p:nvSpPr>
              <p:spPr bwMode="auto">
                <a:xfrm>
                  <a:off x="1970" y="2411"/>
                  <a:ext cx="102" cy="84"/>
                </a:xfrm>
                <a:prstGeom prst="ellipse">
                  <a:avLst/>
                </a:prstGeom>
                <a:solidFill>
                  <a:srgbClr val="5B98D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66" name="Freeform 78"/>
                <p:cNvSpPr>
                  <a:spLocks/>
                </p:cNvSpPr>
                <p:nvPr/>
              </p:nvSpPr>
              <p:spPr bwMode="auto">
                <a:xfrm flipH="1">
                  <a:off x="2066" y="2567"/>
                  <a:ext cx="612" cy="672"/>
                </a:xfrm>
                <a:custGeom>
                  <a:avLst/>
                  <a:gdLst>
                    <a:gd name="T0" fmla="*/ 0 w 612"/>
                    <a:gd name="T1" fmla="*/ 0 h 672"/>
                    <a:gd name="T2" fmla="*/ 426 w 612"/>
                    <a:gd name="T3" fmla="*/ 162 h 672"/>
                    <a:gd name="T4" fmla="*/ 612 w 612"/>
                    <a:gd name="T5" fmla="*/ 672 h 672"/>
                    <a:gd name="T6" fmla="*/ 0 60000 65536"/>
                    <a:gd name="T7" fmla="*/ 0 60000 65536"/>
                    <a:gd name="T8" fmla="*/ 0 60000 65536"/>
                    <a:gd name="T9" fmla="*/ 0 w 612"/>
                    <a:gd name="T10" fmla="*/ 0 h 672"/>
                    <a:gd name="T11" fmla="*/ 612 w 612"/>
                    <a:gd name="T12" fmla="*/ 672 h 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12" h="672">
                      <a:moveTo>
                        <a:pt x="0" y="0"/>
                      </a:moveTo>
                      <a:cubicBezTo>
                        <a:pt x="162" y="25"/>
                        <a:pt x="324" y="50"/>
                        <a:pt x="426" y="162"/>
                      </a:cubicBezTo>
                      <a:cubicBezTo>
                        <a:pt x="528" y="274"/>
                        <a:pt x="581" y="587"/>
                        <a:pt x="612" y="67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934" name="Group 80"/>
              <p:cNvGrpSpPr>
                <a:grpSpLocks/>
              </p:cNvGrpSpPr>
              <p:nvPr/>
            </p:nvGrpSpPr>
            <p:grpSpPr bwMode="auto">
              <a:xfrm>
                <a:off x="2087" y="3119"/>
                <a:ext cx="707" cy="1008"/>
                <a:chOff x="85" y="2411"/>
                <a:chExt cx="1422" cy="1008"/>
              </a:xfrm>
            </p:grpSpPr>
            <p:sp>
              <p:nvSpPr>
                <p:cNvPr id="37957" name="Line 81"/>
                <p:cNvSpPr>
                  <a:spLocks noChangeShapeType="1"/>
                </p:cNvSpPr>
                <p:nvPr/>
              </p:nvSpPr>
              <p:spPr bwMode="auto">
                <a:xfrm>
                  <a:off x="91" y="2453"/>
                  <a:ext cx="14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58" name="Line 82"/>
                <p:cNvSpPr>
                  <a:spLocks noChangeShapeType="1"/>
                </p:cNvSpPr>
                <p:nvPr/>
              </p:nvSpPr>
              <p:spPr bwMode="auto">
                <a:xfrm>
                  <a:off x="739" y="2453"/>
                  <a:ext cx="0" cy="9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59" name="Oval 83"/>
                <p:cNvSpPr>
                  <a:spLocks noChangeArrowheads="1"/>
                </p:cNvSpPr>
                <p:nvPr/>
              </p:nvSpPr>
              <p:spPr bwMode="auto">
                <a:xfrm>
                  <a:off x="691" y="2411"/>
                  <a:ext cx="102" cy="84"/>
                </a:xfrm>
                <a:prstGeom prst="ellipse">
                  <a:avLst/>
                </a:prstGeom>
                <a:solidFill>
                  <a:srgbClr val="5B98D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61" name="Freeform 85"/>
                <p:cNvSpPr>
                  <a:spLocks/>
                </p:cNvSpPr>
                <p:nvPr/>
              </p:nvSpPr>
              <p:spPr bwMode="auto">
                <a:xfrm>
                  <a:off x="85" y="2561"/>
                  <a:ext cx="612" cy="672"/>
                </a:xfrm>
                <a:custGeom>
                  <a:avLst/>
                  <a:gdLst>
                    <a:gd name="T0" fmla="*/ 0 w 612"/>
                    <a:gd name="T1" fmla="*/ 0 h 672"/>
                    <a:gd name="T2" fmla="*/ 426 w 612"/>
                    <a:gd name="T3" fmla="*/ 162 h 672"/>
                    <a:gd name="T4" fmla="*/ 612 w 612"/>
                    <a:gd name="T5" fmla="*/ 672 h 672"/>
                    <a:gd name="T6" fmla="*/ 0 60000 65536"/>
                    <a:gd name="T7" fmla="*/ 0 60000 65536"/>
                    <a:gd name="T8" fmla="*/ 0 60000 65536"/>
                    <a:gd name="T9" fmla="*/ 0 w 612"/>
                    <a:gd name="T10" fmla="*/ 0 h 672"/>
                    <a:gd name="T11" fmla="*/ 612 w 612"/>
                    <a:gd name="T12" fmla="*/ 672 h 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12" h="672">
                      <a:moveTo>
                        <a:pt x="0" y="0"/>
                      </a:moveTo>
                      <a:cubicBezTo>
                        <a:pt x="162" y="25"/>
                        <a:pt x="324" y="50"/>
                        <a:pt x="426" y="162"/>
                      </a:cubicBezTo>
                      <a:cubicBezTo>
                        <a:pt x="528" y="274"/>
                        <a:pt x="581" y="587"/>
                        <a:pt x="612" y="67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935" name="Freeform 86"/>
              <p:cNvSpPr>
                <a:spLocks/>
              </p:cNvSpPr>
              <p:nvPr/>
            </p:nvSpPr>
            <p:spPr bwMode="auto">
              <a:xfrm flipH="1">
                <a:off x="3821" y="3260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6" name="Freeform 87"/>
              <p:cNvSpPr>
                <a:spLocks/>
              </p:cNvSpPr>
              <p:nvPr/>
            </p:nvSpPr>
            <p:spPr bwMode="auto">
              <a:xfrm>
                <a:off x="4147" y="3268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7" name="Line 88"/>
              <p:cNvSpPr>
                <a:spLocks noChangeShapeType="1"/>
              </p:cNvSpPr>
              <p:nvPr/>
            </p:nvSpPr>
            <p:spPr bwMode="auto">
              <a:xfrm>
                <a:off x="4148" y="3161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8" name="Line 89"/>
              <p:cNvSpPr>
                <a:spLocks noChangeShapeType="1"/>
              </p:cNvSpPr>
              <p:nvPr/>
            </p:nvSpPr>
            <p:spPr bwMode="auto">
              <a:xfrm>
                <a:off x="4470" y="3161"/>
                <a:ext cx="0" cy="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9" name="Oval 90"/>
              <p:cNvSpPr>
                <a:spLocks noChangeArrowheads="1"/>
              </p:cNvSpPr>
              <p:nvPr/>
            </p:nvSpPr>
            <p:spPr bwMode="auto">
              <a:xfrm>
                <a:off x="4446" y="3119"/>
                <a:ext cx="51" cy="84"/>
              </a:xfrm>
              <a:prstGeom prst="ellipse">
                <a:avLst/>
              </a:prstGeom>
              <a:solidFill>
                <a:srgbClr val="5B98D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2" name="Line 93"/>
              <p:cNvSpPr>
                <a:spLocks noChangeShapeType="1"/>
              </p:cNvSpPr>
              <p:nvPr/>
            </p:nvSpPr>
            <p:spPr bwMode="auto">
              <a:xfrm>
                <a:off x="3470" y="3161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3" name="Line 94"/>
              <p:cNvSpPr>
                <a:spLocks noChangeShapeType="1"/>
              </p:cNvSpPr>
              <p:nvPr/>
            </p:nvSpPr>
            <p:spPr bwMode="auto">
              <a:xfrm>
                <a:off x="3792" y="3161"/>
                <a:ext cx="0" cy="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4" name="Oval 95"/>
              <p:cNvSpPr>
                <a:spLocks noChangeArrowheads="1"/>
              </p:cNvSpPr>
              <p:nvPr/>
            </p:nvSpPr>
            <p:spPr bwMode="auto">
              <a:xfrm>
                <a:off x="3768" y="3119"/>
                <a:ext cx="51" cy="84"/>
              </a:xfrm>
              <a:prstGeom prst="ellipse">
                <a:avLst/>
              </a:prstGeom>
              <a:solidFill>
                <a:srgbClr val="5B98D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6" name="Freeform 97"/>
              <p:cNvSpPr>
                <a:spLocks/>
              </p:cNvSpPr>
              <p:nvPr/>
            </p:nvSpPr>
            <p:spPr bwMode="auto">
              <a:xfrm>
                <a:off x="3467" y="3269"/>
                <a:ext cx="304" cy="672"/>
              </a:xfrm>
              <a:custGeom>
                <a:avLst/>
                <a:gdLst>
                  <a:gd name="T0" fmla="*/ 0 w 612"/>
                  <a:gd name="T1" fmla="*/ 0 h 672"/>
                  <a:gd name="T2" fmla="*/ 6 w 612"/>
                  <a:gd name="T3" fmla="*/ 162 h 672"/>
                  <a:gd name="T4" fmla="*/ 9 w 612"/>
                  <a:gd name="T5" fmla="*/ 672 h 672"/>
                  <a:gd name="T6" fmla="*/ 0 60000 65536"/>
                  <a:gd name="T7" fmla="*/ 0 60000 65536"/>
                  <a:gd name="T8" fmla="*/ 0 60000 65536"/>
                  <a:gd name="T9" fmla="*/ 0 w 612"/>
                  <a:gd name="T10" fmla="*/ 0 h 672"/>
                  <a:gd name="T11" fmla="*/ 612 w 612"/>
                  <a:gd name="T12" fmla="*/ 672 h 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2" h="672">
                    <a:moveTo>
                      <a:pt x="0" y="0"/>
                    </a:moveTo>
                    <a:cubicBezTo>
                      <a:pt x="162" y="25"/>
                      <a:pt x="324" y="50"/>
                      <a:pt x="426" y="162"/>
                    </a:cubicBezTo>
                    <a:cubicBezTo>
                      <a:pt x="528" y="274"/>
                      <a:pt x="581" y="587"/>
                      <a:pt x="612" y="6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7" name="Freeform 98"/>
              <p:cNvSpPr>
                <a:spLocks/>
              </p:cNvSpPr>
              <p:nvPr/>
            </p:nvSpPr>
            <p:spPr bwMode="auto">
              <a:xfrm flipH="1">
                <a:off x="502" y="2928"/>
                <a:ext cx="182" cy="40"/>
              </a:xfrm>
              <a:custGeom>
                <a:avLst/>
                <a:gdLst>
                  <a:gd name="T0" fmla="*/ 0 w 397"/>
                  <a:gd name="T1" fmla="*/ 2 h 73"/>
                  <a:gd name="T2" fmla="*/ 4 w 397"/>
                  <a:gd name="T3" fmla="*/ 0 h 73"/>
                  <a:gd name="T4" fmla="*/ 0 60000 65536"/>
                  <a:gd name="T5" fmla="*/ 0 60000 65536"/>
                  <a:gd name="T6" fmla="*/ 0 w 397"/>
                  <a:gd name="T7" fmla="*/ 0 h 73"/>
                  <a:gd name="T8" fmla="*/ 397 w 397"/>
                  <a:gd name="T9" fmla="*/ 73 h 7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97" h="73">
                    <a:moveTo>
                      <a:pt x="0" y="73"/>
                    </a:moveTo>
                    <a:cubicBezTo>
                      <a:pt x="0" y="73"/>
                      <a:pt x="198" y="36"/>
                      <a:pt x="397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8" name="Line 99"/>
              <p:cNvSpPr>
                <a:spLocks noChangeShapeType="1"/>
              </p:cNvSpPr>
              <p:nvPr/>
            </p:nvSpPr>
            <p:spPr bwMode="blackWhite">
              <a:xfrm>
                <a:off x="776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9" name="Line 100"/>
              <p:cNvSpPr>
                <a:spLocks noChangeShapeType="1"/>
              </p:cNvSpPr>
              <p:nvPr/>
            </p:nvSpPr>
            <p:spPr bwMode="blackWhite">
              <a:xfrm>
                <a:off x="1440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0" name="Line 101"/>
              <p:cNvSpPr>
                <a:spLocks noChangeShapeType="1"/>
              </p:cNvSpPr>
              <p:nvPr/>
            </p:nvSpPr>
            <p:spPr bwMode="blackWhite">
              <a:xfrm>
                <a:off x="2148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1" name="Line 102"/>
              <p:cNvSpPr>
                <a:spLocks noChangeShapeType="1"/>
              </p:cNvSpPr>
              <p:nvPr/>
            </p:nvSpPr>
            <p:spPr bwMode="blackWhite">
              <a:xfrm>
                <a:off x="2832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2" name="Line 103"/>
              <p:cNvSpPr>
                <a:spLocks noChangeShapeType="1"/>
              </p:cNvSpPr>
              <p:nvPr/>
            </p:nvSpPr>
            <p:spPr bwMode="blackWhite">
              <a:xfrm>
                <a:off x="3516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3" name="Line 104"/>
              <p:cNvSpPr>
                <a:spLocks noChangeShapeType="1"/>
              </p:cNvSpPr>
              <p:nvPr/>
            </p:nvSpPr>
            <p:spPr bwMode="blackWhite">
              <a:xfrm>
                <a:off x="4200" y="3675"/>
                <a:ext cx="516" cy="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954" name="Group 105"/>
              <p:cNvGrpSpPr>
                <a:grpSpLocks/>
              </p:cNvGrpSpPr>
              <p:nvPr/>
            </p:nvGrpSpPr>
            <p:grpSpPr bwMode="auto">
              <a:xfrm flipH="1">
                <a:off x="4530" y="2928"/>
                <a:ext cx="510" cy="1014"/>
                <a:chOff x="4098" y="2496"/>
                <a:chExt cx="510" cy="1014"/>
              </a:xfrm>
            </p:grpSpPr>
            <p:sp>
              <p:nvSpPr>
                <p:cNvPr id="37955" name="Freeform 106"/>
                <p:cNvSpPr>
                  <a:spLocks/>
                </p:cNvSpPr>
                <p:nvPr/>
              </p:nvSpPr>
              <p:spPr bwMode="auto">
                <a:xfrm>
                  <a:off x="4304" y="2544"/>
                  <a:ext cx="304" cy="966"/>
                </a:xfrm>
                <a:custGeom>
                  <a:avLst/>
                  <a:gdLst>
                    <a:gd name="T0" fmla="*/ 0 w 612"/>
                    <a:gd name="T1" fmla="*/ 0 h 672"/>
                    <a:gd name="T2" fmla="*/ 6 w 612"/>
                    <a:gd name="T3" fmla="*/ 1432 h 672"/>
                    <a:gd name="T4" fmla="*/ 9 w 612"/>
                    <a:gd name="T5" fmla="*/ 5933 h 672"/>
                    <a:gd name="T6" fmla="*/ 0 60000 65536"/>
                    <a:gd name="T7" fmla="*/ 0 60000 65536"/>
                    <a:gd name="T8" fmla="*/ 0 60000 65536"/>
                    <a:gd name="T9" fmla="*/ 0 w 612"/>
                    <a:gd name="T10" fmla="*/ 0 h 672"/>
                    <a:gd name="T11" fmla="*/ 612 w 612"/>
                    <a:gd name="T12" fmla="*/ 672 h 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12" h="672">
                      <a:moveTo>
                        <a:pt x="0" y="0"/>
                      </a:moveTo>
                      <a:cubicBezTo>
                        <a:pt x="162" y="25"/>
                        <a:pt x="324" y="50"/>
                        <a:pt x="426" y="162"/>
                      </a:cubicBezTo>
                      <a:cubicBezTo>
                        <a:pt x="528" y="274"/>
                        <a:pt x="581" y="587"/>
                        <a:pt x="612" y="67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56" name="Freeform 107"/>
                <p:cNvSpPr>
                  <a:spLocks/>
                </p:cNvSpPr>
                <p:nvPr/>
              </p:nvSpPr>
              <p:spPr bwMode="auto">
                <a:xfrm flipH="1">
                  <a:off x="4098" y="2496"/>
                  <a:ext cx="182" cy="40"/>
                </a:xfrm>
                <a:custGeom>
                  <a:avLst/>
                  <a:gdLst>
                    <a:gd name="T0" fmla="*/ 0 w 397"/>
                    <a:gd name="T1" fmla="*/ 2 h 73"/>
                    <a:gd name="T2" fmla="*/ 4 w 397"/>
                    <a:gd name="T3" fmla="*/ 0 h 73"/>
                    <a:gd name="T4" fmla="*/ 0 60000 65536"/>
                    <a:gd name="T5" fmla="*/ 0 60000 65536"/>
                    <a:gd name="T6" fmla="*/ 0 w 397"/>
                    <a:gd name="T7" fmla="*/ 0 h 73"/>
                    <a:gd name="T8" fmla="*/ 397 w 397"/>
                    <a:gd name="T9" fmla="*/ 73 h 7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97" h="73">
                      <a:moveTo>
                        <a:pt x="0" y="73"/>
                      </a:moveTo>
                      <a:cubicBezTo>
                        <a:pt x="0" y="73"/>
                        <a:pt x="198" y="36"/>
                        <a:pt x="397" y="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7917" name="Text Box 108"/>
            <p:cNvSpPr txBox="1">
              <a:spLocks noChangeArrowheads="1"/>
            </p:cNvSpPr>
            <p:nvPr/>
          </p:nvSpPr>
          <p:spPr bwMode="auto">
            <a:xfrm>
              <a:off x="1008" y="3505"/>
              <a:ext cx="2958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Conduction in nanostructured materials</a:t>
              </a:r>
            </a:p>
          </p:txBody>
        </p:sp>
      </p:grpSp>
      <p:grpSp>
        <p:nvGrpSpPr>
          <p:cNvPr id="12" name="Group 109"/>
          <p:cNvGrpSpPr>
            <a:grpSpLocks/>
          </p:cNvGrpSpPr>
          <p:nvPr/>
        </p:nvGrpSpPr>
        <p:grpSpPr bwMode="auto">
          <a:xfrm>
            <a:off x="1905000" y="1824038"/>
            <a:ext cx="5257800" cy="309562"/>
            <a:chOff x="1104" y="3051"/>
            <a:chExt cx="3456" cy="144"/>
          </a:xfrm>
          <a:solidFill>
            <a:srgbClr val="5B98D2"/>
          </a:solidFill>
        </p:grpSpPr>
        <p:sp>
          <p:nvSpPr>
            <p:cNvPr id="37911" name="AutoShape 110"/>
            <p:cNvSpPr>
              <a:spLocks noChangeArrowheads="1"/>
            </p:cNvSpPr>
            <p:nvPr/>
          </p:nvSpPr>
          <p:spPr bwMode="auto">
            <a:xfrm>
              <a:off x="110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AutoShape 111"/>
            <p:cNvSpPr>
              <a:spLocks noChangeArrowheads="1"/>
            </p:cNvSpPr>
            <p:nvPr/>
          </p:nvSpPr>
          <p:spPr bwMode="auto">
            <a:xfrm>
              <a:off x="182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AutoShape 112"/>
            <p:cNvSpPr>
              <a:spLocks noChangeArrowheads="1"/>
            </p:cNvSpPr>
            <p:nvPr/>
          </p:nvSpPr>
          <p:spPr bwMode="auto">
            <a:xfrm>
              <a:off x="254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AutoShape 113"/>
            <p:cNvSpPr>
              <a:spLocks noChangeArrowheads="1"/>
            </p:cNvSpPr>
            <p:nvPr/>
          </p:nvSpPr>
          <p:spPr bwMode="auto">
            <a:xfrm>
              <a:off x="326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AutoShape 114"/>
            <p:cNvSpPr>
              <a:spLocks noChangeArrowheads="1"/>
            </p:cNvSpPr>
            <p:nvPr/>
          </p:nvSpPr>
          <p:spPr bwMode="auto">
            <a:xfrm>
              <a:off x="3984" y="3051"/>
              <a:ext cx="576" cy="144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828800" y="4178300"/>
            <a:ext cx="5257800" cy="1095375"/>
            <a:chOff x="1152" y="2632"/>
            <a:chExt cx="3312" cy="690"/>
          </a:xfrm>
          <a:solidFill>
            <a:srgbClr val="5B98D2"/>
          </a:solidFill>
        </p:grpSpPr>
        <p:sp>
          <p:nvSpPr>
            <p:cNvPr id="37906" name="AutoShape 116"/>
            <p:cNvSpPr>
              <a:spLocks noChangeArrowheads="1"/>
            </p:cNvSpPr>
            <p:nvPr/>
          </p:nvSpPr>
          <p:spPr bwMode="auto">
            <a:xfrm>
              <a:off x="1152" y="2632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AutoShape 117"/>
            <p:cNvSpPr>
              <a:spLocks noChangeArrowheads="1"/>
            </p:cNvSpPr>
            <p:nvPr/>
          </p:nvSpPr>
          <p:spPr bwMode="auto">
            <a:xfrm>
              <a:off x="1842" y="2781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AutoShape 118"/>
            <p:cNvSpPr>
              <a:spLocks noChangeArrowheads="1"/>
            </p:cNvSpPr>
            <p:nvPr/>
          </p:nvSpPr>
          <p:spPr bwMode="auto">
            <a:xfrm>
              <a:off x="2532" y="2900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AutoShape 119"/>
            <p:cNvSpPr>
              <a:spLocks noChangeArrowheads="1"/>
            </p:cNvSpPr>
            <p:nvPr/>
          </p:nvSpPr>
          <p:spPr bwMode="auto">
            <a:xfrm>
              <a:off x="3222" y="2987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AutoShape 120"/>
            <p:cNvSpPr>
              <a:spLocks noChangeArrowheads="1"/>
            </p:cNvSpPr>
            <p:nvPr/>
          </p:nvSpPr>
          <p:spPr bwMode="auto">
            <a:xfrm>
              <a:off x="3912" y="3127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185" name="Oval 121"/>
          <p:cNvSpPr>
            <a:spLocks noChangeArrowheads="1"/>
          </p:cNvSpPr>
          <p:nvPr/>
        </p:nvSpPr>
        <p:spPr bwMode="auto">
          <a:xfrm>
            <a:off x="1949450" y="21732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86" name="Oval 122"/>
          <p:cNvSpPr>
            <a:spLocks noChangeArrowheads="1"/>
          </p:cNvSpPr>
          <p:nvPr/>
        </p:nvSpPr>
        <p:spPr bwMode="auto">
          <a:xfrm>
            <a:off x="1871663" y="457993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87" name="Text Box 123"/>
          <p:cNvSpPr txBox="1">
            <a:spLocks noChangeArrowheads="1"/>
          </p:cNvSpPr>
          <p:nvPr/>
        </p:nvSpPr>
        <p:spPr bwMode="auto">
          <a:xfrm>
            <a:off x="704850" y="2476500"/>
            <a:ext cx="754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electron</a:t>
            </a:r>
          </a:p>
        </p:txBody>
      </p:sp>
      <p:sp>
        <p:nvSpPr>
          <p:cNvPr id="88188" name="Line 124"/>
          <p:cNvSpPr>
            <a:spLocks noChangeShapeType="1"/>
          </p:cNvSpPr>
          <p:nvPr/>
        </p:nvSpPr>
        <p:spPr bwMode="auto">
          <a:xfrm flipV="1">
            <a:off x="1387475" y="2270125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89" name="Line 125"/>
          <p:cNvSpPr>
            <a:spLocks noChangeShapeType="1"/>
          </p:cNvSpPr>
          <p:nvPr/>
        </p:nvSpPr>
        <p:spPr bwMode="auto">
          <a:xfrm>
            <a:off x="1936750" y="4624388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91" name="Line 127"/>
          <p:cNvSpPr>
            <a:spLocks noChangeShapeType="1"/>
          </p:cNvSpPr>
          <p:nvPr/>
        </p:nvSpPr>
        <p:spPr bwMode="blackWhite">
          <a:xfrm flipH="1" flipV="1">
            <a:off x="430213" y="38862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92" name="Text Box 128"/>
          <p:cNvSpPr txBox="1">
            <a:spLocks noChangeArrowheads="1"/>
          </p:cNvSpPr>
          <p:nvPr/>
        </p:nvSpPr>
        <p:spPr bwMode="auto">
          <a:xfrm rot="-5400000">
            <a:off x="-387350" y="4552951"/>
            <a:ext cx="1322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 -e</a:t>
            </a:r>
          </a:p>
        </p:txBody>
      </p:sp>
      <p:sp>
        <p:nvSpPr>
          <p:cNvPr id="37900" name="Line 129"/>
          <p:cNvSpPr>
            <a:spLocks noChangeShapeType="1"/>
          </p:cNvSpPr>
          <p:nvPr/>
        </p:nvSpPr>
        <p:spPr bwMode="blackWhite">
          <a:xfrm flipH="1" flipV="1">
            <a:off x="430213" y="12954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Text Box 130"/>
          <p:cNvSpPr txBox="1">
            <a:spLocks noChangeArrowheads="1"/>
          </p:cNvSpPr>
          <p:nvPr/>
        </p:nvSpPr>
        <p:spPr bwMode="auto">
          <a:xfrm rot="-5400000">
            <a:off x="-387350" y="1962151"/>
            <a:ext cx="1322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 -e</a:t>
            </a:r>
          </a:p>
        </p:txBody>
      </p:sp>
      <p:sp>
        <p:nvSpPr>
          <p:cNvPr id="37902" name="Text Box 60"/>
          <p:cNvSpPr txBox="1">
            <a:spLocks noChangeArrowheads="1"/>
          </p:cNvSpPr>
          <p:nvPr/>
        </p:nvSpPr>
        <p:spPr bwMode="auto">
          <a:xfrm>
            <a:off x="2197100" y="304800"/>
            <a:ext cx="50022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Tunneling Between Atoms in Solids</a:t>
            </a:r>
          </a:p>
        </p:txBody>
      </p:sp>
      <p:sp>
        <p:nvSpPr>
          <p:cNvPr id="37903" name="Line 129"/>
          <p:cNvSpPr>
            <a:spLocks noChangeShapeType="1"/>
          </p:cNvSpPr>
          <p:nvPr/>
        </p:nvSpPr>
        <p:spPr bwMode="blackWhite">
          <a:xfrm flipH="1" flipV="1">
            <a:off x="1676400" y="2743200"/>
            <a:ext cx="1066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" name="Text Box 123"/>
          <p:cNvSpPr txBox="1">
            <a:spLocks noChangeArrowheads="1"/>
          </p:cNvSpPr>
          <p:nvPr/>
        </p:nvSpPr>
        <p:spPr bwMode="auto">
          <a:xfrm>
            <a:off x="1646238" y="2741613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atomic spacing</a:t>
            </a:r>
          </a:p>
        </p:txBody>
      </p:sp>
      <p:sp>
        <p:nvSpPr>
          <p:cNvPr id="37905" name="Text Box 131"/>
          <p:cNvSpPr txBox="1">
            <a:spLocks noChangeArrowheads="1"/>
          </p:cNvSpPr>
          <p:nvPr/>
        </p:nvSpPr>
        <p:spPr bwMode="auto">
          <a:xfrm>
            <a:off x="1517650" y="6242050"/>
            <a:ext cx="610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TUNNELING IS THE MECHANISM FOR CONDUCTION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85" grpId="0" animBg="1"/>
      <p:bldP spid="88186" grpId="0" animBg="1"/>
      <p:bldP spid="88187" grpId="0"/>
      <p:bldP spid="88188" grpId="0" animBg="1"/>
      <p:bldP spid="88189" grpId="0" animBg="1"/>
      <p:bldP spid="88191" grpId="0" animBg="1"/>
      <p:bldP spid="88192" grpId="0"/>
      <p:bldP spid="2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 descr="Wide upward diagonal"/>
          <p:cNvSpPr>
            <a:spLocks noChangeArrowheads="1"/>
          </p:cNvSpPr>
          <p:nvPr/>
        </p:nvSpPr>
        <p:spPr bwMode="auto">
          <a:xfrm>
            <a:off x="3200400" y="990600"/>
            <a:ext cx="2895600" cy="8382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blackWhite">
          <a:xfrm>
            <a:off x="228600" y="1268413"/>
            <a:ext cx="23622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Let</a:t>
            </a:r>
            <a:r>
              <a:rPr lang="ja-JP" altLang="en-US" sz="1800"/>
              <a:t>’</a:t>
            </a:r>
            <a:r>
              <a:rPr lang="en-US" altLang="ja-JP" sz="1800"/>
              <a:t>s represent the atom in space by its </a:t>
            </a:r>
            <a:r>
              <a:rPr lang="en-US" altLang="ja-JP" sz="1800" u="sng"/>
              <a:t>Coulomb potential</a:t>
            </a:r>
            <a:r>
              <a:rPr lang="en-US" altLang="ja-JP" sz="1800"/>
              <a:t> centered on the proton (+e):</a:t>
            </a:r>
            <a:endParaRPr lang="en-US" sz="1800"/>
          </a:p>
        </p:txBody>
      </p:sp>
      <p:sp>
        <p:nvSpPr>
          <p:cNvPr id="38915" name="Line 5"/>
          <p:cNvSpPr>
            <a:spLocks noChangeShapeType="1"/>
          </p:cNvSpPr>
          <p:nvPr/>
        </p:nvSpPr>
        <p:spPr bwMode="blackWhite">
          <a:xfrm>
            <a:off x="3213100" y="1816100"/>
            <a:ext cx="299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Line 6"/>
          <p:cNvSpPr>
            <a:spLocks noChangeShapeType="1"/>
          </p:cNvSpPr>
          <p:nvPr/>
        </p:nvSpPr>
        <p:spPr bwMode="blackWhite">
          <a:xfrm>
            <a:off x="4584700" y="1816100"/>
            <a:ext cx="0" cy="2376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blackWhite">
          <a:xfrm>
            <a:off x="4587875" y="1489075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38918" name="Freeform 8"/>
          <p:cNvSpPr>
            <a:spLocks/>
          </p:cNvSpPr>
          <p:nvPr/>
        </p:nvSpPr>
        <p:spPr bwMode="blackWhite">
          <a:xfrm>
            <a:off x="3200400" y="2082800"/>
            <a:ext cx="1295400" cy="1652588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Freeform 9"/>
          <p:cNvSpPr>
            <a:spLocks/>
          </p:cNvSpPr>
          <p:nvPr/>
        </p:nvSpPr>
        <p:spPr bwMode="blackWhite">
          <a:xfrm flipH="1">
            <a:off x="4686300" y="2097088"/>
            <a:ext cx="1295400" cy="1652587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blackWhite">
          <a:xfrm>
            <a:off x="5875338" y="1736725"/>
            <a:ext cx="40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blackWhite">
          <a:xfrm>
            <a:off x="3835400" y="2687638"/>
            <a:ext cx="14986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blackWhite">
          <a:xfrm>
            <a:off x="3810000" y="2465388"/>
            <a:ext cx="15367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3"/>
          <p:cNvSpPr>
            <a:spLocks noChangeShapeType="1"/>
          </p:cNvSpPr>
          <p:nvPr/>
        </p:nvSpPr>
        <p:spPr bwMode="blackWhite">
          <a:xfrm>
            <a:off x="3873500" y="3587750"/>
            <a:ext cx="14986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blackWhite">
          <a:xfrm>
            <a:off x="5321300" y="2185988"/>
            <a:ext cx="100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3</a:t>
            </a:r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blackWhite">
          <a:xfrm>
            <a:off x="5321300" y="2465388"/>
            <a:ext cx="100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2</a:t>
            </a:r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blackWhite">
          <a:xfrm>
            <a:off x="5321300" y="3321050"/>
            <a:ext cx="1003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sp>
        <p:nvSpPr>
          <p:cNvPr id="38927" name="Oval 17"/>
          <p:cNvSpPr>
            <a:spLocks noChangeArrowheads="1"/>
          </p:cNvSpPr>
          <p:nvPr/>
        </p:nvSpPr>
        <p:spPr bwMode="blackWhite">
          <a:xfrm>
            <a:off x="4318000" y="2967038"/>
            <a:ext cx="546100" cy="125412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8"/>
          <p:cNvSpPr>
            <a:spLocks noChangeArrowheads="1"/>
          </p:cNvSpPr>
          <p:nvPr/>
        </p:nvSpPr>
        <p:spPr bwMode="blackWhite">
          <a:xfrm>
            <a:off x="3651250" y="2111375"/>
            <a:ext cx="1905000" cy="1524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2043113" y="304800"/>
            <a:ext cx="52847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Coulomb</a:t>
            </a:r>
            <a:r>
              <a:rPr lang="ja-JP" altLang="en-US" sz="2400" i="1" u="sng">
                <a:cs typeface="Arial" charset="0"/>
              </a:rPr>
              <a:t>’</a:t>
            </a:r>
            <a:r>
              <a:rPr lang="en-US" altLang="ja-JP" sz="2400" i="1" u="sng">
                <a:cs typeface="Arial" charset="0"/>
              </a:rPr>
              <a:t>s Law and Atomic Hydrogen</a:t>
            </a:r>
            <a:endParaRPr lang="en-US" sz="2400" i="1" u="sng">
              <a:cs typeface="Arial" charset="0"/>
            </a:endParaRPr>
          </a:p>
        </p:txBody>
      </p:sp>
      <p:sp>
        <p:nvSpPr>
          <p:cNvPr id="38930" name="Oval 21"/>
          <p:cNvSpPr>
            <a:spLocks noChangeArrowheads="1"/>
          </p:cNvSpPr>
          <p:nvPr/>
        </p:nvSpPr>
        <p:spPr bwMode="blackWhite">
          <a:xfrm flipV="1">
            <a:off x="4479925" y="1720850"/>
            <a:ext cx="215900" cy="206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8931" name="Line 22"/>
          <p:cNvSpPr>
            <a:spLocks noChangeShapeType="1"/>
          </p:cNvSpPr>
          <p:nvPr/>
        </p:nvSpPr>
        <p:spPr bwMode="blackWhite">
          <a:xfrm flipH="1" flipV="1">
            <a:off x="3082925" y="19939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Text Box 23"/>
          <p:cNvSpPr txBox="1">
            <a:spLocks noChangeArrowheads="1"/>
          </p:cNvSpPr>
          <p:nvPr/>
        </p:nvSpPr>
        <p:spPr bwMode="auto">
          <a:xfrm rot="-5400000">
            <a:off x="2265363" y="2660650"/>
            <a:ext cx="132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38933" name="Text Box 24"/>
          <p:cNvSpPr txBox="1">
            <a:spLocks noChangeArrowheads="1"/>
          </p:cNvSpPr>
          <p:nvPr/>
        </p:nvSpPr>
        <p:spPr bwMode="blackWhite">
          <a:xfrm>
            <a:off x="6615113" y="1235075"/>
            <a:ext cx="19637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Continuum of free electron states</a:t>
            </a:r>
          </a:p>
        </p:txBody>
      </p:sp>
      <p:sp>
        <p:nvSpPr>
          <p:cNvPr id="38934" name="Line 25"/>
          <p:cNvSpPr>
            <a:spLocks noChangeShapeType="1"/>
          </p:cNvSpPr>
          <p:nvPr/>
        </p:nvSpPr>
        <p:spPr bwMode="blackWhite">
          <a:xfrm flipH="1">
            <a:off x="6416675" y="14144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AutoShape 26"/>
          <p:cNvSpPr>
            <a:spLocks/>
          </p:cNvSpPr>
          <p:nvPr/>
        </p:nvSpPr>
        <p:spPr bwMode="auto">
          <a:xfrm>
            <a:off x="6296025" y="990600"/>
            <a:ext cx="104775" cy="838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7"/>
          <p:cNvSpPr>
            <a:spLocks noChangeArrowheads="1"/>
          </p:cNvSpPr>
          <p:nvPr/>
        </p:nvSpPr>
        <p:spPr bwMode="auto">
          <a:xfrm>
            <a:off x="3352800" y="17002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Text Box 28"/>
          <p:cNvSpPr txBox="1">
            <a:spLocks noChangeArrowheads="1"/>
          </p:cNvSpPr>
          <p:nvPr/>
        </p:nvSpPr>
        <p:spPr bwMode="blackWhite">
          <a:xfrm>
            <a:off x="2792413" y="1477963"/>
            <a:ext cx="69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38938" name="Oval 29"/>
          <p:cNvSpPr>
            <a:spLocks noChangeArrowheads="1"/>
          </p:cNvSpPr>
          <p:nvPr/>
        </p:nvSpPr>
        <p:spPr bwMode="blackWhite">
          <a:xfrm flipV="1">
            <a:off x="3168650" y="1711325"/>
            <a:ext cx="215900" cy="206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38939" name="Rectangle 36"/>
          <p:cNvSpPr>
            <a:spLocks noChangeArrowheads="1"/>
          </p:cNvSpPr>
          <p:nvPr/>
        </p:nvSpPr>
        <p:spPr bwMode="auto">
          <a:xfrm>
            <a:off x="152400" y="5257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40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1866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1" name="TextBox 2"/>
          <p:cNvSpPr txBox="1">
            <a:spLocks noChangeArrowheads="1"/>
          </p:cNvSpPr>
          <p:nvPr/>
        </p:nvSpPr>
        <p:spPr bwMode="auto">
          <a:xfrm>
            <a:off x="2057400" y="4724400"/>
            <a:ext cx="5260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Time-Independent Schrödinger Equation</a:t>
            </a:r>
          </a:p>
        </p:txBody>
      </p:sp>
      <p:pic>
        <p:nvPicPr>
          <p:cNvPr id="38942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51500"/>
            <a:ext cx="547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3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81342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4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4788" y="581501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5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81342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1438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Solutions</a:t>
            </a:r>
          </a:p>
        </p:txBody>
      </p:sp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3276600" y="5830888"/>
            <a:ext cx="2867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These are some solutions,</a:t>
            </a:r>
          </a:p>
          <a:p>
            <a:pPr algn="ctr" eaLnBrk="1" hangingPunct="1"/>
            <a:r>
              <a:rPr lang="en-US" sz="1800"/>
              <a:t>without normalization.</a:t>
            </a:r>
          </a:p>
        </p:txBody>
      </p:sp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6689725" y="4737100"/>
            <a:ext cx="195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a</a:t>
            </a:r>
            <a:r>
              <a:rPr lang="en-US" sz="2000" i="1" baseline="-25000"/>
              <a:t>0</a:t>
            </a:r>
            <a:r>
              <a:rPr lang="en-US" sz="2000"/>
              <a:t> = 0.0529 nm</a:t>
            </a:r>
            <a:endParaRPr lang="en-US" sz="2000" i="1"/>
          </a:p>
          <a:p>
            <a:pPr eaLnBrk="1" hangingPunct="1"/>
            <a:r>
              <a:rPr lang="en-US" sz="2000" i="1"/>
              <a:t>I</a:t>
            </a:r>
            <a:r>
              <a:rPr lang="en-US" sz="2000" i="1" baseline="-25000"/>
              <a:t>H</a:t>
            </a:r>
            <a:r>
              <a:rPr lang="en-US" sz="2000"/>
              <a:t> = 13.606 eV</a:t>
            </a:r>
          </a:p>
        </p:txBody>
      </p:sp>
      <p:pic>
        <p:nvPicPr>
          <p:cNvPr id="3994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4206875"/>
            <a:ext cx="203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2476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2451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9800"/>
            <a:ext cx="243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0"/>
            <a:ext cx="1460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1778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206875"/>
            <a:ext cx="1143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781550"/>
            <a:ext cx="1143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8" y="5410200"/>
            <a:ext cx="1143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8" y="5999163"/>
            <a:ext cx="1143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ydrogen_Density_Plots.png"/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0"/>
            <a:ext cx="3451860" cy="3138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38862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0096" y="228600"/>
            <a:ext cx="3659257" cy="358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9400" y="3844974"/>
            <a:ext cx="19672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Image by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Szdori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on Wikipedia.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9"/>
          <p:cNvSpPr txBox="1">
            <a:spLocks noChangeArrowheads="1"/>
          </p:cNvSpPr>
          <p:nvPr/>
        </p:nvSpPr>
        <p:spPr bwMode="auto">
          <a:xfrm>
            <a:off x="3871913" y="76200"/>
            <a:ext cx="1438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Solutions</a:t>
            </a:r>
          </a:p>
        </p:txBody>
      </p:sp>
      <p:sp>
        <p:nvSpPr>
          <p:cNvPr id="40962" name="Rectangle 36"/>
          <p:cNvSpPr>
            <a:spLocks noChangeArrowheads="1"/>
          </p:cNvSpPr>
          <p:nvPr/>
        </p:nvSpPr>
        <p:spPr bwMode="auto">
          <a:xfrm>
            <a:off x="152400" y="5257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152400" y="5257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5"/>
          <p:cNvSpPr txBox="1">
            <a:spLocks noChangeAspect="1" noChangeArrowheads="1"/>
          </p:cNvSpPr>
          <p:nvPr/>
        </p:nvSpPr>
        <p:spPr bwMode="auto">
          <a:xfrm>
            <a:off x="381000" y="990600"/>
            <a:ext cx="35909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a typeface="ＭＳ Ｐゴシック" charset="-128"/>
                <a:cs typeface="ＭＳ Ｐゴシック" charset="-128"/>
              </a:rPr>
              <a:t>BOUNDARY SURFACES OF </a:t>
            </a:r>
            <a:br>
              <a:rPr lang="en-US" b="1" dirty="0">
                <a:ea typeface="ＭＳ Ｐゴシック" charset="-128"/>
                <a:cs typeface="ＭＳ Ｐゴシック" charset="-128"/>
              </a:rPr>
            </a:br>
            <a:r>
              <a:rPr lang="en-US" b="1" dirty="0" err="1">
                <a:ea typeface="ＭＳ Ｐゴシック" charset="-128"/>
                <a:cs typeface="ＭＳ Ｐゴシック" charset="-128"/>
              </a:rPr>
              <a:t>s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b="1" dirty="0" err="1">
                <a:ea typeface="ＭＳ Ｐゴシック" charset="-128"/>
                <a:cs typeface="ＭＳ Ｐゴシック" charset="-128"/>
              </a:rPr>
              <a:t>p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b="1" dirty="0" err="1">
                <a:ea typeface="ＭＳ Ｐゴシック" charset="-128"/>
                <a:cs typeface="ＭＳ Ｐゴシック" charset="-128"/>
              </a:rPr>
              <a:t>d</a:t>
            </a:r>
            <a:r>
              <a:rPr lang="en-US" b="1" dirty="0">
                <a:ea typeface="ＭＳ Ｐゴシック" charset="-128"/>
                <a:cs typeface="ＭＳ Ｐゴシック" charset="-128"/>
              </a:rPr>
              <a:t> atomic orbitals</a:t>
            </a:r>
          </a:p>
        </p:txBody>
      </p:sp>
      <p:pic>
        <p:nvPicPr>
          <p:cNvPr id="8" name="Picture 7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990600"/>
            <a:ext cx="1950720" cy="1463040"/>
          </a:xfrm>
          <a:prstGeom prst="rect">
            <a:avLst/>
          </a:prstGeom>
        </p:spPr>
      </p:pic>
      <p:pic>
        <p:nvPicPr>
          <p:cNvPr id="9" name="Picture 8" descr="P_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2743200"/>
            <a:ext cx="1950720" cy="1463040"/>
          </a:xfrm>
          <a:prstGeom prst="rect">
            <a:avLst/>
          </a:prstGeom>
        </p:spPr>
      </p:pic>
      <p:pic>
        <p:nvPicPr>
          <p:cNvPr id="10" name="Picture 9" descr="P_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2743200"/>
            <a:ext cx="1950720" cy="1463040"/>
          </a:xfrm>
          <a:prstGeom prst="rect">
            <a:avLst/>
          </a:prstGeom>
        </p:spPr>
      </p:pic>
      <p:pic>
        <p:nvPicPr>
          <p:cNvPr id="11" name="Picture 10" descr="P_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2743200"/>
            <a:ext cx="1950720" cy="1463040"/>
          </a:xfrm>
          <a:prstGeom prst="rect">
            <a:avLst/>
          </a:prstGeom>
        </p:spPr>
      </p:pic>
      <p:pic>
        <p:nvPicPr>
          <p:cNvPr id="12" name="Picture 11" descr="D_x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4724400"/>
            <a:ext cx="1950720" cy="1463040"/>
          </a:xfrm>
          <a:prstGeom prst="rect">
            <a:avLst/>
          </a:prstGeom>
        </p:spPr>
      </p:pic>
      <p:pic>
        <p:nvPicPr>
          <p:cNvPr id="13" name="Picture 12" descr="D_x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4724400"/>
            <a:ext cx="1950720" cy="1463040"/>
          </a:xfrm>
          <a:prstGeom prst="rect">
            <a:avLst/>
          </a:prstGeom>
        </p:spPr>
      </p:pic>
      <p:pic>
        <p:nvPicPr>
          <p:cNvPr id="14" name="Picture 13" descr="D_y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4724400"/>
            <a:ext cx="1950720" cy="1463040"/>
          </a:xfrm>
          <a:prstGeom prst="rect">
            <a:avLst/>
          </a:prstGeom>
        </p:spPr>
      </p:pic>
      <p:pic>
        <p:nvPicPr>
          <p:cNvPr id="15" name="Picture 14" descr="D_x2-y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724400"/>
            <a:ext cx="1950720" cy="1463040"/>
          </a:xfrm>
          <a:prstGeom prst="rect">
            <a:avLst/>
          </a:prstGeom>
        </p:spPr>
      </p:pic>
      <p:pic>
        <p:nvPicPr>
          <p:cNvPr id="16" name="Picture 15" descr="D_z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4724400"/>
            <a:ext cx="1950720" cy="14630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19600" y="2133600"/>
            <a:ext cx="27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403860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</a:t>
            </a:r>
            <a:r>
              <a:rPr lang="en-US" sz="1800" baseline="-25000" dirty="0" err="1" smtClean="0"/>
              <a:t>x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40386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</a:t>
            </a:r>
            <a:r>
              <a:rPr lang="en-US" sz="1800" baseline="-25000" dirty="0" err="1"/>
              <a:t>y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6248400" y="403860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</a:t>
            </a:r>
            <a:r>
              <a:rPr lang="en-US" sz="1800" baseline="-25000" dirty="0" err="1" smtClean="0"/>
              <a:t>x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819400" y="5943600"/>
            <a:ext cx="46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</a:t>
            </a:r>
            <a:r>
              <a:rPr lang="en-US" sz="1800" baseline="-25000" dirty="0" err="1" smtClean="0"/>
              <a:t>xz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1219200" y="59436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</a:t>
            </a:r>
            <a:r>
              <a:rPr lang="en-US" sz="1800" baseline="-25000" dirty="0" err="1" smtClean="0"/>
              <a:t>xy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4343400" y="5943600"/>
            <a:ext cx="4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</a:t>
            </a:r>
            <a:r>
              <a:rPr lang="en-US" sz="1800" baseline="-25000" dirty="0" err="1" smtClean="0"/>
              <a:t>yz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5943600" y="5943600"/>
            <a:ext cx="7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</a:t>
            </a:r>
            <a:r>
              <a:rPr lang="en-US" sz="1800" baseline="-25000" dirty="0" smtClean="0"/>
              <a:t>x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—</a:t>
            </a:r>
            <a:r>
              <a:rPr lang="en-US" sz="1800" baseline="-25000" dirty="0" smtClean="0"/>
              <a:t>y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7620000" y="5943600"/>
            <a:ext cx="50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dz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2270760" y="6412468"/>
            <a:ext cx="5425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© Source unknown. All rights reserved. This content is excluded from our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Creative Commons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license. For more information, see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http://ocw.mit.edu/fairuse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1966913" y="79375"/>
            <a:ext cx="52244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1s-np transitions in atomic hydrogen</a:t>
            </a:r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3048000" y="4419600"/>
            <a:ext cx="2911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The Lyman </a:t>
            </a:r>
            <a:r>
              <a:rPr lang="en-US" dirty="0"/>
              <a:t>alpha </a:t>
            </a:r>
            <a:r>
              <a:rPr lang="en-US" dirty="0" smtClean="0"/>
              <a:t>blob, so called  because of its </a:t>
            </a:r>
            <a:r>
              <a:rPr lang="en-US" dirty="0"/>
              <a:t>L</a:t>
            </a:r>
            <a:r>
              <a:rPr lang="en-US" dirty="0" smtClean="0"/>
              <a:t>yman alpha emission line, photons must be </a:t>
            </a:r>
            <a:r>
              <a:rPr lang="en-US" dirty="0" err="1" smtClean="0"/>
              <a:t>redshifted</a:t>
            </a:r>
            <a:r>
              <a:rPr lang="en-US" dirty="0" smtClean="0"/>
              <a:t> to be transmitted through the atmosphere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81400"/>
            <a:ext cx="2514600" cy="2746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2000"/>
            <a:ext cx="5791200" cy="2805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16002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64008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398713" y="152400"/>
            <a:ext cx="4735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Energy Levels of Atomic Lithium</a:t>
            </a:r>
          </a:p>
        </p:txBody>
      </p:sp>
      <p:sp>
        <p:nvSpPr>
          <p:cNvPr id="45061" name="Text Box 16"/>
          <p:cNvSpPr txBox="1">
            <a:spLocks noChangeArrowheads="1"/>
          </p:cNvSpPr>
          <p:nvPr/>
        </p:nvSpPr>
        <p:spPr bwMode="auto">
          <a:xfrm>
            <a:off x="1295400" y="5334000"/>
            <a:ext cx="568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Ground state is </a:t>
            </a:r>
            <a:r>
              <a:rPr lang="en-US" sz="1800" dirty="0" err="1"/>
              <a:t>1s</a:t>
            </a:r>
            <a:r>
              <a:rPr lang="en-US" sz="1800" baseline="30000" dirty="0" err="1"/>
              <a:t>2</a:t>
            </a:r>
            <a:r>
              <a:rPr lang="en-US" sz="1800" dirty="0" err="1"/>
              <a:t>2s</a:t>
            </a:r>
            <a:r>
              <a:rPr lang="en-US" sz="1800" dirty="0"/>
              <a:t>, excited states shown are </a:t>
            </a:r>
            <a:r>
              <a:rPr lang="en-US" sz="1800" dirty="0" err="1"/>
              <a:t>1s</a:t>
            </a:r>
            <a:r>
              <a:rPr lang="en-US" sz="1800" baseline="30000" dirty="0" err="1"/>
              <a:t>2</a:t>
            </a:r>
            <a:r>
              <a:rPr lang="en-US" sz="1800" dirty="0" err="1"/>
              <a:t>np</a:t>
            </a:r>
            <a:endParaRPr lang="en-US" sz="1800" dirty="0"/>
          </a:p>
        </p:txBody>
      </p:sp>
      <p:pic>
        <p:nvPicPr>
          <p:cNvPr id="2" name="Picture 1" descr="LithiumFi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1524000"/>
            <a:ext cx="1071880" cy="3032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901700"/>
            <a:ext cx="5283200" cy="4432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1143000"/>
            <a:ext cx="51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dirty="0"/>
              <a:t>=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1414046"/>
            <a:ext cx="51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</a:t>
            </a:r>
            <a:r>
              <a:rPr lang="en-US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1905000"/>
            <a:ext cx="51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3352800"/>
            <a:ext cx="51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108" y="838200"/>
            <a:ext cx="30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1524000"/>
            <a:ext cx="36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2286000"/>
            <a:ext cx="36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3048000"/>
            <a:ext cx="36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3733800"/>
            <a:ext cx="36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8200" y="4572000"/>
            <a:ext cx="36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71600" y="83820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130418" y="83820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16218" y="83820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05200" y="83820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83820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53477" y="1219200"/>
            <a:ext cx="37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47800" y="1524000"/>
            <a:ext cx="37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47800" y="2209800"/>
            <a:ext cx="37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447800" y="4419600"/>
            <a:ext cx="37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3352800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33600" y="1905000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33600" y="1447800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33600" y="1185446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5p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870018" y="1143000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870018" y="1414046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895600" y="1905000"/>
            <a:ext cx="40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05200" y="1143000"/>
            <a:ext cx="368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5f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05200" y="1414046"/>
            <a:ext cx="368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267200" y="1143000"/>
            <a:ext cx="39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5g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53000" y="4038600"/>
            <a:ext cx="1051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</a:t>
            </a:r>
          </a:p>
          <a:p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905000" y="4495800"/>
            <a:ext cx="1379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state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231350" y="3121451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124200" y="3200400"/>
            <a:ext cx="1569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energy</a:t>
            </a:r>
          </a:p>
          <a:p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383894" y="46482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04" descr="Wide upward diagonal"/>
          <p:cNvSpPr>
            <a:spLocks noChangeArrowheads="1"/>
          </p:cNvSpPr>
          <p:nvPr/>
        </p:nvSpPr>
        <p:spPr bwMode="auto">
          <a:xfrm>
            <a:off x="2955925" y="4343400"/>
            <a:ext cx="3352800" cy="8382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7"/>
          <p:cNvSpPr txBox="1">
            <a:spLocks noChangeArrowheads="1"/>
          </p:cNvSpPr>
          <p:nvPr/>
        </p:nvSpPr>
        <p:spPr bwMode="auto">
          <a:xfrm>
            <a:off x="1920875" y="228600"/>
            <a:ext cx="532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A Simple Approximation for an Atom</a:t>
            </a:r>
          </a:p>
        </p:txBody>
      </p:sp>
      <p:grpSp>
        <p:nvGrpSpPr>
          <p:cNvPr id="18435" name="Group 29"/>
          <p:cNvGrpSpPr>
            <a:grpSpLocks/>
          </p:cNvGrpSpPr>
          <p:nvPr/>
        </p:nvGrpSpPr>
        <p:grpSpPr bwMode="auto">
          <a:xfrm>
            <a:off x="2943225" y="5181600"/>
            <a:ext cx="3381375" cy="1524000"/>
            <a:chOff x="2388" y="1290"/>
            <a:chExt cx="1236" cy="546"/>
          </a:xfrm>
        </p:grpSpPr>
        <p:sp>
          <p:nvSpPr>
            <p:cNvPr id="19073" name="Line 30"/>
            <p:cNvSpPr>
              <a:spLocks noChangeShapeType="1"/>
            </p:cNvSpPr>
            <p:nvPr/>
          </p:nvSpPr>
          <p:spPr bwMode="auto">
            <a:xfrm>
              <a:off x="2388" y="1290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74" name="Line 31"/>
            <p:cNvSpPr>
              <a:spLocks noChangeShapeType="1"/>
            </p:cNvSpPr>
            <p:nvPr/>
          </p:nvSpPr>
          <p:spPr bwMode="auto">
            <a:xfrm>
              <a:off x="2802" y="1290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75" name="Line 32"/>
            <p:cNvSpPr>
              <a:spLocks noChangeShapeType="1"/>
            </p:cNvSpPr>
            <p:nvPr/>
          </p:nvSpPr>
          <p:spPr bwMode="auto">
            <a:xfrm>
              <a:off x="3216" y="1296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76" name="Line 33"/>
            <p:cNvSpPr>
              <a:spLocks noChangeShapeType="1"/>
            </p:cNvSpPr>
            <p:nvPr/>
          </p:nvSpPr>
          <p:spPr bwMode="auto">
            <a:xfrm>
              <a:off x="3216" y="1296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77" name="Line 34"/>
            <p:cNvSpPr>
              <a:spLocks noChangeShapeType="1"/>
            </p:cNvSpPr>
            <p:nvPr/>
          </p:nvSpPr>
          <p:spPr bwMode="auto">
            <a:xfrm>
              <a:off x="2802" y="1830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6" name="Line 35"/>
          <p:cNvSpPr>
            <a:spLocks noChangeShapeType="1"/>
          </p:cNvSpPr>
          <p:nvPr/>
        </p:nvSpPr>
        <p:spPr bwMode="auto">
          <a:xfrm>
            <a:off x="3714750" y="6454775"/>
            <a:ext cx="197008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36"/>
          <p:cNvSpPr>
            <a:spLocks noChangeShapeType="1"/>
          </p:cNvSpPr>
          <p:nvPr/>
        </p:nvSpPr>
        <p:spPr bwMode="auto">
          <a:xfrm>
            <a:off x="3748088" y="6135688"/>
            <a:ext cx="1968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37"/>
          <p:cNvSpPr>
            <a:spLocks noChangeShapeType="1"/>
          </p:cNvSpPr>
          <p:nvPr/>
        </p:nvSpPr>
        <p:spPr bwMode="auto">
          <a:xfrm>
            <a:off x="3714750" y="5383213"/>
            <a:ext cx="197008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39" name="Group 38"/>
          <p:cNvGrpSpPr>
            <a:grpSpLocks/>
          </p:cNvGrpSpPr>
          <p:nvPr/>
        </p:nvGrpSpPr>
        <p:grpSpPr bwMode="auto">
          <a:xfrm>
            <a:off x="3709988" y="6264275"/>
            <a:ext cx="1827212" cy="195263"/>
            <a:chOff x="3634" y="1656"/>
            <a:chExt cx="2026" cy="242"/>
          </a:xfrm>
        </p:grpSpPr>
        <p:sp>
          <p:nvSpPr>
            <p:cNvPr id="18873" name="Line 39"/>
            <p:cNvSpPr>
              <a:spLocks noChangeShapeType="1"/>
            </p:cNvSpPr>
            <p:nvPr/>
          </p:nvSpPr>
          <p:spPr bwMode="auto">
            <a:xfrm>
              <a:off x="3634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4" name="Line 40"/>
            <p:cNvSpPr>
              <a:spLocks noChangeShapeType="1"/>
            </p:cNvSpPr>
            <p:nvPr/>
          </p:nvSpPr>
          <p:spPr bwMode="auto">
            <a:xfrm>
              <a:off x="3641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5" name="Line 41"/>
            <p:cNvSpPr>
              <a:spLocks noChangeShapeType="1"/>
            </p:cNvSpPr>
            <p:nvPr/>
          </p:nvSpPr>
          <p:spPr bwMode="auto">
            <a:xfrm>
              <a:off x="3655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6" name="Line 42"/>
            <p:cNvSpPr>
              <a:spLocks noChangeShapeType="1"/>
            </p:cNvSpPr>
            <p:nvPr/>
          </p:nvSpPr>
          <p:spPr bwMode="auto">
            <a:xfrm>
              <a:off x="3662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7" name="Line 43"/>
            <p:cNvSpPr>
              <a:spLocks noChangeShapeType="1"/>
            </p:cNvSpPr>
            <p:nvPr/>
          </p:nvSpPr>
          <p:spPr bwMode="auto">
            <a:xfrm>
              <a:off x="3676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8" name="Line 44"/>
            <p:cNvSpPr>
              <a:spLocks noChangeShapeType="1"/>
            </p:cNvSpPr>
            <p:nvPr/>
          </p:nvSpPr>
          <p:spPr bwMode="auto">
            <a:xfrm>
              <a:off x="3683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9" name="Line 45"/>
            <p:cNvSpPr>
              <a:spLocks noChangeShapeType="1"/>
            </p:cNvSpPr>
            <p:nvPr/>
          </p:nvSpPr>
          <p:spPr bwMode="auto">
            <a:xfrm>
              <a:off x="3697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" name="Line 46"/>
            <p:cNvSpPr>
              <a:spLocks noChangeShapeType="1"/>
            </p:cNvSpPr>
            <p:nvPr/>
          </p:nvSpPr>
          <p:spPr bwMode="auto">
            <a:xfrm>
              <a:off x="3704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1" name="Line 47"/>
            <p:cNvSpPr>
              <a:spLocks noChangeShapeType="1"/>
            </p:cNvSpPr>
            <p:nvPr/>
          </p:nvSpPr>
          <p:spPr bwMode="auto">
            <a:xfrm>
              <a:off x="3718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2" name="Line 48"/>
            <p:cNvSpPr>
              <a:spLocks noChangeShapeType="1"/>
            </p:cNvSpPr>
            <p:nvPr/>
          </p:nvSpPr>
          <p:spPr bwMode="auto">
            <a:xfrm>
              <a:off x="3725" y="1897"/>
              <a:ext cx="8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3" name="Freeform 49"/>
            <p:cNvSpPr>
              <a:spLocks/>
            </p:cNvSpPr>
            <p:nvPr/>
          </p:nvSpPr>
          <p:spPr bwMode="auto">
            <a:xfrm>
              <a:off x="3733" y="1894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4" name="Line 50"/>
            <p:cNvSpPr>
              <a:spLocks noChangeShapeType="1"/>
            </p:cNvSpPr>
            <p:nvPr/>
          </p:nvSpPr>
          <p:spPr bwMode="auto">
            <a:xfrm>
              <a:off x="3747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5" name="Line 51"/>
            <p:cNvSpPr>
              <a:spLocks noChangeShapeType="1"/>
            </p:cNvSpPr>
            <p:nvPr/>
          </p:nvSpPr>
          <p:spPr bwMode="auto">
            <a:xfrm>
              <a:off x="3754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6" name="Line 52"/>
            <p:cNvSpPr>
              <a:spLocks noChangeShapeType="1"/>
            </p:cNvSpPr>
            <p:nvPr/>
          </p:nvSpPr>
          <p:spPr bwMode="auto">
            <a:xfrm>
              <a:off x="3768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7" name="Line 53"/>
            <p:cNvSpPr>
              <a:spLocks noChangeShapeType="1"/>
            </p:cNvSpPr>
            <p:nvPr/>
          </p:nvSpPr>
          <p:spPr bwMode="auto">
            <a:xfrm>
              <a:off x="3775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8" name="Line 54"/>
            <p:cNvSpPr>
              <a:spLocks noChangeShapeType="1"/>
            </p:cNvSpPr>
            <p:nvPr/>
          </p:nvSpPr>
          <p:spPr bwMode="auto">
            <a:xfrm>
              <a:off x="3789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9" name="Line 55"/>
            <p:cNvSpPr>
              <a:spLocks noChangeShapeType="1"/>
            </p:cNvSpPr>
            <p:nvPr/>
          </p:nvSpPr>
          <p:spPr bwMode="auto">
            <a:xfrm>
              <a:off x="3796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0" name="Line 56"/>
            <p:cNvSpPr>
              <a:spLocks noChangeShapeType="1"/>
            </p:cNvSpPr>
            <p:nvPr/>
          </p:nvSpPr>
          <p:spPr bwMode="auto">
            <a:xfrm>
              <a:off x="3803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1" name="Line 57"/>
            <p:cNvSpPr>
              <a:spLocks noChangeShapeType="1"/>
            </p:cNvSpPr>
            <p:nvPr/>
          </p:nvSpPr>
          <p:spPr bwMode="auto">
            <a:xfrm>
              <a:off x="3817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2" name="Line 58"/>
            <p:cNvSpPr>
              <a:spLocks noChangeShapeType="1"/>
            </p:cNvSpPr>
            <p:nvPr/>
          </p:nvSpPr>
          <p:spPr bwMode="auto">
            <a:xfrm>
              <a:off x="3824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3" name="Line 59"/>
            <p:cNvSpPr>
              <a:spLocks noChangeShapeType="1"/>
            </p:cNvSpPr>
            <p:nvPr/>
          </p:nvSpPr>
          <p:spPr bwMode="auto">
            <a:xfrm>
              <a:off x="3838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4" name="Freeform 60"/>
            <p:cNvSpPr>
              <a:spLocks/>
            </p:cNvSpPr>
            <p:nvPr/>
          </p:nvSpPr>
          <p:spPr bwMode="auto">
            <a:xfrm>
              <a:off x="3845" y="1891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5" name="Line 61"/>
            <p:cNvSpPr>
              <a:spLocks noChangeShapeType="1"/>
            </p:cNvSpPr>
            <p:nvPr/>
          </p:nvSpPr>
          <p:spPr bwMode="auto">
            <a:xfrm>
              <a:off x="3859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6" name="Line 62"/>
            <p:cNvSpPr>
              <a:spLocks noChangeShapeType="1"/>
            </p:cNvSpPr>
            <p:nvPr/>
          </p:nvSpPr>
          <p:spPr bwMode="auto">
            <a:xfrm>
              <a:off x="3866" y="189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7" name="Line 63"/>
            <p:cNvSpPr>
              <a:spLocks noChangeShapeType="1"/>
            </p:cNvSpPr>
            <p:nvPr/>
          </p:nvSpPr>
          <p:spPr bwMode="auto">
            <a:xfrm>
              <a:off x="3880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8" name="Line 64"/>
            <p:cNvSpPr>
              <a:spLocks noChangeShapeType="1"/>
            </p:cNvSpPr>
            <p:nvPr/>
          </p:nvSpPr>
          <p:spPr bwMode="auto">
            <a:xfrm>
              <a:off x="3887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99" name="Freeform 65"/>
            <p:cNvSpPr>
              <a:spLocks/>
            </p:cNvSpPr>
            <p:nvPr/>
          </p:nvSpPr>
          <p:spPr bwMode="auto">
            <a:xfrm>
              <a:off x="3894" y="1889"/>
              <a:ext cx="14" cy="2"/>
            </a:xfrm>
            <a:custGeom>
              <a:avLst/>
              <a:gdLst>
                <a:gd name="T0" fmla="*/ 0 w 14"/>
                <a:gd name="T1" fmla="*/ 2 h 2"/>
                <a:gd name="T2" fmla="*/ 7 w 14"/>
                <a:gd name="T3" fmla="*/ 0 h 2"/>
                <a:gd name="T4" fmla="*/ 14 w 14"/>
                <a:gd name="T5" fmla="*/ 0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2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0" name="Line 66"/>
            <p:cNvSpPr>
              <a:spLocks noChangeShapeType="1"/>
            </p:cNvSpPr>
            <p:nvPr/>
          </p:nvSpPr>
          <p:spPr bwMode="auto">
            <a:xfrm>
              <a:off x="3908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1" name="Line 67"/>
            <p:cNvSpPr>
              <a:spLocks noChangeShapeType="1"/>
            </p:cNvSpPr>
            <p:nvPr/>
          </p:nvSpPr>
          <p:spPr bwMode="auto">
            <a:xfrm>
              <a:off x="3915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2" name="Line 68"/>
            <p:cNvSpPr>
              <a:spLocks noChangeShapeType="1"/>
            </p:cNvSpPr>
            <p:nvPr/>
          </p:nvSpPr>
          <p:spPr bwMode="auto">
            <a:xfrm>
              <a:off x="3929" y="1889"/>
              <a:ext cx="8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3" name="Freeform 69"/>
            <p:cNvSpPr>
              <a:spLocks/>
            </p:cNvSpPr>
            <p:nvPr/>
          </p:nvSpPr>
          <p:spPr bwMode="auto">
            <a:xfrm>
              <a:off x="3937" y="1886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4" name="Line 70"/>
            <p:cNvSpPr>
              <a:spLocks noChangeShapeType="1"/>
            </p:cNvSpPr>
            <p:nvPr/>
          </p:nvSpPr>
          <p:spPr bwMode="auto">
            <a:xfrm>
              <a:off x="3951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5" name="Freeform 71"/>
            <p:cNvSpPr>
              <a:spLocks/>
            </p:cNvSpPr>
            <p:nvPr/>
          </p:nvSpPr>
          <p:spPr bwMode="auto">
            <a:xfrm>
              <a:off x="3958" y="1883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6" name="Line 72"/>
            <p:cNvSpPr>
              <a:spLocks noChangeShapeType="1"/>
            </p:cNvSpPr>
            <p:nvPr/>
          </p:nvSpPr>
          <p:spPr bwMode="auto">
            <a:xfrm>
              <a:off x="3972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7" name="Freeform 73"/>
            <p:cNvSpPr>
              <a:spLocks/>
            </p:cNvSpPr>
            <p:nvPr/>
          </p:nvSpPr>
          <p:spPr bwMode="auto">
            <a:xfrm>
              <a:off x="3979" y="1881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8" name="Line 74"/>
            <p:cNvSpPr>
              <a:spLocks noChangeShapeType="1"/>
            </p:cNvSpPr>
            <p:nvPr/>
          </p:nvSpPr>
          <p:spPr bwMode="auto">
            <a:xfrm>
              <a:off x="3986" y="188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09" name="Freeform 75"/>
            <p:cNvSpPr>
              <a:spLocks/>
            </p:cNvSpPr>
            <p:nvPr/>
          </p:nvSpPr>
          <p:spPr bwMode="auto">
            <a:xfrm>
              <a:off x="4000" y="1878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0" name="Line 76"/>
            <p:cNvSpPr>
              <a:spLocks noChangeShapeType="1"/>
            </p:cNvSpPr>
            <p:nvPr/>
          </p:nvSpPr>
          <p:spPr bwMode="auto">
            <a:xfrm>
              <a:off x="4007" y="1878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1" name="Line 77"/>
            <p:cNvSpPr>
              <a:spLocks noChangeShapeType="1"/>
            </p:cNvSpPr>
            <p:nvPr/>
          </p:nvSpPr>
          <p:spPr bwMode="auto">
            <a:xfrm flipV="1">
              <a:off x="4021" y="18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2" name="Line 78"/>
            <p:cNvSpPr>
              <a:spLocks noChangeShapeType="1"/>
            </p:cNvSpPr>
            <p:nvPr/>
          </p:nvSpPr>
          <p:spPr bwMode="auto">
            <a:xfrm flipV="1">
              <a:off x="4028" y="187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3" name="Line 79"/>
            <p:cNvSpPr>
              <a:spLocks noChangeShapeType="1"/>
            </p:cNvSpPr>
            <p:nvPr/>
          </p:nvSpPr>
          <p:spPr bwMode="auto">
            <a:xfrm flipV="1">
              <a:off x="4042" y="187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4" name="Line 80"/>
            <p:cNvSpPr>
              <a:spLocks noChangeShapeType="1"/>
            </p:cNvSpPr>
            <p:nvPr/>
          </p:nvSpPr>
          <p:spPr bwMode="auto">
            <a:xfrm flipV="1">
              <a:off x="4049" y="186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5" name="Line 81"/>
            <p:cNvSpPr>
              <a:spLocks noChangeShapeType="1"/>
            </p:cNvSpPr>
            <p:nvPr/>
          </p:nvSpPr>
          <p:spPr bwMode="auto">
            <a:xfrm flipV="1">
              <a:off x="4056" y="1865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6" name="Line 82"/>
            <p:cNvSpPr>
              <a:spLocks noChangeShapeType="1"/>
            </p:cNvSpPr>
            <p:nvPr/>
          </p:nvSpPr>
          <p:spPr bwMode="auto">
            <a:xfrm flipV="1">
              <a:off x="4070" y="1862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7" name="Line 83"/>
            <p:cNvSpPr>
              <a:spLocks noChangeShapeType="1"/>
            </p:cNvSpPr>
            <p:nvPr/>
          </p:nvSpPr>
          <p:spPr bwMode="auto">
            <a:xfrm flipV="1">
              <a:off x="4077" y="1857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8" name="Line 84"/>
            <p:cNvSpPr>
              <a:spLocks noChangeShapeType="1"/>
            </p:cNvSpPr>
            <p:nvPr/>
          </p:nvSpPr>
          <p:spPr bwMode="auto">
            <a:xfrm flipV="1">
              <a:off x="4091" y="1854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19" name="Line 85"/>
            <p:cNvSpPr>
              <a:spLocks noChangeShapeType="1"/>
            </p:cNvSpPr>
            <p:nvPr/>
          </p:nvSpPr>
          <p:spPr bwMode="auto">
            <a:xfrm flipV="1">
              <a:off x="4098" y="184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0" name="Line 86"/>
            <p:cNvSpPr>
              <a:spLocks noChangeShapeType="1"/>
            </p:cNvSpPr>
            <p:nvPr/>
          </p:nvSpPr>
          <p:spPr bwMode="auto">
            <a:xfrm flipV="1">
              <a:off x="4112" y="1846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1" name="Line 87"/>
            <p:cNvSpPr>
              <a:spLocks noChangeShapeType="1"/>
            </p:cNvSpPr>
            <p:nvPr/>
          </p:nvSpPr>
          <p:spPr bwMode="auto">
            <a:xfrm flipV="1">
              <a:off x="4119" y="1841"/>
              <a:ext cx="15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2" name="Freeform 88"/>
            <p:cNvSpPr>
              <a:spLocks/>
            </p:cNvSpPr>
            <p:nvPr/>
          </p:nvSpPr>
          <p:spPr bwMode="auto">
            <a:xfrm>
              <a:off x="4134" y="1833"/>
              <a:ext cx="7" cy="8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2 h 8"/>
                <a:gd name="T4" fmla="*/ 7 w 7"/>
                <a:gd name="T5" fmla="*/ 0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8"/>
                  </a:move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3" name="Line 89"/>
            <p:cNvSpPr>
              <a:spLocks noChangeShapeType="1"/>
            </p:cNvSpPr>
            <p:nvPr/>
          </p:nvSpPr>
          <p:spPr bwMode="auto">
            <a:xfrm flipV="1">
              <a:off x="4141" y="1827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4" name="Line 90"/>
            <p:cNvSpPr>
              <a:spLocks noChangeShapeType="1"/>
            </p:cNvSpPr>
            <p:nvPr/>
          </p:nvSpPr>
          <p:spPr bwMode="auto">
            <a:xfrm flipV="1">
              <a:off x="4148" y="1822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5" name="Line 91"/>
            <p:cNvSpPr>
              <a:spLocks noChangeShapeType="1"/>
            </p:cNvSpPr>
            <p:nvPr/>
          </p:nvSpPr>
          <p:spPr bwMode="auto">
            <a:xfrm flipV="1">
              <a:off x="4162" y="1816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6" name="Line 92"/>
            <p:cNvSpPr>
              <a:spLocks noChangeShapeType="1"/>
            </p:cNvSpPr>
            <p:nvPr/>
          </p:nvSpPr>
          <p:spPr bwMode="auto">
            <a:xfrm flipV="1">
              <a:off x="4169" y="181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7" name="Freeform 93"/>
            <p:cNvSpPr>
              <a:spLocks/>
            </p:cNvSpPr>
            <p:nvPr/>
          </p:nvSpPr>
          <p:spPr bwMode="auto">
            <a:xfrm>
              <a:off x="4183" y="18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3 h 8"/>
                <a:gd name="T4" fmla="*/ 7 w 7"/>
                <a:gd name="T5" fmla="*/ 0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8"/>
                  </a:moveTo>
                  <a:lnTo>
                    <a:pt x="0" y="3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8" name="Line 94"/>
            <p:cNvSpPr>
              <a:spLocks noChangeShapeType="1"/>
            </p:cNvSpPr>
            <p:nvPr/>
          </p:nvSpPr>
          <p:spPr bwMode="auto">
            <a:xfrm flipV="1">
              <a:off x="4190" y="179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29" name="Line 95"/>
            <p:cNvSpPr>
              <a:spLocks noChangeShapeType="1"/>
            </p:cNvSpPr>
            <p:nvPr/>
          </p:nvSpPr>
          <p:spPr bwMode="auto">
            <a:xfrm flipV="1">
              <a:off x="4204" y="1792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0" name="Line 96"/>
            <p:cNvSpPr>
              <a:spLocks noChangeShapeType="1"/>
            </p:cNvSpPr>
            <p:nvPr/>
          </p:nvSpPr>
          <p:spPr bwMode="auto">
            <a:xfrm flipV="1">
              <a:off x="4211" y="1787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1" name="Line 97"/>
            <p:cNvSpPr>
              <a:spLocks noChangeShapeType="1"/>
            </p:cNvSpPr>
            <p:nvPr/>
          </p:nvSpPr>
          <p:spPr bwMode="auto">
            <a:xfrm flipV="1">
              <a:off x="4225" y="1782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2" name="Line 98"/>
            <p:cNvSpPr>
              <a:spLocks noChangeShapeType="1"/>
            </p:cNvSpPr>
            <p:nvPr/>
          </p:nvSpPr>
          <p:spPr bwMode="auto">
            <a:xfrm flipV="1">
              <a:off x="4232" y="1776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3" name="Line 99"/>
            <p:cNvSpPr>
              <a:spLocks noChangeShapeType="1"/>
            </p:cNvSpPr>
            <p:nvPr/>
          </p:nvSpPr>
          <p:spPr bwMode="auto">
            <a:xfrm flipV="1">
              <a:off x="4239" y="177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4" name="Line 100"/>
            <p:cNvSpPr>
              <a:spLocks noChangeShapeType="1"/>
            </p:cNvSpPr>
            <p:nvPr/>
          </p:nvSpPr>
          <p:spPr bwMode="auto">
            <a:xfrm flipV="1">
              <a:off x="4253" y="1766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5" name="Line 101"/>
            <p:cNvSpPr>
              <a:spLocks noChangeShapeType="1"/>
            </p:cNvSpPr>
            <p:nvPr/>
          </p:nvSpPr>
          <p:spPr bwMode="auto">
            <a:xfrm flipV="1">
              <a:off x="4260" y="1760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6" name="Line 102"/>
            <p:cNvSpPr>
              <a:spLocks noChangeShapeType="1"/>
            </p:cNvSpPr>
            <p:nvPr/>
          </p:nvSpPr>
          <p:spPr bwMode="auto">
            <a:xfrm flipV="1">
              <a:off x="4274" y="1755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7" name="Line 103"/>
            <p:cNvSpPr>
              <a:spLocks noChangeShapeType="1"/>
            </p:cNvSpPr>
            <p:nvPr/>
          </p:nvSpPr>
          <p:spPr bwMode="auto">
            <a:xfrm flipV="1">
              <a:off x="4281" y="1750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8" name="Line 104"/>
            <p:cNvSpPr>
              <a:spLocks noChangeShapeType="1"/>
            </p:cNvSpPr>
            <p:nvPr/>
          </p:nvSpPr>
          <p:spPr bwMode="auto">
            <a:xfrm flipV="1">
              <a:off x="4295" y="174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39" name="Line 105"/>
            <p:cNvSpPr>
              <a:spLocks noChangeShapeType="1"/>
            </p:cNvSpPr>
            <p:nvPr/>
          </p:nvSpPr>
          <p:spPr bwMode="auto">
            <a:xfrm flipV="1">
              <a:off x="4302" y="1739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0" name="Line 106"/>
            <p:cNvSpPr>
              <a:spLocks noChangeShapeType="1"/>
            </p:cNvSpPr>
            <p:nvPr/>
          </p:nvSpPr>
          <p:spPr bwMode="auto">
            <a:xfrm flipV="1">
              <a:off x="4309" y="1736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1" name="Line 107"/>
            <p:cNvSpPr>
              <a:spLocks noChangeShapeType="1"/>
            </p:cNvSpPr>
            <p:nvPr/>
          </p:nvSpPr>
          <p:spPr bwMode="auto">
            <a:xfrm flipV="1">
              <a:off x="4323" y="1731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2" name="Line 108"/>
            <p:cNvSpPr>
              <a:spLocks noChangeShapeType="1"/>
            </p:cNvSpPr>
            <p:nvPr/>
          </p:nvSpPr>
          <p:spPr bwMode="auto">
            <a:xfrm flipV="1">
              <a:off x="4330" y="1726"/>
              <a:ext cx="15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3" name="Line 109"/>
            <p:cNvSpPr>
              <a:spLocks noChangeShapeType="1"/>
            </p:cNvSpPr>
            <p:nvPr/>
          </p:nvSpPr>
          <p:spPr bwMode="auto">
            <a:xfrm flipV="1">
              <a:off x="4345" y="1723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4" name="Line 110"/>
            <p:cNvSpPr>
              <a:spLocks noChangeShapeType="1"/>
            </p:cNvSpPr>
            <p:nvPr/>
          </p:nvSpPr>
          <p:spPr bwMode="auto">
            <a:xfrm flipV="1">
              <a:off x="4352" y="171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5" name="Line 111"/>
            <p:cNvSpPr>
              <a:spLocks noChangeShapeType="1"/>
            </p:cNvSpPr>
            <p:nvPr/>
          </p:nvSpPr>
          <p:spPr bwMode="auto">
            <a:xfrm flipV="1">
              <a:off x="4366" y="1712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6" name="Line 112"/>
            <p:cNvSpPr>
              <a:spLocks noChangeShapeType="1"/>
            </p:cNvSpPr>
            <p:nvPr/>
          </p:nvSpPr>
          <p:spPr bwMode="auto">
            <a:xfrm flipV="1">
              <a:off x="4373" y="1710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7" name="Line 113"/>
            <p:cNvSpPr>
              <a:spLocks noChangeShapeType="1"/>
            </p:cNvSpPr>
            <p:nvPr/>
          </p:nvSpPr>
          <p:spPr bwMode="auto">
            <a:xfrm flipV="1">
              <a:off x="4387" y="170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8" name="Line 114"/>
            <p:cNvSpPr>
              <a:spLocks noChangeShapeType="1"/>
            </p:cNvSpPr>
            <p:nvPr/>
          </p:nvSpPr>
          <p:spPr bwMode="auto">
            <a:xfrm flipV="1">
              <a:off x="4394" y="1702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9" name="Line 115"/>
            <p:cNvSpPr>
              <a:spLocks noChangeShapeType="1"/>
            </p:cNvSpPr>
            <p:nvPr/>
          </p:nvSpPr>
          <p:spPr bwMode="auto">
            <a:xfrm flipV="1">
              <a:off x="4401" y="1699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0" name="Line 116"/>
            <p:cNvSpPr>
              <a:spLocks noChangeShapeType="1"/>
            </p:cNvSpPr>
            <p:nvPr/>
          </p:nvSpPr>
          <p:spPr bwMode="auto">
            <a:xfrm flipV="1">
              <a:off x="4415" y="169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1" name="Line 117"/>
            <p:cNvSpPr>
              <a:spLocks noChangeShapeType="1"/>
            </p:cNvSpPr>
            <p:nvPr/>
          </p:nvSpPr>
          <p:spPr bwMode="auto">
            <a:xfrm flipV="1">
              <a:off x="4422" y="169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2" name="Line 118"/>
            <p:cNvSpPr>
              <a:spLocks noChangeShapeType="1"/>
            </p:cNvSpPr>
            <p:nvPr/>
          </p:nvSpPr>
          <p:spPr bwMode="auto">
            <a:xfrm flipV="1">
              <a:off x="4436" y="1688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3" name="Line 119"/>
            <p:cNvSpPr>
              <a:spLocks noChangeShapeType="1"/>
            </p:cNvSpPr>
            <p:nvPr/>
          </p:nvSpPr>
          <p:spPr bwMode="auto">
            <a:xfrm flipV="1">
              <a:off x="4443" y="1686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4" name="Line 120"/>
            <p:cNvSpPr>
              <a:spLocks noChangeShapeType="1"/>
            </p:cNvSpPr>
            <p:nvPr/>
          </p:nvSpPr>
          <p:spPr bwMode="auto">
            <a:xfrm flipV="1">
              <a:off x="4457" y="1683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5" name="Line 121"/>
            <p:cNvSpPr>
              <a:spLocks noChangeShapeType="1"/>
            </p:cNvSpPr>
            <p:nvPr/>
          </p:nvSpPr>
          <p:spPr bwMode="auto">
            <a:xfrm flipV="1">
              <a:off x="4464" y="1680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6" name="Line 122"/>
            <p:cNvSpPr>
              <a:spLocks noChangeShapeType="1"/>
            </p:cNvSpPr>
            <p:nvPr/>
          </p:nvSpPr>
          <p:spPr bwMode="auto">
            <a:xfrm flipV="1">
              <a:off x="4478" y="1678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7" name="Line 123"/>
            <p:cNvSpPr>
              <a:spLocks noChangeShapeType="1"/>
            </p:cNvSpPr>
            <p:nvPr/>
          </p:nvSpPr>
          <p:spPr bwMode="auto">
            <a:xfrm flipV="1">
              <a:off x="4485" y="16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8" name="Line 124"/>
            <p:cNvSpPr>
              <a:spLocks noChangeShapeType="1"/>
            </p:cNvSpPr>
            <p:nvPr/>
          </p:nvSpPr>
          <p:spPr bwMode="auto">
            <a:xfrm flipV="1">
              <a:off x="4492" y="167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59" name="Line 125"/>
            <p:cNvSpPr>
              <a:spLocks noChangeShapeType="1"/>
            </p:cNvSpPr>
            <p:nvPr/>
          </p:nvSpPr>
          <p:spPr bwMode="auto">
            <a:xfrm flipV="1">
              <a:off x="4506" y="1670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0" name="Line 126"/>
            <p:cNvSpPr>
              <a:spLocks noChangeShapeType="1"/>
            </p:cNvSpPr>
            <p:nvPr/>
          </p:nvSpPr>
          <p:spPr bwMode="auto">
            <a:xfrm flipV="1">
              <a:off x="4513" y="1667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1" name="Line 127"/>
            <p:cNvSpPr>
              <a:spLocks noChangeShapeType="1"/>
            </p:cNvSpPr>
            <p:nvPr/>
          </p:nvSpPr>
          <p:spPr bwMode="auto">
            <a:xfrm>
              <a:off x="4527" y="166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2" name="Line 128"/>
            <p:cNvSpPr>
              <a:spLocks noChangeShapeType="1"/>
            </p:cNvSpPr>
            <p:nvPr/>
          </p:nvSpPr>
          <p:spPr bwMode="auto">
            <a:xfrm flipV="1">
              <a:off x="4534" y="1664"/>
              <a:ext cx="15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3" name="Line 129"/>
            <p:cNvSpPr>
              <a:spLocks noChangeShapeType="1"/>
            </p:cNvSpPr>
            <p:nvPr/>
          </p:nvSpPr>
          <p:spPr bwMode="auto">
            <a:xfrm flipV="1">
              <a:off x="4549" y="1662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4" name="Line 130"/>
            <p:cNvSpPr>
              <a:spLocks noChangeShapeType="1"/>
            </p:cNvSpPr>
            <p:nvPr/>
          </p:nvSpPr>
          <p:spPr bwMode="auto">
            <a:xfrm>
              <a:off x="4556" y="166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5" name="Freeform 131"/>
            <p:cNvSpPr>
              <a:spLocks/>
            </p:cNvSpPr>
            <p:nvPr/>
          </p:nvSpPr>
          <p:spPr bwMode="auto">
            <a:xfrm>
              <a:off x="4563" y="1659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6" name="Line 132"/>
            <p:cNvSpPr>
              <a:spLocks noChangeShapeType="1"/>
            </p:cNvSpPr>
            <p:nvPr/>
          </p:nvSpPr>
          <p:spPr bwMode="auto">
            <a:xfrm>
              <a:off x="4577" y="165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7" name="Line 133"/>
            <p:cNvSpPr>
              <a:spLocks noChangeShapeType="1"/>
            </p:cNvSpPr>
            <p:nvPr/>
          </p:nvSpPr>
          <p:spPr bwMode="auto">
            <a:xfrm>
              <a:off x="4584" y="165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8" name="Freeform 134"/>
            <p:cNvSpPr>
              <a:spLocks/>
            </p:cNvSpPr>
            <p:nvPr/>
          </p:nvSpPr>
          <p:spPr bwMode="auto">
            <a:xfrm>
              <a:off x="4598" y="1656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9" name="Line 135"/>
            <p:cNvSpPr>
              <a:spLocks noChangeShapeType="1"/>
            </p:cNvSpPr>
            <p:nvPr/>
          </p:nvSpPr>
          <p:spPr bwMode="auto">
            <a:xfrm>
              <a:off x="4605" y="165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0" name="Line 136"/>
            <p:cNvSpPr>
              <a:spLocks noChangeShapeType="1"/>
            </p:cNvSpPr>
            <p:nvPr/>
          </p:nvSpPr>
          <p:spPr bwMode="auto">
            <a:xfrm>
              <a:off x="4619" y="165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1" name="Line 137"/>
            <p:cNvSpPr>
              <a:spLocks noChangeShapeType="1"/>
            </p:cNvSpPr>
            <p:nvPr/>
          </p:nvSpPr>
          <p:spPr bwMode="auto">
            <a:xfrm>
              <a:off x="4626" y="165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2" name="Line 138"/>
            <p:cNvSpPr>
              <a:spLocks noChangeShapeType="1"/>
            </p:cNvSpPr>
            <p:nvPr/>
          </p:nvSpPr>
          <p:spPr bwMode="auto">
            <a:xfrm>
              <a:off x="4640" y="165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" name="Line 139"/>
            <p:cNvSpPr>
              <a:spLocks noChangeShapeType="1"/>
            </p:cNvSpPr>
            <p:nvPr/>
          </p:nvSpPr>
          <p:spPr bwMode="auto">
            <a:xfrm>
              <a:off x="4647" y="165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" name="Line 140"/>
            <p:cNvSpPr>
              <a:spLocks noChangeShapeType="1"/>
            </p:cNvSpPr>
            <p:nvPr/>
          </p:nvSpPr>
          <p:spPr bwMode="auto">
            <a:xfrm>
              <a:off x="4654" y="165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5" name="Line 141"/>
            <p:cNvSpPr>
              <a:spLocks noChangeShapeType="1"/>
            </p:cNvSpPr>
            <p:nvPr/>
          </p:nvSpPr>
          <p:spPr bwMode="auto">
            <a:xfrm>
              <a:off x="4668" y="165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6" name="Line 142"/>
            <p:cNvSpPr>
              <a:spLocks noChangeShapeType="1"/>
            </p:cNvSpPr>
            <p:nvPr/>
          </p:nvSpPr>
          <p:spPr bwMode="auto">
            <a:xfrm>
              <a:off x="4675" y="165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7" name="Freeform 143"/>
            <p:cNvSpPr>
              <a:spLocks/>
            </p:cNvSpPr>
            <p:nvPr/>
          </p:nvSpPr>
          <p:spPr bwMode="auto">
            <a:xfrm>
              <a:off x="4689" y="1656"/>
              <a:ext cx="7" cy="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7 w 7"/>
                <a:gd name="T5" fmla="*/ 3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7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8" name="Line 144"/>
            <p:cNvSpPr>
              <a:spLocks noChangeShapeType="1"/>
            </p:cNvSpPr>
            <p:nvPr/>
          </p:nvSpPr>
          <p:spPr bwMode="auto">
            <a:xfrm>
              <a:off x="4696" y="165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9" name="Line 145"/>
            <p:cNvSpPr>
              <a:spLocks noChangeShapeType="1"/>
            </p:cNvSpPr>
            <p:nvPr/>
          </p:nvSpPr>
          <p:spPr bwMode="auto">
            <a:xfrm>
              <a:off x="4710" y="165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0" name="Freeform 146"/>
            <p:cNvSpPr>
              <a:spLocks/>
            </p:cNvSpPr>
            <p:nvPr/>
          </p:nvSpPr>
          <p:spPr bwMode="auto">
            <a:xfrm>
              <a:off x="4717" y="1659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1" name="Line 147"/>
            <p:cNvSpPr>
              <a:spLocks noChangeShapeType="1"/>
            </p:cNvSpPr>
            <p:nvPr/>
          </p:nvSpPr>
          <p:spPr bwMode="auto">
            <a:xfrm>
              <a:off x="4731" y="166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2" name="Line 148"/>
            <p:cNvSpPr>
              <a:spLocks noChangeShapeType="1"/>
            </p:cNvSpPr>
            <p:nvPr/>
          </p:nvSpPr>
          <p:spPr bwMode="auto">
            <a:xfrm>
              <a:off x="4738" y="1662"/>
              <a:ext cx="8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3" name="Line 149"/>
            <p:cNvSpPr>
              <a:spLocks noChangeShapeType="1"/>
            </p:cNvSpPr>
            <p:nvPr/>
          </p:nvSpPr>
          <p:spPr bwMode="auto">
            <a:xfrm>
              <a:off x="4746" y="1664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4" name="Line 150"/>
            <p:cNvSpPr>
              <a:spLocks noChangeShapeType="1"/>
            </p:cNvSpPr>
            <p:nvPr/>
          </p:nvSpPr>
          <p:spPr bwMode="auto">
            <a:xfrm>
              <a:off x="4760" y="166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5" name="Line 151"/>
            <p:cNvSpPr>
              <a:spLocks noChangeShapeType="1"/>
            </p:cNvSpPr>
            <p:nvPr/>
          </p:nvSpPr>
          <p:spPr bwMode="auto">
            <a:xfrm>
              <a:off x="4767" y="1667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6" name="Line 152"/>
            <p:cNvSpPr>
              <a:spLocks noChangeShapeType="1"/>
            </p:cNvSpPr>
            <p:nvPr/>
          </p:nvSpPr>
          <p:spPr bwMode="auto">
            <a:xfrm>
              <a:off x="4781" y="1670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7" name="Line 153"/>
            <p:cNvSpPr>
              <a:spLocks noChangeShapeType="1"/>
            </p:cNvSpPr>
            <p:nvPr/>
          </p:nvSpPr>
          <p:spPr bwMode="auto">
            <a:xfrm>
              <a:off x="4788" y="167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8" name="Line 154"/>
            <p:cNvSpPr>
              <a:spLocks noChangeShapeType="1"/>
            </p:cNvSpPr>
            <p:nvPr/>
          </p:nvSpPr>
          <p:spPr bwMode="auto">
            <a:xfrm>
              <a:off x="4802" y="16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89" name="Line 155"/>
            <p:cNvSpPr>
              <a:spLocks noChangeShapeType="1"/>
            </p:cNvSpPr>
            <p:nvPr/>
          </p:nvSpPr>
          <p:spPr bwMode="auto">
            <a:xfrm>
              <a:off x="4809" y="1678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0" name="Line 156"/>
            <p:cNvSpPr>
              <a:spLocks noChangeShapeType="1"/>
            </p:cNvSpPr>
            <p:nvPr/>
          </p:nvSpPr>
          <p:spPr bwMode="auto">
            <a:xfrm>
              <a:off x="4816" y="1680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1" name="Line 157"/>
            <p:cNvSpPr>
              <a:spLocks noChangeShapeType="1"/>
            </p:cNvSpPr>
            <p:nvPr/>
          </p:nvSpPr>
          <p:spPr bwMode="auto">
            <a:xfrm>
              <a:off x="4830" y="1683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2" name="Line 158"/>
            <p:cNvSpPr>
              <a:spLocks noChangeShapeType="1"/>
            </p:cNvSpPr>
            <p:nvPr/>
          </p:nvSpPr>
          <p:spPr bwMode="auto">
            <a:xfrm>
              <a:off x="4837" y="1686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3" name="Line 159"/>
            <p:cNvSpPr>
              <a:spLocks noChangeShapeType="1"/>
            </p:cNvSpPr>
            <p:nvPr/>
          </p:nvSpPr>
          <p:spPr bwMode="auto">
            <a:xfrm>
              <a:off x="4851" y="1688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4" name="Line 160"/>
            <p:cNvSpPr>
              <a:spLocks noChangeShapeType="1"/>
            </p:cNvSpPr>
            <p:nvPr/>
          </p:nvSpPr>
          <p:spPr bwMode="auto">
            <a:xfrm>
              <a:off x="4858" y="169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5" name="Line 161"/>
            <p:cNvSpPr>
              <a:spLocks noChangeShapeType="1"/>
            </p:cNvSpPr>
            <p:nvPr/>
          </p:nvSpPr>
          <p:spPr bwMode="auto">
            <a:xfrm>
              <a:off x="4872" y="169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6" name="Line 162"/>
            <p:cNvSpPr>
              <a:spLocks noChangeShapeType="1"/>
            </p:cNvSpPr>
            <p:nvPr/>
          </p:nvSpPr>
          <p:spPr bwMode="auto">
            <a:xfrm>
              <a:off x="4879" y="1699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7" name="Line 163"/>
            <p:cNvSpPr>
              <a:spLocks noChangeShapeType="1"/>
            </p:cNvSpPr>
            <p:nvPr/>
          </p:nvSpPr>
          <p:spPr bwMode="auto">
            <a:xfrm>
              <a:off x="4893" y="1702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8" name="Line 164"/>
            <p:cNvSpPr>
              <a:spLocks noChangeShapeType="1"/>
            </p:cNvSpPr>
            <p:nvPr/>
          </p:nvSpPr>
          <p:spPr bwMode="auto">
            <a:xfrm>
              <a:off x="4900" y="170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99" name="Line 165"/>
            <p:cNvSpPr>
              <a:spLocks noChangeShapeType="1"/>
            </p:cNvSpPr>
            <p:nvPr/>
          </p:nvSpPr>
          <p:spPr bwMode="auto">
            <a:xfrm>
              <a:off x="4907" y="1710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0" name="Line 166"/>
            <p:cNvSpPr>
              <a:spLocks noChangeShapeType="1"/>
            </p:cNvSpPr>
            <p:nvPr/>
          </p:nvSpPr>
          <p:spPr bwMode="auto">
            <a:xfrm>
              <a:off x="4921" y="1712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1" name="Line 167"/>
            <p:cNvSpPr>
              <a:spLocks noChangeShapeType="1"/>
            </p:cNvSpPr>
            <p:nvPr/>
          </p:nvSpPr>
          <p:spPr bwMode="auto">
            <a:xfrm>
              <a:off x="4928" y="171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2" name="Line 168"/>
            <p:cNvSpPr>
              <a:spLocks noChangeShapeType="1"/>
            </p:cNvSpPr>
            <p:nvPr/>
          </p:nvSpPr>
          <p:spPr bwMode="auto">
            <a:xfrm>
              <a:off x="4942" y="1723"/>
              <a:ext cx="8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3" name="Line 169"/>
            <p:cNvSpPr>
              <a:spLocks noChangeShapeType="1"/>
            </p:cNvSpPr>
            <p:nvPr/>
          </p:nvSpPr>
          <p:spPr bwMode="auto">
            <a:xfrm>
              <a:off x="4950" y="1726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4" name="Line 170"/>
            <p:cNvSpPr>
              <a:spLocks noChangeShapeType="1"/>
            </p:cNvSpPr>
            <p:nvPr/>
          </p:nvSpPr>
          <p:spPr bwMode="auto">
            <a:xfrm>
              <a:off x="4964" y="1731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5" name="Line 171"/>
            <p:cNvSpPr>
              <a:spLocks noChangeShapeType="1"/>
            </p:cNvSpPr>
            <p:nvPr/>
          </p:nvSpPr>
          <p:spPr bwMode="auto">
            <a:xfrm>
              <a:off x="4971" y="1736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6" name="Line 172"/>
            <p:cNvSpPr>
              <a:spLocks noChangeShapeType="1"/>
            </p:cNvSpPr>
            <p:nvPr/>
          </p:nvSpPr>
          <p:spPr bwMode="auto">
            <a:xfrm>
              <a:off x="4985" y="1739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7" name="Line 173"/>
            <p:cNvSpPr>
              <a:spLocks noChangeShapeType="1"/>
            </p:cNvSpPr>
            <p:nvPr/>
          </p:nvSpPr>
          <p:spPr bwMode="auto">
            <a:xfrm>
              <a:off x="4992" y="174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8" name="Line 174"/>
            <p:cNvSpPr>
              <a:spLocks noChangeShapeType="1"/>
            </p:cNvSpPr>
            <p:nvPr/>
          </p:nvSpPr>
          <p:spPr bwMode="auto">
            <a:xfrm>
              <a:off x="4999" y="1750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09" name="Line 175"/>
            <p:cNvSpPr>
              <a:spLocks noChangeShapeType="1"/>
            </p:cNvSpPr>
            <p:nvPr/>
          </p:nvSpPr>
          <p:spPr bwMode="auto">
            <a:xfrm>
              <a:off x="5013" y="1755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0" name="Line 176"/>
            <p:cNvSpPr>
              <a:spLocks noChangeShapeType="1"/>
            </p:cNvSpPr>
            <p:nvPr/>
          </p:nvSpPr>
          <p:spPr bwMode="auto">
            <a:xfrm>
              <a:off x="5020" y="1760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1" name="Line 177"/>
            <p:cNvSpPr>
              <a:spLocks noChangeShapeType="1"/>
            </p:cNvSpPr>
            <p:nvPr/>
          </p:nvSpPr>
          <p:spPr bwMode="auto">
            <a:xfrm>
              <a:off x="5034" y="1766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2" name="Line 178"/>
            <p:cNvSpPr>
              <a:spLocks noChangeShapeType="1"/>
            </p:cNvSpPr>
            <p:nvPr/>
          </p:nvSpPr>
          <p:spPr bwMode="auto">
            <a:xfrm>
              <a:off x="5041" y="177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3" name="Line 179"/>
            <p:cNvSpPr>
              <a:spLocks noChangeShapeType="1"/>
            </p:cNvSpPr>
            <p:nvPr/>
          </p:nvSpPr>
          <p:spPr bwMode="auto">
            <a:xfrm>
              <a:off x="5055" y="1776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4" name="Line 180"/>
            <p:cNvSpPr>
              <a:spLocks noChangeShapeType="1"/>
            </p:cNvSpPr>
            <p:nvPr/>
          </p:nvSpPr>
          <p:spPr bwMode="auto">
            <a:xfrm>
              <a:off x="5062" y="1782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5" name="Line 181"/>
            <p:cNvSpPr>
              <a:spLocks noChangeShapeType="1"/>
            </p:cNvSpPr>
            <p:nvPr/>
          </p:nvSpPr>
          <p:spPr bwMode="auto">
            <a:xfrm>
              <a:off x="5069" y="1787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6" name="Line 182"/>
            <p:cNvSpPr>
              <a:spLocks noChangeShapeType="1"/>
            </p:cNvSpPr>
            <p:nvPr/>
          </p:nvSpPr>
          <p:spPr bwMode="auto">
            <a:xfrm>
              <a:off x="5083" y="1792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7" name="Line 183"/>
            <p:cNvSpPr>
              <a:spLocks noChangeShapeType="1"/>
            </p:cNvSpPr>
            <p:nvPr/>
          </p:nvSpPr>
          <p:spPr bwMode="auto">
            <a:xfrm>
              <a:off x="5090" y="179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8" name="Freeform 184"/>
            <p:cNvSpPr>
              <a:spLocks/>
            </p:cNvSpPr>
            <p:nvPr/>
          </p:nvSpPr>
          <p:spPr bwMode="auto">
            <a:xfrm>
              <a:off x="5104" y="1803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3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3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19" name="Line 185"/>
            <p:cNvSpPr>
              <a:spLocks noChangeShapeType="1"/>
            </p:cNvSpPr>
            <p:nvPr/>
          </p:nvSpPr>
          <p:spPr bwMode="auto">
            <a:xfrm>
              <a:off x="5111" y="181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0" name="Line 186"/>
            <p:cNvSpPr>
              <a:spLocks noChangeShapeType="1"/>
            </p:cNvSpPr>
            <p:nvPr/>
          </p:nvSpPr>
          <p:spPr bwMode="auto">
            <a:xfrm>
              <a:off x="5125" y="1816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1" name="Line 187"/>
            <p:cNvSpPr>
              <a:spLocks noChangeShapeType="1"/>
            </p:cNvSpPr>
            <p:nvPr/>
          </p:nvSpPr>
          <p:spPr bwMode="auto">
            <a:xfrm>
              <a:off x="5132" y="1822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2" name="Line 188"/>
            <p:cNvSpPr>
              <a:spLocks noChangeShapeType="1"/>
            </p:cNvSpPr>
            <p:nvPr/>
          </p:nvSpPr>
          <p:spPr bwMode="auto">
            <a:xfrm>
              <a:off x="5146" y="1827"/>
              <a:ext cx="8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3" name="Freeform 189"/>
            <p:cNvSpPr>
              <a:spLocks/>
            </p:cNvSpPr>
            <p:nvPr/>
          </p:nvSpPr>
          <p:spPr bwMode="auto">
            <a:xfrm>
              <a:off x="5154" y="1833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2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2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4" name="Line 190"/>
            <p:cNvSpPr>
              <a:spLocks noChangeShapeType="1"/>
            </p:cNvSpPr>
            <p:nvPr/>
          </p:nvSpPr>
          <p:spPr bwMode="auto">
            <a:xfrm>
              <a:off x="5161" y="184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5" name="Line 191"/>
            <p:cNvSpPr>
              <a:spLocks noChangeShapeType="1"/>
            </p:cNvSpPr>
            <p:nvPr/>
          </p:nvSpPr>
          <p:spPr bwMode="auto">
            <a:xfrm>
              <a:off x="5175" y="1846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6" name="Line 192"/>
            <p:cNvSpPr>
              <a:spLocks noChangeShapeType="1"/>
            </p:cNvSpPr>
            <p:nvPr/>
          </p:nvSpPr>
          <p:spPr bwMode="auto">
            <a:xfrm>
              <a:off x="5182" y="184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7" name="Line 193"/>
            <p:cNvSpPr>
              <a:spLocks noChangeShapeType="1"/>
            </p:cNvSpPr>
            <p:nvPr/>
          </p:nvSpPr>
          <p:spPr bwMode="auto">
            <a:xfrm>
              <a:off x="5196" y="1854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8" name="Line 194"/>
            <p:cNvSpPr>
              <a:spLocks noChangeShapeType="1"/>
            </p:cNvSpPr>
            <p:nvPr/>
          </p:nvSpPr>
          <p:spPr bwMode="auto">
            <a:xfrm>
              <a:off x="5203" y="1857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29" name="Line 195"/>
            <p:cNvSpPr>
              <a:spLocks noChangeShapeType="1"/>
            </p:cNvSpPr>
            <p:nvPr/>
          </p:nvSpPr>
          <p:spPr bwMode="auto">
            <a:xfrm>
              <a:off x="5217" y="1862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0" name="Line 196"/>
            <p:cNvSpPr>
              <a:spLocks noChangeShapeType="1"/>
            </p:cNvSpPr>
            <p:nvPr/>
          </p:nvSpPr>
          <p:spPr bwMode="auto">
            <a:xfrm>
              <a:off x="5224" y="1865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1" name="Line 197"/>
            <p:cNvSpPr>
              <a:spLocks noChangeShapeType="1"/>
            </p:cNvSpPr>
            <p:nvPr/>
          </p:nvSpPr>
          <p:spPr bwMode="auto">
            <a:xfrm>
              <a:off x="5238" y="186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2" name="Line 198"/>
            <p:cNvSpPr>
              <a:spLocks noChangeShapeType="1"/>
            </p:cNvSpPr>
            <p:nvPr/>
          </p:nvSpPr>
          <p:spPr bwMode="auto">
            <a:xfrm>
              <a:off x="5245" y="187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3" name="Line 199"/>
            <p:cNvSpPr>
              <a:spLocks noChangeShapeType="1"/>
            </p:cNvSpPr>
            <p:nvPr/>
          </p:nvSpPr>
          <p:spPr bwMode="auto">
            <a:xfrm>
              <a:off x="5252" y="187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4" name="Line 200"/>
            <p:cNvSpPr>
              <a:spLocks noChangeShapeType="1"/>
            </p:cNvSpPr>
            <p:nvPr/>
          </p:nvSpPr>
          <p:spPr bwMode="auto">
            <a:xfrm>
              <a:off x="5266" y="18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5" name="Line 201"/>
            <p:cNvSpPr>
              <a:spLocks noChangeShapeType="1"/>
            </p:cNvSpPr>
            <p:nvPr/>
          </p:nvSpPr>
          <p:spPr bwMode="auto">
            <a:xfrm>
              <a:off x="5273" y="1878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6" name="Freeform 202"/>
            <p:cNvSpPr>
              <a:spLocks/>
            </p:cNvSpPr>
            <p:nvPr/>
          </p:nvSpPr>
          <p:spPr bwMode="auto">
            <a:xfrm>
              <a:off x="5287" y="1878"/>
              <a:ext cx="7" cy="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7 w 7"/>
                <a:gd name="T5" fmla="*/ 3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7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7" name="Line 203"/>
            <p:cNvSpPr>
              <a:spLocks noChangeShapeType="1"/>
            </p:cNvSpPr>
            <p:nvPr/>
          </p:nvSpPr>
          <p:spPr bwMode="auto">
            <a:xfrm>
              <a:off x="5294" y="188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8" name="Freeform 204"/>
            <p:cNvSpPr>
              <a:spLocks/>
            </p:cNvSpPr>
            <p:nvPr/>
          </p:nvSpPr>
          <p:spPr bwMode="auto">
            <a:xfrm>
              <a:off x="5308" y="1881"/>
              <a:ext cx="7" cy="2"/>
            </a:xfrm>
            <a:custGeom>
              <a:avLst/>
              <a:gdLst>
                <a:gd name="T0" fmla="*/ 0 w 7"/>
                <a:gd name="T1" fmla="*/ 0 h 2"/>
                <a:gd name="T2" fmla="*/ 7 w 7"/>
                <a:gd name="T3" fmla="*/ 0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0"/>
                  </a:moveTo>
                  <a:lnTo>
                    <a:pt x="7" y="0"/>
                  </a:lnTo>
                  <a:lnTo>
                    <a:pt x="7" y="2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39" name="Line 205"/>
            <p:cNvSpPr>
              <a:spLocks noChangeShapeType="1"/>
            </p:cNvSpPr>
            <p:nvPr/>
          </p:nvSpPr>
          <p:spPr bwMode="auto">
            <a:xfrm>
              <a:off x="5315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0" name="Freeform 206"/>
            <p:cNvSpPr>
              <a:spLocks/>
            </p:cNvSpPr>
            <p:nvPr/>
          </p:nvSpPr>
          <p:spPr bwMode="auto">
            <a:xfrm>
              <a:off x="5322" y="1883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1" name="Line 207"/>
            <p:cNvSpPr>
              <a:spLocks noChangeShapeType="1"/>
            </p:cNvSpPr>
            <p:nvPr/>
          </p:nvSpPr>
          <p:spPr bwMode="auto">
            <a:xfrm>
              <a:off x="5336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2" name="Freeform 208"/>
            <p:cNvSpPr>
              <a:spLocks/>
            </p:cNvSpPr>
            <p:nvPr/>
          </p:nvSpPr>
          <p:spPr bwMode="auto">
            <a:xfrm>
              <a:off x="5343" y="1886"/>
              <a:ext cx="15" cy="3"/>
            </a:xfrm>
            <a:custGeom>
              <a:avLst/>
              <a:gdLst>
                <a:gd name="T0" fmla="*/ 0 w 15"/>
                <a:gd name="T1" fmla="*/ 0 h 3"/>
                <a:gd name="T2" fmla="*/ 7 w 15"/>
                <a:gd name="T3" fmla="*/ 0 h 3"/>
                <a:gd name="T4" fmla="*/ 15 w 15"/>
                <a:gd name="T5" fmla="*/ 3 h 3"/>
                <a:gd name="T6" fmla="*/ 0 60000 65536"/>
                <a:gd name="T7" fmla="*/ 0 60000 65536"/>
                <a:gd name="T8" fmla="*/ 0 60000 65536"/>
                <a:gd name="T9" fmla="*/ 0 w 15"/>
                <a:gd name="T10" fmla="*/ 0 h 3"/>
                <a:gd name="T11" fmla="*/ 15 w 1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">
                  <a:moveTo>
                    <a:pt x="0" y="0"/>
                  </a:moveTo>
                  <a:lnTo>
                    <a:pt x="7" y="0"/>
                  </a:lnTo>
                  <a:lnTo>
                    <a:pt x="15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3" name="Line 209"/>
            <p:cNvSpPr>
              <a:spLocks noChangeShapeType="1"/>
            </p:cNvSpPr>
            <p:nvPr/>
          </p:nvSpPr>
          <p:spPr bwMode="auto">
            <a:xfrm>
              <a:off x="5358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4" name="Line 210"/>
            <p:cNvSpPr>
              <a:spLocks noChangeShapeType="1"/>
            </p:cNvSpPr>
            <p:nvPr/>
          </p:nvSpPr>
          <p:spPr bwMode="auto">
            <a:xfrm>
              <a:off x="5365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5" name="Line 211"/>
            <p:cNvSpPr>
              <a:spLocks noChangeShapeType="1"/>
            </p:cNvSpPr>
            <p:nvPr/>
          </p:nvSpPr>
          <p:spPr bwMode="auto">
            <a:xfrm>
              <a:off x="5379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6" name="Freeform 212"/>
            <p:cNvSpPr>
              <a:spLocks/>
            </p:cNvSpPr>
            <p:nvPr/>
          </p:nvSpPr>
          <p:spPr bwMode="auto">
            <a:xfrm>
              <a:off x="5386" y="1889"/>
              <a:ext cx="14" cy="2"/>
            </a:xfrm>
            <a:custGeom>
              <a:avLst/>
              <a:gdLst>
                <a:gd name="T0" fmla="*/ 0 w 14"/>
                <a:gd name="T1" fmla="*/ 0 h 2"/>
                <a:gd name="T2" fmla="*/ 7 w 14"/>
                <a:gd name="T3" fmla="*/ 0 h 2"/>
                <a:gd name="T4" fmla="*/ 14 w 14"/>
                <a:gd name="T5" fmla="*/ 2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7" y="0"/>
                  </a:lnTo>
                  <a:lnTo>
                    <a:pt x="14" y="2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7" name="Line 213"/>
            <p:cNvSpPr>
              <a:spLocks noChangeShapeType="1"/>
            </p:cNvSpPr>
            <p:nvPr/>
          </p:nvSpPr>
          <p:spPr bwMode="auto">
            <a:xfrm>
              <a:off x="5400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8" name="Line 214"/>
            <p:cNvSpPr>
              <a:spLocks noChangeShapeType="1"/>
            </p:cNvSpPr>
            <p:nvPr/>
          </p:nvSpPr>
          <p:spPr bwMode="auto">
            <a:xfrm>
              <a:off x="5407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9" name="Line 215"/>
            <p:cNvSpPr>
              <a:spLocks noChangeShapeType="1"/>
            </p:cNvSpPr>
            <p:nvPr/>
          </p:nvSpPr>
          <p:spPr bwMode="auto">
            <a:xfrm>
              <a:off x="5414" y="189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0" name="Line 216"/>
            <p:cNvSpPr>
              <a:spLocks noChangeShapeType="1"/>
            </p:cNvSpPr>
            <p:nvPr/>
          </p:nvSpPr>
          <p:spPr bwMode="auto">
            <a:xfrm>
              <a:off x="5428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1" name="Freeform 217"/>
            <p:cNvSpPr>
              <a:spLocks/>
            </p:cNvSpPr>
            <p:nvPr/>
          </p:nvSpPr>
          <p:spPr bwMode="auto">
            <a:xfrm>
              <a:off x="5435" y="1891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2" name="Line 218"/>
            <p:cNvSpPr>
              <a:spLocks noChangeShapeType="1"/>
            </p:cNvSpPr>
            <p:nvPr/>
          </p:nvSpPr>
          <p:spPr bwMode="auto">
            <a:xfrm>
              <a:off x="5449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3" name="Line 219"/>
            <p:cNvSpPr>
              <a:spLocks noChangeShapeType="1"/>
            </p:cNvSpPr>
            <p:nvPr/>
          </p:nvSpPr>
          <p:spPr bwMode="auto">
            <a:xfrm>
              <a:off x="5456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4" name="Line 220"/>
            <p:cNvSpPr>
              <a:spLocks noChangeShapeType="1"/>
            </p:cNvSpPr>
            <p:nvPr/>
          </p:nvSpPr>
          <p:spPr bwMode="auto">
            <a:xfrm>
              <a:off x="5470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5" name="Line 221"/>
            <p:cNvSpPr>
              <a:spLocks noChangeShapeType="1"/>
            </p:cNvSpPr>
            <p:nvPr/>
          </p:nvSpPr>
          <p:spPr bwMode="auto">
            <a:xfrm>
              <a:off x="5477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6" name="Line 222"/>
            <p:cNvSpPr>
              <a:spLocks noChangeShapeType="1"/>
            </p:cNvSpPr>
            <p:nvPr/>
          </p:nvSpPr>
          <p:spPr bwMode="auto">
            <a:xfrm>
              <a:off x="5491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" name="Line 223"/>
            <p:cNvSpPr>
              <a:spLocks noChangeShapeType="1"/>
            </p:cNvSpPr>
            <p:nvPr/>
          </p:nvSpPr>
          <p:spPr bwMode="auto">
            <a:xfrm>
              <a:off x="5498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8" name="Line 224"/>
            <p:cNvSpPr>
              <a:spLocks noChangeShapeType="1"/>
            </p:cNvSpPr>
            <p:nvPr/>
          </p:nvSpPr>
          <p:spPr bwMode="auto">
            <a:xfrm>
              <a:off x="5505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9" name="Line 225"/>
            <p:cNvSpPr>
              <a:spLocks noChangeShapeType="1"/>
            </p:cNvSpPr>
            <p:nvPr/>
          </p:nvSpPr>
          <p:spPr bwMode="auto">
            <a:xfrm>
              <a:off x="5519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0" name="Line 226"/>
            <p:cNvSpPr>
              <a:spLocks noChangeShapeType="1"/>
            </p:cNvSpPr>
            <p:nvPr/>
          </p:nvSpPr>
          <p:spPr bwMode="auto">
            <a:xfrm>
              <a:off x="5526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1" name="Line 227"/>
            <p:cNvSpPr>
              <a:spLocks noChangeShapeType="1"/>
            </p:cNvSpPr>
            <p:nvPr/>
          </p:nvSpPr>
          <p:spPr bwMode="auto">
            <a:xfrm>
              <a:off x="5540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2" name="Freeform 228"/>
            <p:cNvSpPr>
              <a:spLocks/>
            </p:cNvSpPr>
            <p:nvPr/>
          </p:nvSpPr>
          <p:spPr bwMode="auto">
            <a:xfrm>
              <a:off x="5547" y="1894"/>
              <a:ext cx="15" cy="3"/>
            </a:xfrm>
            <a:custGeom>
              <a:avLst/>
              <a:gdLst>
                <a:gd name="T0" fmla="*/ 0 w 15"/>
                <a:gd name="T1" fmla="*/ 0 h 3"/>
                <a:gd name="T2" fmla="*/ 7 w 15"/>
                <a:gd name="T3" fmla="*/ 0 h 3"/>
                <a:gd name="T4" fmla="*/ 15 w 15"/>
                <a:gd name="T5" fmla="*/ 3 h 3"/>
                <a:gd name="T6" fmla="*/ 0 60000 65536"/>
                <a:gd name="T7" fmla="*/ 0 60000 65536"/>
                <a:gd name="T8" fmla="*/ 0 60000 65536"/>
                <a:gd name="T9" fmla="*/ 0 w 15"/>
                <a:gd name="T10" fmla="*/ 0 h 3"/>
                <a:gd name="T11" fmla="*/ 15 w 1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">
                  <a:moveTo>
                    <a:pt x="0" y="0"/>
                  </a:moveTo>
                  <a:lnTo>
                    <a:pt x="7" y="0"/>
                  </a:lnTo>
                  <a:lnTo>
                    <a:pt x="15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3" name="Line 229"/>
            <p:cNvSpPr>
              <a:spLocks noChangeShapeType="1"/>
            </p:cNvSpPr>
            <p:nvPr/>
          </p:nvSpPr>
          <p:spPr bwMode="auto">
            <a:xfrm>
              <a:off x="5562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4" name="Line 230"/>
            <p:cNvSpPr>
              <a:spLocks noChangeShapeType="1"/>
            </p:cNvSpPr>
            <p:nvPr/>
          </p:nvSpPr>
          <p:spPr bwMode="auto">
            <a:xfrm>
              <a:off x="5569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5" name="Line 231"/>
            <p:cNvSpPr>
              <a:spLocks noChangeShapeType="1"/>
            </p:cNvSpPr>
            <p:nvPr/>
          </p:nvSpPr>
          <p:spPr bwMode="auto">
            <a:xfrm>
              <a:off x="5576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6" name="Line 232"/>
            <p:cNvSpPr>
              <a:spLocks noChangeShapeType="1"/>
            </p:cNvSpPr>
            <p:nvPr/>
          </p:nvSpPr>
          <p:spPr bwMode="auto">
            <a:xfrm>
              <a:off x="5590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7" name="Line 233"/>
            <p:cNvSpPr>
              <a:spLocks noChangeShapeType="1"/>
            </p:cNvSpPr>
            <p:nvPr/>
          </p:nvSpPr>
          <p:spPr bwMode="auto">
            <a:xfrm>
              <a:off x="5597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8" name="Line 234"/>
            <p:cNvSpPr>
              <a:spLocks noChangeShapeType="1"/>
            </p:cNvSpPr>
            <p:nvPr/>
          </p:nvSpPr>
          <p:spPr bwMode="auto">
            <a:xfrm>
              <a:off x="5611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9" name="Line 235"/>
            <p:cNvSpPr>
              <a:spLocks noChangeShapeType="1"/>
            </p:cNvSpPr>
            <p:nvPr/>
          </p:nvSpPr>
          <p:spPr bwMode="auto">
            <a:xfrm>
              <a:off x="5618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70" name="Line 236"/>
            <p:cNvSpPr>
              <a:spLocks noChangeShapeType="1"/>
            </p:cNvSpPr>
            <p:nvPr/>
          </p:nvSpPr>
          <p:spPr bwMode="auto">
            <a:xfrm>
              <a:off x="5632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71" name="Line 237"/>
            <p:cNvSpPr>
              <a:spLocks noChangeShapeType="1"/>
            </p:cNvSpPr>
            <p:nvPr/>
          </p:nvSpPr>
          <p:spPr bwMode="auto">
            <a:xfrm>
              <a:off x="5639" y="189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72" name="Line 238"/>
            <p:cNvSpPr>
              <a:spLocks noChangeShapeType="1"/>
            </p:cNvSpPr>
            <p:nvPr/>
          </p:nvSpPr>
          <p:spPr bwMode="auto">
            <a:xfrm>
              <a:off x="5653" y="189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0" name="Line 239"/>
          <p:cNvSpPr>
            <a:spLocks noChangeShapeType="1"/>
          </p:cNvSpPr>
          <p:nvPr/>
        </p:nvSpPr>
        <p:spPr bwMode="auto">
          <a:xfrm>
            <a:off x="3705225" y="6459538"/>
            <a:ext cx="1031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1" name="Group 240"/>
          <p:cNvGrpSpPr>
            <a:grpSpLocks/>
          </p:cNvGrpSpPr>
          <p:nvPr/>
        </p:nvGrpSpPr>
        <p:grpSpPr bwMode="auto">
          <a:xfrm>
            <a:off x="3705225" y="5943600"/>
            <a:ext cx="1905000" cy="381000"/>
            <a:chOff x="3634" y="1670"/>
            <a:chExt cx="2026" cy="454"/>
          </a:xfrm>
        </p:grpSpPr>
        <p:sp>
          <p:nvSpPr>
            <p:cNvPr id="18673" name="Line 241"/>
            <p:cNvSpPr>
              <a:spLocks noChangeShapeType="1"/>
            </p:cNvSpPr>
            <p:nvPr/>
          </p:nvSpPr>
          <p:spPr bwMode="auto">
            <a:xfrm>
              <a:off x="3634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4" name="Line 242"/>
            <p:cNvSpPr>
              <a:spLocks noChangeShapeType="1"/>
            </p:cNvSpPr>
            <p:nvPr/>
          </p:nvSpPr>
          <p:spPr bwMode="auto">
            <a:xfrm>
              <a:off x="3641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5" name="Line 243"/>
            <p:cNvSpPr>
              <a:spLocks noChangeShapeType="1"/>
            </p:cNvSpPr>
            <p:nvPr/>
          </p:nvSpPr>
          <p:spPr bwMode="auto">
            <a:xfrm>
              <a:off x="3655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6" name="Line 244"/>
            <p:cNvSpPr>
              <a:spLocks noChangeShapeType="1"/>
            </p:cNvSpPr>
            <p:nvPr/>
          </p:nvSpPr>
          <p:spPr bwMode="auto">
            <a:xfrm>
              <a:off x="3662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7" name="Line 245"/>
            <p:cNvSpPr>
              <a:spLocks noChangeShapeType="1"/>
            </p:cNvSpPr>
            <p:nvPr/>
          </p:nvSpPr>
          <p:spPr bwMode="auto">
            <a:xfrm>
              <a:off x="3676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8" name="Line 246"/>
            <p:cNvSpPr>
              <a:spLocks noChangeShapeType="1"/>
            </p:cNvSpPr>
            <p:nvPr/>
          </p:nvSpPr>
          <p:spPr bwMode="auto">
            <a:xfrm>
              <a:off x="3683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9" name="Line 247"/>
            <p:cNvSpPr>
              <a:spLocks noChangeShapeType="1"/>
            </p:cNvSpPr>
            <p:nvPr/>
          </p:nvSpPr>
          <p:spPr bwMode="auto">
            <a:xfrm>
              <a:off x="3697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0" name="Line 248"/>
            <p:cNvSpPr>
              <a:spLocks noChangeShapeType="1"/>
            </p:cNvSpPr>
            <p:nvPr/>
          </p:nvSpPr>
          <p:spPr bwMode="auto">
            <a:xfrm>
              <a:off x="3704" y="1894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1" name="Line 249"/>
            <p:cNvSpPr>
              <a:spLocks noChangeShapeType="1"/>
            </p:cNvSpPr>
            <p:nvPr/>
          </p:nvSpPr>
          <p:spPr bwMode="auto">
            <a:xfrm>
              <a:off x="3718" y="1894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2" name="Line 250"/>
            <p:cNvSpPr>
              <a:spLocks noChangeShapeType="1"/>
            </p:cNvSpPr>
            <p:nvPr/>
          </p:nvSpPr>
          <p:spPr bwMode="auto">
            <a:xfrm>
              <a:off x="3725" y="1894"/>
              <a:ext cx="8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3" name="Freeform 251"/>
            <p:cNvSpPr>
              <a:spLocks/>
            </p:cNvSpPr>
            <p:nvPr/>
          </p:nvSpPr>
          <p:spPr bwMode="auto">
            <a:xfrm>
              <a:off x="3733" y="1891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4" name="Line 252"/>
            <p:cNvSpPr>
              <a:spLocks noChangeShapeType="1"/>
            </p:cNvSpPr>
            <p:nvPr/>
          </p:nvSpPr>
          <p:spPr bwMode="auto">
            <a:xfrm>
              <a:off x="3747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5" name="Line 253"/>
            <p:cNvSpPr>
              <a:spLocks noChangeShapeType="1"/>
            </p:cNvSpPr>
            <p:nvPr/>
          </p:nvSpPr>
          <p:spPr bwMode="auto">
            <a:xfrm>
              <a:off x="3754" y="189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6" name="Line 254"/>
            <p:cNvSpPr>
              <a:spLocks noChangeShapeType="1"/>
            </p:cNvSpPr>
            <p:nvPr/>
          </p:nvSpPr>
          <p:spPr bwMode="auto">
            <a:xfrm>
              <a:off x="3768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7" name="Line 255"/>
            <p:cNvSpPr>
              <a:spLocks noChangeShapeType="1"/>
            </p:cNvSpPr>
            <p:nvPr/>
          </p:nvSpPr>
          <p:spPr bwMode="auto">
            <a:xfrm>
              <a:off x="3775" y="189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8" name="Line 256"/>
            <p:cNvSpPr>
              <a:spLocks noChangeShapeType="1"/>
            </p:cNvSpPr>
            <p:nvPr/>
          </p:nvSpPr>
          <p:spPr bwMode="auto">
            <a:xfrm>
              <a:off x="3789" y="189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89" name="Freeform 257"/>
            <p:cNvSpPr>
              <a:spLocks/>
            </p:cNvSpPr>
            <p:nvPr/>
          </p:nvSpPr>
          <p:spPr bwMode="auto">
            <a:xfrm>
              <a:off x="3796" y="1889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0" name="Line 258"/>
            <p:cNvSpPr>
              <a:spLocks noChangeShapeType="1"/>
            </p:cNvSpPr>
            <p:nvPr/>
          </p:nvSpPr>
          <p:spPr bwMode="auto">
            <a:xfrm>
              <a:off x="3803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1" name="Line 259"/>
            <p:cNvSpPr>
              <a:spLocks noChangeShapeType="1"/>
            </p:cNvSpPr>
            <p:nvPr/>
          </p:nvSpPr>
          <p:spPr bwMode="auto">
            <a:xfrm>
              <a:off x="3817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2" name="Line 260"/>
            <p:cNvSpPr>
              <a:spLocks noChangeShapeType="1"/>
            </p:cNvSpPr>
            <p:nvPr/>
          </p:nvSpPr>
          <p:spPr bwMode="auto">
            <a:xfrm>
              <a:off x="3824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3" name="Freeform 261"/>
            <p:cNvSpPr>
              <a:spLocks/>
            </p:cNvSpPr>
            <p:nvPr/>
          </p:nvSpPr>
          <p:spPr bwMode="auto">
            <a:xfrm>
              <a:off x="3838" y="1886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4" name="Line 262"/>
            <p:cNvSpPr>
              <a:spLocks noChangeShapeType="1"/>
            </p:cNvSpPr>
            <p:nvPr/>
          </p:nvSpPr>
          <p:spPr bwMode="auto">
            <a:xfrm>
              <a:off x="3845" y="188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5" name="Line 263"/>
            <p:cNvSpPr>
              <a:spLocks noChangeShapeType="1"/>
            </p:cNvSpPr>
            <p:nvPr/>
          </p:nvSpPr>
          <p:spPr bwMode="auto">
            <a:xfrm>
              <a:off x="3859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6" name="Freeform 264"/>
            <p:cNvSpPr>
              <a:spLocks/>
            </p:cNvSpPr>
            <p:nvPr/>
          </p:nvSpPr>
          <p:spPr bwMode="auto">
            <a:xfrm>
              <a:off x="3866" y="1883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7" name="Line 265"/>
            <p:cNvSpPr>
              <a:spLocks noChangeShapeType="1"/>
            </p:cNvSpPr>
            <p:nvPr/>
          </p:nvSpPr>
          <p:spPr bwMode="auto">
            <a:xfrm>
              <a:off x="3880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8" name="Freeform 266"/>
            <p:cNvSpPr>
              <a:spLocks/>
            </p:cNvSpPr>
            <p:nvPr/>
          </p:nvSpPr>
          <p:spPr bwMode="auto">
            <a:xfrm>
              <a:off x="3887" y="1881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99" name="Line 267"/>
            <p:cNvSpPr>
              <a:spLocks noChangeShapeType="1"/>
            </p:cNvSpPr>
            <p:nvPr/>
          </p:nvSpPr>
          <p:spPr bwMode="auto">
            <a:xfrm>
              <a:off x="3894" y="1881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0" name="Freeform 268"/>
            <p:cNvSpPr>
              <a:spLocks/>
            </p:cNvSpPr>
            <p:nvPr/>
          </p:nvSpPr>
          <p:spPr bwMode="auto">
            <a:xfrm>
              <a:off x="3908" y="1878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1" name="Line 269"/>
            <p:cNvSpPr>
              <a:spLocks noChangeShapeType="1"/>
            </p:cNvSpPr>
            <p:nvPr/>
          </p:nvSpPr>
          <p:spPr bwMode="auto">
            <a:xfrm>
              <a:off x="3915" y="1878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2" name="Line 270"/>
            <p:cNvSpPr>
              <a:spLocks noChangeShapeType="1"/>
            </p:cNvSpPr>
            <p:nvPr/>
          </p:nvSpPr>
          <p:spPr bwMode="auto">
            <a:xfrm flipV="1">
              <a:off x="3929" y="1875"/>
              <a:ext cx="8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3" name="Line 271"/>
            <p:cNvSpPr>
              <a:spLocks noChangeShapeType="1"/>
            </p:cNvSpPr>
            <p:nvPr/>
          </p:nvSpPr>
          <p:spPr bwMode="auto">
            <a:xfrm flipV="1">
              <a:off x="3937" y="187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4" name="Line 272"/>
            <p:cNvSpPr>
              <a:spLocks noChangeShapeType="1"/>
            </p:cNvSpPr>
            <p:nvPr/>
          </p:nvSpPr>
          <p:spPr bwMode="auto">
            <a:xfrm>
              <a:off x="3951" y="187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5" name="Line 273"/>
            <p:cNvSpPr>
              <a:spLocks noChangeShapeType="1"/>
            </p:cNvSpPr>
            <p:nvPr/>
          </p:nvSpPr>
          <p:spPr bwMode="auto">
            <a:xfrm flipV="1">
              <a:off x="3958" y="1870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6" name="Line 274"/>
            <p:cNvSpPr>
              <a:spLocks noChangeShapeType="1"/>
            </p:cNvSpPr>
            <p:nvPr/>
          </p:nvSpPr>
          <p:spPr bwMode="auto">
            <a:xfrm flipV="1">
              <a:off x="3972" y="186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7" name="Line 275"/>
            <p:cNvSpPr>
              <a:spLocks noChangeShapeType="1"/>
            </p:cNvSpPr>
            <p:nvPr/>
          </p:nvSpPr>
          <p:spPr bwMode="auto">
            <a:xfrm flipV="1">
              <a:off x="3979" y="1865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8" name="Line 276"/>
            <p:cNvSpPr>
              <a:spLocks noChangeShapeType="1"/>
            </p:cNvSpPr>
            <p:nvPr/>
          </p:nvSpPr>
          <p:spPr bwMode="auto">
            <a:xfrm flipV="1">
              <a:off x="3986" y="186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09" name="Line 277"/>
            <p:cNvSpPr>
              <a:spLocks noChangeShapeType="1"/>
            </p:cNvSpPr>
            <p:nvPr/>
          </p:nvSpPr>
          <p:spPr bwMode="auto">
            <a:xfrm flipV="1">
              <a:off x="4000" y="1857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0" name="Line 278"/>
            <p:cNvSpPr>
              <a:spLocks noChangeShapeType="1"/>
            </p:cNvSpPr>
            <p:nvPr/>
          </p:nvSpPr>
          <p:spPr bwMode="auto">
            <a:xfrm flipV="1">
              <a:off x="4007" y="1854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1" name="Line 279"/>
            <p:cNvSpPr>
              <a:spLocks noChangeShapeType="1"/>
            </p:cNvSpPr>
            <p:nvPr/>
          </p:nvSpPr>
          <p:spPr bwMode="auto">
            <a:xfrm flipV="1">
              <a:off x="4021" y="1851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2" name="Line 280"/>
            <p:cNvSpPr>
              <a:spLocks noChangeShapeType="1"/>
            </p:cNvSpPr>
            <p:nvPr/>
          </p:nvSpPr>
          <p:spPr bwMode="auto">
            <a:xfrm flipV="1">
              <a:off x="4028" y="1846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3" name="Line 281"/>
            <p:cNvSpPr>
              <a:spLocks noChangeShapeType="1"/>
            </p:cNvSpPr>
            <p:nvPr/>
          </p:nvSpPr>
          <p:spPr bwMode="auto">
            <a:xfrm flipV="1">
              <a:off x="4042" y="1843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4" name="Line 282"/>
            <p:cNvSpPr>
              <a:spLocks noChangeShapeType="1"/>
            </p:cNvSpPr>
            <p:nvPr/>
          </p:nvSpPr>
          <p:spPr bwMode="auto">
            <a:xfrm flipV="1">
              <a:off x="4049" y="1838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5" name="Line 283"/>
            <p:cNvSpPr>
              <a:spLocks noChangeShapeType="1"/>
            </p:cNvSpPr>
            <p:nvPr/>
          </p:nvSpPr>
          <p:spPr bwMode="auto">
            <a:xfrm flipV="1">
              <a:off x="4056" y="1833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6" name="Line 284"/>
            <p:cNvSpPr>
              <a:spLocks noChangeShapeType="1"/>
            </p:cNvSpPr>
            <p:nvPr/>
          </p:nvSpPr>
          <p:spPr bwMode="auto">
            <a:xfrm flipV="1">
              <a:off x="4070" y="1827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7" name="Freeform 285"/>
            <p:cNvSpPr>
              <a:spLocks/>
            </p:cNvSpPr>
            <p:nvPr/>
          </p:nvSpPr>
          <p:spPr bwMode="auto">
            <a:xfrm>
              <a:off x="4077" y="1819"/>
              <a:ext cx="14" cy="8"/>
            </a:xfrm>
            <a:custGeom>
              <a:avLst/>
              <a:gdLst>
                <a:gd name="T0" fmla="*/ 0 w 14"/>
                <a:gd name="T1" fmla="*/ 8 h 8"/>
                <a:gd name="T2" fmla="*/ 7 w 14"/>
                <a:gd name="T3" fmla="*/ 3 h 8"/>
                <a:gd name="T4" fmla="*/ 14 w 14"/>
                <a:gd name="T5" fmla="*/ 0 h 8"/>
                <a:gd name="T6" fmla="*/ 0 60000 65536"/>
                <a:gd name="T7" fmla="*/ 0 60000 65536"/>
                <a:gd name="T8" fmla="*/ 0 60000 65536"/>
                <a:gd name="T9" fmla="*/ 0 w 14"/>
                <a:gd name="T10" fmla="*/ 0 h 8"/>
                <a:gd name="T11" fmla="*/ 14 w 1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8">
                  <a:moveTo>
                    <a:pt x="0" y="8"/>
                  </a:moveTo>
                  <a:lnTo>
                    <a:pt x="7" y="3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8" name="Line 286"/>
            <p:cNvSpPr>
              <a:spLocks noChangeShapeType="1"/>
            </p:cNvSpPr>
            <p:nvPr/>
          </p:nvSpPr>
          <p:spPr bwMode="auto">
            <a:xfrm flipV="1">
              <a:off x="4091" y="181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9" name="Line 287"/>
            <p:cNvSpPr>
              <a:spLocks noChangeShapeType="1"/>
            </p:cNvSpPr>
            <p:nvPr/>
          </p:nvSpPr>
          <p:spPr bwMode="auto">
            <a:xfrm flipV="1">
              <a:off x="4098" y="1806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0" name="Line 288"/>
            <p:cNvSpPr>
              <a:spLocks noChangeShapeType="1"/>
            </p:cNvSpPr>
            <p:nvPr/>
          </p:nvSpPr>
          <p:spPr bwMode="auto">
            <a:xfrm flipV="1">
              <a:off x="4112" y="179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1" name="Line 289"/>
            <p:cNvSpPr>
              <a:spLocks noChangeShapeType="1"/>
            </p:cNvSpPr>
            <p:nvPr/>
          </p:nvSpPr>
          <p:spPr bwMode="auto">
            <a:xfrm flipV="1">
              <a:off x="4119" y="1790"/>
              <a:ext cx="15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2" name="Line 290"/>
            <p:cNvSpPr>
              <a:spLocks noChangeShapeType="1"/>
            </p:cNvSpPr>
            <p:nvPr/>
          </p:nvSpPr>
          <p:spPr bwMode="auto">
            <a:xfrm flipV="1">
              <a:off x="4134" y="1779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3" name="Line 291"/>
            <p:cNvSpPr>
              <a:spLocks noChangeShapeType="1"/>
            </p:cNvSpPr>
            <p:nvPr/>
          </p:nvSpPr>
          <p:spPr bwMode="auto">
            <a:xfrm flipV="1">
              <a:off x="4141" y="1768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4" name="Line 292"/>
            <p:cNvSpPr>
              <a:spLocks noChangeShapeType="1"/>
            </p:cNvSpPr>
            <p:nvPr/>
          </p:nvSpPr>
          <p:spPr bwMode="auto">
            <a:xfrm flipV="1">
              <a:off x="4148" y="176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5" name="Freeform 293"/>
            <p:cNvSpPr>
              <a:spLocks/>
            </p:cNvSpPr>
            <p:nvPr/>
          </p:nvSpPr>
          <p:spPr bwMode="auto">
            <a:xfrm>
              <a:off x="4162" y="1750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0 w 7"/>
                <a:gd name="T3" fmla="*/ 5 h 10"/>
                <a:gd name="T4" fmla="*/ 7 w 7"/>
                <a:gd name="T5" fmla="*/ 0 h 10"/>
                <a:gd name="T6" fmla="*/ 0 60000 65536"/>
                <a:gd name="T7" fmla="*/ 0 60000 65536"/>
                <a:gd name="T8" fmla="*/ 0 60000 65536"/>
                <a:gd name="T9" fmla="*/ 0 w 7"/>
                <a:gd name="T10" fmla="*/ 0 h 10"/>
                <a:gd name="T11" fmla="*/ 7 w 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0">
                  <a:moveTo>
                    <a:pt x="0" y="10"/>
                  </a:moveTo>
                  <a:lnTo>
                    <a:pt x="0" y="5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6" name="Line 294"/>
            <p:cNvSpPr>
              <a:spLocks noChangeShapeType="1"/>
            </p:cNvSpPr>
            <p:nvPr/>
          </p:nvSpPr>
          <p:spPr bwMode="auto">
            <a:xfrm flipV="1">
              <a:off x="4169" y="1742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7" name="Line 295"/>
            <p:cNvSpPr>
              <a:spLocks noChangeShapeType="1"/>
            </p:cNvSpPr>
            <p:nvPr/>
          </p:nvSpPr>
          <p:spPr bwMode="auto">
            <a:xfrm flipV="1">
              <a:off x="4183" y="1734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8" name="Line 296"/>
            <p:cNvSpPr>
              <a:spLocks noChangeShapeType="1"/>
            </p:cNvSpPr>
            <p:nvPr/>
          </p:nvSpPr>
          <p:spPr bwMode="auto">
            <a:xfrm flipV="1">
              <a:off x="4190" y="1726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29" name="Line 297"/>
            <p:cNvSpPr>
              <a:spLocks noChangeShapeType="1"/>
            </p:cNvSpPr>
            <p:nvPr/>
          </p:nvSpPr>
          <p:spPr bwMode="auto">
            <a:xfrm flipV="1">
              <a:off x="4204" y="171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0" name="Line 298"/>
            <p:cNvSpPr>
              <a:spLocks noChangeShapeType="1"/>
            </p:cNvSpPr>
            <p:nvPr/>
          </p:nvSpPr>
          <p:spPr bwMode="auto">
            <a:xfrm flipV="1">
              <a:off x="4211" y="171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1" name="Line 299"/>
            <p:cNvSpPr>
              <a:spLocks noChangeShapeType="1"/>
            </p:cNvSpPr>
            <p:nvPr/>
          </p:nvSpPr>
          <p:spPr bwMode="auto">
            <a:xfrm flipV="1">
              <a:off x="4225" y="170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2" name="Line 300"/>
            <p:cNvSpPr>
              <a:spLocks noChangeShapeType="1"/>
            </p:cNvSpPr>
            <p:nvPr/>
          </p:nvSpPr>
          <p:spPr bwMode="auto">
            <a:xfrm flipV="1">
              <a:off x="4232" y="1699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3" name="Line 301"/>
            <p:cNvSpPr>
              <a:spLocks noChangeShapeType="1"/>
            </p:cNvSpPr>
            <p:nvPr/>
          </p:nvSpPr>
          <p:spPr bwMode="auto">
            <a:xfrm flipV="1">
              <a:off x="4239" y="1694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4" name="Line 302"/>
            <p:cNvSpPr>
              <a:spLocks noChangeShapeType="1"/>
            </p:cNvSpPr>
            <p:nvPr/>
          </p:nvSpPr>
          <p:spPr bwMode="auto">
            <a:xfrm flipV="1">
              <a:off x="4253" y="1688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5" name="Line 303"/>
            <p:cNvSpPr>
              <a:spLocks noChangeShapeType="1"/>
            </p:cNvSpPr>
            <p:nvPr/>
          </p:nvSpPr>
          <p:spPr bwMode="auto">
            <a:xfrm flipV="1">
              <a:off x="4260" y="1683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6" name="Line 304"/>
            <p:cNvSpPr>
              <a:spLocks noChangeShapeType="1"/>
            </p:cNvSpPr>
            <p:nvPr/>
          </p:nvSpPr>
          <p:spPr bwMode="auto">
            <a:xfrm flipV="1">
              <a:off x="4274" y="168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7" name="Line 305"/>
            <p:cNvSpPr>
              <a:spLocks noChangeShapeType="1"/>
            </p:cNvSpPr>
            <p:nvPr/>
          </p:nvSpPr>
          <p:spPr bwMode="auto">
            <a:xfrm flipV="1">
              <a:off x="4281" y="1678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8" name="Line 306"/>
            <p:cNvSpPr>
              <a:spLocks noChangeShapeType="1"/>
            </p:cNvSpPr>
            <p:nvPr/>
          </p:nvSpPr>
          <p:spPr bwMode="auto">
            <a:xfrm flipV="1">
              <a:off x="4295" y="16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39" name="Line 307"/>
            <p:cNvSpPr>
              <a:spLocks noChangeShapeType="1"/>
            </p:cNvSpPr>
            <p:nvPr/>
          </p:nvSpPr>
          <p:spPr bwMode="auto">
            <a:xfrm flipV="1">
              <a:off x="4302" y="1672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0" name="Line 308"/>
            <p:cNvSpPr>
              <a:spLocks noChangeShapeType="1"/>
            </p:cNvSpPr>
            <p:nvPr/>
          </p:nvSpPr>
          <p:spPr bwMode="auto">
            <a:xfrm flipV="1">
              <a:off x="4309" y="1670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1" name="Line 309"/>
            <p:cNvSpPr>
              <a:spLocks noChangeShapeType="1"/>
            </p:cNvSpPr>
            <p:nvPr/>
          </p:nvSpPr>
          <p:spPr bwMode="auto">
            <a:xfrm>
              <a:off x="4323" y="1670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2" name="Line 310"/>
            <p:cNvSpPr>
              <a:spLocks noChangeShapeType="1"/>
            </p:cNvSpPr>
            <p:nvPr/>
          </p:nvSpPr>
          <p:spPr bwMode="auto">
            <a:xfrm>
              <a:off x="4330" y="1670"/>
              <a:ext cx="15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3" name="Line 311"/>
            <p:cNvSpPr>
              <a:spLocks noChangeShapeType="1"/>
            </p:cNvSpPr>
            <p:nvPr/>
          </p:nvSpPr>
          <p:spPr bwMode="auto">
            <a:xfrm>
              <a:off x="4345" y="1670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" name="Freeform 312"/>
            <p:cNvSpPr>
              <a:spLocks/>
            </p:cNvSpPr>
            <p:nvPr/>
          </p:nvSpPr>
          <p:spPr bwMode="auto">
            <a:xfrm>
              <a:off x="4352" y="1670"/>
              <a:ext cx="14" cy="2"/>
            </a:xfrm>
            <a:custGeom>
              <a:avLst/>
              <a:gdLst>
                <a:gd name="T0" fmla="*/ 0 w 14"/>
                <a:gd name="T1" fmla="*/ 0 h 2"/>
                <a:gd name="T2" fmla="*/ 7 w 14"/>
                <a:gd name="T3" fmla="*/ 0 h 2"/>
                <a:gd name="T4" fmla="*/ 14 w 14"/>
                <a:gd name="T5" fmla="*/ 2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7" y="0"/>
                  </a:lnTo>
                  <a:lnTo>
                    <a:pt x="14" y="2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" name="Line 313"/>
            <p:cNvSpPr>
              <a:spLocks noChangeShapeType="1"/>
            </p:cNvSpPr>
            <p:nvPr/>
          </p:nvSpPr>
          <p:spPr bwMode="auto">
            <a:xfrm>
              <a:off x="4366" y="167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6" name="Line 314"/>
            <p:cNvSpPr>
              <a:spLocks noChangeShapeType="1"/>
            </p:cNvSpPr>
            <p:nvPr/>
          </p:nvSpPr>
          <p:spPr bwMode="auto">
            <a:xfrm>
              <a:off x="4373" y="167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7" name="Line 315"/>
            <p:cNvSpPr>
              <a:spLocks noChangeShapeType="1"/>
            </p:cNvSpPr>
            <p:nvPr/>
          </p:nvSpPr>
          <p:spPr bwMode="auto">
            <a:xfrm>
              <a:off x="4387" y="167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8" name="Line 316"/>
            <p:cNvSpPr>
              <a:spLocks noChangeShapeType="1"/>
            </p:cNvSpPr>
            <p:nvPr/>
          </p:nvSpPr>
          <p:spPr bwMode="auto">
            <a:xfrm>
              <a:off x="4394" y="1678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9" name="Line 317"/>
            <p:cNvSpPr>
              <a:spLocks noChangeShapeType="1"/>
            </p:cNvSpPr>
            <p:nvPr/>
          </p:nvSpPr>
          <p:spPr bwMode="auto">
            <a:xfrm>
              <a:off x="4401" y="1683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0" name="Line 318"/>
            <p:cNvSpPr>
              <a:spLocks noChangeShapeType="1"/>
            </p:cNvSpPr>
            <p:nvPr/>
          </p:nvSpPr>
          <p:spPr bwMode="auto">
            <a:xfrm>
              <a:off x="4415" y="1686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1" name="Line 319"/>
            <p:cNvSpPr>
              <a:spLocks noChangeShapeType="1"/>
            </p:cNvSpPr>
            <p:nvPr/>
          </p:nvSpPr>
          <p:spPr bwMode="auto">
            <a:xfrm>
              <a:off x="4422" y="1691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2" name="Line 320"/>
            <p:cNvSpPr>
              <a:spLocks noChangeShapeType="1"/>
            </p:cNvSpPr>
            <p:nvPr/>
          </p:nvSpPr>
          <p:spPr bwMode="auto">
            <a:xfrm>
              <a:off x="4436" y="1696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3" name="Line 321"/>
            <p:cNvSpPr>
              <a:spLocks noChangeShapeType="1"/>
            </p:cNvSpPr>
            <p:nvPr/>
          </p:nvSpPr>
          <p:spPr bwMode="auto">
            <a:xfrm>
              <a:off x="4443" y="1702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4" name="Freeform 322"/>
            <p:cNvSpPr>
              <a:spLocks/>
            </p:cNvSpPr>
            <p:nvPr/>
          </p:nvSpPr>
          <p:spPr bwMode="auto">
            <a:xfrm>
              <a:off x="4457" y="1707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3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3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5" name="Line 323"/>
            <p:cNvSpPr>
              <a:spLocks noChangeShapeType="1"/>
            </p:cNvSpPr>
            <p:nvPr/>
          </p:nvSpPr>
          <p:spPr bwMode="auto">
            <a:xfrm>
              <a:off x="4464" y="1715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6" name="Line 324"/>
            <p:cNvSpPr>
              <a:spLocks noChangeShapeType="1"/>
            </p:cNvSpPr>
            <p:nvPr/>
          </p:nvSpPr>
          <p:spPr bwMode="auto">
            <a:xfrm>
              <a:off x="4478" y="1720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7" name="Line 325"/>
            <p:cNvSpPr>
              <a:spLocks noChangeShapeType="1"/>
            </p:cNvSpPr>
            <p:nvPr/>
          </p:nvSpPr>
          <p:spPr bwMode="auto">
            <a:xfrm>
              <a:off x="4485" y="172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8" name="Freeform 326"/>
            <p:cNvSpPr>
              <a:spLocks/>
            </p:cNvSpPr>
            <p:nvPr/>
          </p:nvSpPr>
          <p:spPr bwMode="auto">
            <a:xfrm>
              <a:off x="4492" y="1736"/>
              <a:ext cx="14" cy="11"/>
            </a:xfrm>
            <a:custGeom>
              <a:avLst/>
              <a:gdLst>
                <a:gd name="T0" fmla="*/ 0 w 14"/>
                <a:gd name="T1" fmla="*/ 0 h 11"/>
                <a:gd name="T2" fmla="*/ 7 w 14"/>
                <a:gd name="T3" fmla="*/ 6 h 11"/>
                <a:gd name="T4" fmla="*/ 14 w 14"/>
                <a:gd name="T5" fmla="*/ 11 h 11"/>
                <a:gd name="T6" fmla="*/ 0 60000 65536"/>
                <a:gd name="T7" fmla="*/ 0 60000 65536"/>
                <a:gd name="T8" fmla="*/ 0 60000 65536"/>
                <a:gd name="T9" fmla="*/ 0 w 14"/>
                <a:gd name="T10" fmla="*/ 0 h 11"/>
                <a:gd name="T11" fmla="*/ 14 w 14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1">
                  <a:moveTo>
                    <a:pt x="0" y="0"/>
                  </a:moveTo>
                  <a:lnTo>
                    <a:pt x="7" y="6"/>
                  </a:lnTo>
                  <a:lnTo>
                    <a:pt x="14" y="11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59" name="Line 327"/>
            <p:cNvSpPr>
              <a:spLocks noChangeShapeType="1"/>
            </p:cNvSpPr>
            <p:nvPr/>
          </p:nvSpPr>
          <p:spPr bwMode="auto">
            <a:xfrm>
              <a:off x="4506" y="174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0" name="Line 328"/>
            <p:cNvSpPr>
              <a:spLocks noChangeShapeType="1"/>
            </p:cNvSpPr>
            <p:nvPr/>
          </p:nvSpPr>
          <p:spPr bwMode="auto">
            <a:xfrm>
              <a:off x="4513" y="175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1" name="Line 329"/>
            <p:cNvSpPr>
              <a:spLocks noChangeShapeType="1"/>
            </p:cNvSpPr>
            <p:nvPr/>
          </p:nvSpPr>
          <p:spPr bwMode="auto">
            <a:xfrm>
              <a:off x="4527" y="1763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2" name="Line 330"/>
            <p:cNvSpPr>
              <a:spLocks noChangeShapeType="1"/>
            </p:cNvSpPr>
            <p:nvPr/>
          </p:nvSpPr>
          <p:spPr bwMode="auto">
            <a:xfrm>
              <a:off x="4534" y="1774"/>
              <a:ext cx="15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3" name="Line 331"/>
            <p:cNvSpPr>
              <a:spLocks noChangeShapeType="1"/>
            </p:cNvSpPr>
            <p:nvPr/>
          </p:nvSpPr>
          <p:spPr bwMode="auto">
            <a:xfrm>
              <a:off x="4549" y="1784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4" name="Line 332"/>
            <p:cNvSpPr>
              <a:spLocks noChangeShapeType="1"/>
            </p:cNvSpPr>
            <p:nvPr/>
          </p:nvSpPr>
          <p:spPr bwMode="auto">
            <a:xfrm>
              <a:off x="4556" y="1795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5" name="Line 333"/>
            <p:cNvSpPr>
              <a:spLocks noChangeShapeType="1"/>
            </p:cNvSpPr>
            <p:nvPr/>
          </p:nvSpPr>
          <p:spPr bwMode="auto">
            <a:xfrm>
              <a:off x="4563" y="1806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6" name="Line 334"/>
            <p:cNvSpPr>
              <a:spLocks noChangeShapeType="1"/>
            </p:cNvSpPr>
            <p:nvPr/>
          </p:nvSpPr>
          <p:spPr bwMode="auto">
            <a:xfrm>
              <a:off x="4577" y="1816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7" name="Line 335"/>
            <p:cNvSpPr>
              <a:spLocks noChangeShapeType="1"/>
            </p:cNvSpPr>
            <p:nvPr/>
          </p:nvSpPr>
          <p:spPr bwMode="auto">
            <a:xfrm>
              <a:off x="4584" y="1827"/>
              <a:ext cx="14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8" name="Line 336"/>
            <p:cNvSpPr>
              <a:spLocks noChangeShapeType="1"/>
            </p:cNvSpPr>
            <p:nvPr/>
          </p:nvSpPr>
          <p:spPr bwMode="auto">
            <a:xfrm>
              <a:off x="4598" y="1838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69" name="Line 337"/>
            <p:cNvSpPr>
              <a:spLocks noChangeShapeType="1"/>
            </p:cNvSpPr>
            <p:nvPr/>
          </p:nvSpPr>
          <p:spPr bwMode="auto">
            <a:xfrm>
              <a:off x="4605" y="1849"/>
              <a:ext cx="14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0" name="Line 338"/>
            <p:cNvSpPr>
              <a:spLocks noChangeShapeType="1"/>
            </p:cNvSpPr>
            <p:nvPr/>
          </p:nvSpPr>
          <p:spPr bwMode="auto">
            <a:xfrm>
              <a:off x="4619" y="1862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1" name="Line 339"/>
            <p:cNvSpPr>
              <a:spLocks noChangeShapeType="1"/>
            </p:cNvSpPr>
            <p:nvPr/>
          </p:nvSpPr>
          <p:spPr bwMode="auto">
            <a:xfrm>
              <a:off x="4626" y="1873"/>
              <a:ext cx="14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2" name="Line 340"/>
            <p:cNvSpPr>
              <a:spLocks noChangeShapeType="1"/>
            </p:cNvSpPr>
            <p:nvPr/>
          </p:nvSpPr>
          <p:spPr bwMode="auto">
            <a:xfrm>
              <a:off x="4640" y="1886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3" name="Line 341"/>
            <p:cNvSpPr>
              <a:spLocks noChangeShapeType="1"/>
            </p:cNvSpPr>
            <p:nvPr/>
          </p:nvSpPr>
          <p:spPr bwMode="auto">
            <a:xfrm>
              <a:off x="4647" y="1897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4" name="Line 342"/>
            <p:cNvSpPr>
              <a:spLocks noChangeShapeType="1"/>
            </p:cNvSpPr>
            <p:nvPr/>
          </p:nvSpPr>
          <p:spPr bwMode="auto">
            <a:xfrm>
              <a:off x="4654" y="1907"/>
              <a:ext cx="14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5" name="Line 343"/>
            <p:cNvSpPr>
              <a:spLocks noChangeShapeType="1"/>
            </p:cNvSpPr>
            <p:nvPr/>
          </p:nvSpPr>
          <p:spPr bwMode="auto">
            <a:xfrm>
              <a:off x="4668" y="1921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6" name="Line 344"/>
            <p:cNvSpPr>
              <a:spLocks noChangeShapeType="1"/>
            </p:cNvSpPr>
            <p:nvPr/>
          </p:nvSpPr>
          <p:spPr bwMode="auto">
            <a:xfrm>
              <a:off x="4675" y="1931"/>
              <a:ext cx="14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7" name="Line 345"/>
            <p:cNvSpPr>
              <a:spLocks noChangeShapeType="1"/>
            </p:cNvSpPr>
            <p:nvPr/>
          </p:nvSpPr>
          <p:spPr bwMode="auto">
            <a:xfrm>
              <a:off x="4689" y="1945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8" name="Line 346"/>
            <p:cNvSpPr>
              <a:spLocks noChangeShapeType="1"/>
            </p:cNvSpPr>
            <p:nvPr/>
          </p:nvSpPr>
          <p:spPr bwMode="auto">
            <a:xfrm>
              <a:off x="4696" y="1955"/>
              <a:ext cx="14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79" name="Line 347"/>
            <p:cNvSpPr>
              <a:spLocks noChangeShapeType="1"/>
            </p:cNvSpPr>
            <p:nvPr/>
          </p:nvSpPr>
          <p:spPr bwMode="auto">
            <a:xfrm>
              <a:off x="4710" y="1966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0" name="Line 348"/>
            <p:cNvSpPr>
              <a:spLocks noChangeShapeType="1"/>
            </p:cNvSpPr>
            <p:nvPr/>
          </p:nvSpPr>
          <p:spPr bwMode="auto">
            <a:xfrm>
              <a:off x="4717" y="1977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1" name="Line 349"/>
            <p:cNvSpPr>
              <a:spLocks noChangeShapeType="1"/>
            </p:cNvSpPr>
            <p:nvPr/>
          </p:nvSpPr>
          <p:spPr bwMode="auto">
            <a:xfrm>
              <a:off x="4731" y="1987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2" name="Line 350"/>
            <p:cNvSpPr>
              <a:spLocks noChangeShapeType="1"/>
            </p:cNvSpPr>
            <p:nvPr/>
          </p:nvSpPr>
          <p:spPr bwMode="auto">
            <a:xfrm>
              <a:off x="4738" y="1998"/>
              <a:ext cx="8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3" name="Line 351"/>
            <p:cNvSpPr>
              <a:spLocks noChangeShapeType="1"/>
            </p:cNvSpPr>
            <p:nvPr/>
          </p:nvSpPr>
          <p:spPr bwMode="auto">
            <a:xfrm>
              <a:off x="4746" y="2009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4" name="Line 352"/>
            <p:cNvSpPr>
              <a:spLocks noChangeShapeType="1"/>
            </p:cNvSpPr>
            <p:nvPr/>
          </p:nvSpPr>
          <p:spPr bwMode="auto">
            <a:xfrm>
              <a:off x="4760" y="2019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5" name="Line 353"/>
            <p:cNvSpPr>
              <a:spLocks noChangeShapeType="1"/>
            </p:cNvSpPr>
            <p:nvPr/>
          </p:nvSpPr>
          <p:spPr bwMode="auto">
            <a:xfrm>
              <a:off x="4767" y="203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6" name="Line 354"/>
            <p:cNvSpPr>
              <a:spLocks noChangeShapeType="1"/>
            </p:cNvSpPr>
            <p:nvPr/>
          </p:nvSpPr>
          <p:spPr bwMode="auto">
            <a:xfrm>
              <a:off x="4781" y="203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7" name="Freeform 355"/>
            <p:cNvSpPr>
              <a:spLocks/>
            </p:cNvSpPr>
            <p:nvPr/>
          </p:nvSpPr>
          <p:spPr bwMode="auto">
            <a:xfrm>
              <a:off x="4788" y="2046"/>
              <a:ext cx="14" cy="11"/>
            </a:xfrm>
            <a:custGeom>
              <a:avLst/>
              <a:gdLst>
                <a:gd name="T0" fmla="*/ 0 w 14"/>
                <a:gd name="T1" fmla="*/ 0 h 11"/>
                <a:gd name="T2" fmla="*/ 7 w 14"/>
                <a:gd name="T3" fmla="*/ 5 h 11"/>
                <a:gd name="T4" fmla="*/ 14 w 14"/>
                <a:gd name="T5" fmla="*/ 11 h 11"/>
                <a:gd name="T6" fmla="*/ 0 60000 65536"/>
                <a:gd name="T7" fmla="*/ 0 60000 65536"/>
                <a:gd name="T8" fmla="*/ 0 60000 65536"/>
                <a:gd name="T9" fmla="*/ 0 w 14"/>
                <a:gd name="T10" fmla="*/ 0 h 11"/>
                <a:gd name="T11" fmla="*/ 14 w 14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1">
                  <a:moveTo>
                    <a:pt x="0" y="0"/>
                  </a:moveTo>
                  <a:lnTo>
                    <a:pt x="7" y="5"/>
                  </a:lnTo>
                  <a:lnTo>
                    <a:pt x="14" y="11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8" name="Line 356"/>
            <p:cNvSpPr>
              <a:spLocks noChangeShapeType="1"/>
            </p:cNvSpPr>
            <p:nvPr/>
          </p:nvSpPr>
          <p:spPr bwMode="auto">
            <a:xfrm>
              <a:off x="4802" y="205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89" name="Line 357"/>
            <p:cNvSpPr>
              <a:spLocks noChangeShapeType="1"/>
            </p:cNvSpPr>
            <p:nvPr/>
          </p:nvSpPr>
          <p:spPr bwMode="auto">
            <a:xfrm>
              <a:off x="4809" y="2065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0" name="Line 358"/>
            <p:cNvSpPr>
              <a:spLocks noChangeShapeType="1"/>
            </p:cNvSpPr>
            <p:nvPr/>
          </p:nvSpPr>
          <p:spPr bwMode="auto">
            <a:xfrm>
              <a:off x="4816" y="2073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1" name="Freeform 359"/>
            <p:cNvSpPr>
              <a:spLocks/>
            </p:cNvSpPr>
            <p:nvPr/>
          </p:nvSpPr>
          <p:spPr bwMode="auto">
            <a:xfrm>
              <a:off x="4830" y="2078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3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3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2" name="Line 360"/>
            <p:cNvSpPr>
              <a:spLocks noChangeShapeType="1"/>
            </p:cNvSpPr>
            <p:nvPr/>
          </p:nvSpPr>
          <p:spPr bwMode="auto">
            <a:xfrm>
              <a:off x="4837" y="2086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3" name="Line 361"/>
            <p:cNvSpPr>
              <a:spLocks noChangeShapeType="1"/>
            </p:cNvSpPr>
            <p:nvPr/>
          </p:nvSpPr>
          <p:spPr bwMode="auto">
            <a:xfrm>
              <a:off x="4851" y="2091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4" name="Line 362"/>
            <p:cNvSpPr>
              <a:spLocks noChangeShapeType="1"/>
            </p:cNvSpPr>
            <p:nvPr/>
          </p:nvSpPr>
          <p:spPr bwMode="auto">
            <a:xfrm>
              <a:off x="4858" y="2097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5" name="Line 363"/>
            <p:cNvSpPr>
              <a:spLocks noChangeShapeType="1"/>
            </p:cNvSpPr>
            <p:nvPr/>
          </p:nvSpPr>
          <p:spPr bwMode="auto">
            <a:xfrm>
              <a:off x="4872" y="2102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6" name="Line 364"/>
            <p:cNvSpPr>
              <a:spLocks noChangeShapeType="1"/>
            </p:cNvSpPr>
            <p:nvPr/>
          </p:nvSpPr>
          <p:spPr bwMode="auto">
            <a:xfrm>
              <a:off x="4879" y="2107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7" name="Line 365"/>
            <p:cNvSpPr>
              <a:spLocks noChangeShapeType="1"/>
            </p:cNvSpPr>
            <p:nvPr/>
          </p:nvSpPr>
          <p:spPr bwMode="auto">
            <a:xfrm>
              <a:off x="4893" y="2110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8" name="Line 366"/>
            <p:cNvSpPr>
              <a:spLocks noChangeShapeType="1"/>
            </p:cNvSpPr>
            <p:nvPr/>
          </p:nvSpPr>
          <p:spPr bwMode="auto">
            <a:xfrm>
              <a:off x="4900" y="211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99" name="Line 367"/>
            <p:cNvSpPr>
              <a:spLocks noChangeShapeType="1"/>
            </p:cNvSpPr>
            <p:nvPr/>
          </p:nvSpPr>
          <p:spPr bwMode="auto">
            <a:xfrm>
              <a:off x="4907" y="2118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0" name="Line 368"/>
            <p:cNvSpPr>
              <a:spLocks noChangeShapeType="1"/>
            </p:cNvSpPr>
            <p:nvPr/>
          </p:nvSpPr>
          <p:spPr bwMode="auto">
            <a:xfrm>
              <a:off x="4921" y="212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1" name="Freeform 369"/>
            <p:cNvSpPr>
              <a:spLocks/>
            </p:cNvSpPr>
            <p:nvPr/>
          </p:nvSpPr>
          <p:spPr bwMode="auto">
            <a:xfrm>
              <a:off x="4928" y="2121"/>
              <a:ext cx="14" cy="2"/>
            </a:xfrm>
            <a:custGeom>
              <a:avLst/>
              <a:gdLst>
                <a:gd name="T0" fmla="*/ 0 w 14"/>
                <a:gd name="T1" fmla="*/ 0 h 2"/>
                <a:gd name="T2" fmla="*/ 7 w 14"/>
                <a:gd name="T3" fmla="*/ 0 h 2"/>
                <a:gd name="T4" fmla="*/ 14 w 14"/>
                <a:gd name="T5" fmla="*/ 2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7" y="0"/>
                  </a:lnTo>
                  <a:lnTo>
                    <a:pt x="14" y="2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2" name="Line 370"/>
            <p:cNvSpPr>
              <a:spLocks noChangeShapeType="1"/>
            </p:cNvSpPr>
            <p:nvPr/>
          </p:nvSpPr>
          <p:spPr bwMode="auto">
            <a:xfrm>
              <a:off x="4942" y="2123"/>
              <a:ext cx="8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3" name="Line 371"/>
            <p:cNvSpPr>
              <a:spLocks noChangeShapeType="1"/>
            </p:cNvSpPr>
            <p:nvPr/>
          </p:nvSpPr>
          <p:spPr bwMode="auto">
            <a:xfrm>
              <a:off x="4950" y="2123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4" name="Line 372"/>
            <p:cNvSpPr>
              <a:spLocks noChangeShapeType="1"/>
            </p:cNvSpPr>
            <p:nvPr/>
          </p:nvSpPr>
          <p:spPr bwMode="auto">
            <a:xfrm>
              <a:off x="4964" y="212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5" name="Line 373"/>
            <p:cNvSpPr>
              <a:spLocks noChangeShapeType="1"/>
            </p:cNvSpPr>
            <p:nvPr/>
          </p:nvSpPr>
          <p:spPr bwMode="auto">
            <a:xfrm flipV="1">
              <a:off x="4971" y="2121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6" name="Line 374"/>
            <p:cNvSpPr>
              <a:spLocks noChangeShapeType="1"/>
            </p:cNvSpPr>
            <p:nvPr/>
          </p:nvSpPr>
          <p:spPr bwMode="auto">
            <a:xfrm flipV="1">
              <a:off x="4985" y="2118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7" name="Line 375"/>
            <p:cNvSpPr>
              <a:spLocks noChangeShapeType="1"/>
            </p:cNvSpPr>
            <p:nvPr/>
          </p:nvSpPr>
          <p:spPr bwMode="auto">
            <a:xfrm flipV="1">
              <a:off x="4992" y="211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8" name="Line 376"/>
            <p:cNvSpPr>
              <a:spLocks noChangeShapeType="1"/>
            </p:cNvSpPr>
            <p:nvPr/>
          </p:nvSpPr>
          <p:spPr bwMode="auto">
            <a:xfrm flipV="1">
              <a:off x="4999" y="211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09" name="Line 377"/>
            <p:cNvSpPr>
              <a:spLocks noChangeShapeType="1"/>
            </p:cNvSpPr>
            <p:nvPr/>
          </p:nvSpPr>
          <p:spPr bwMode="auto">
            <a:xfrm flipV="1">
              <a:off x="5013" y="211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0" name="Line 378"/>
            <p:cNvSpPr>
              <a:spLocks noChangeShapeType="1"/>
            </p:cNvSpPr>
            <p:nvPr/>
          </p:nvSpPr>
          <p:spPr bwMode="auto">
            <a:xfrm flipV="1">
              <a:off x="5020" y="2105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1" name="Line 379"/>
            <p:cNvSpPr>
              <a:spLocks noChangeShapeType="1"/>
            </p:cNvSpPr>
            <p:nvPr/>
          </p:nvSpPr>
          <p:spPr bwMode="auto">
            <a:xfrm flipV="1">
              <a:off x="5034" y="2099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2" name="Line 380"/>
            <p:cNvSpPr>
              <a:spLocks noChangeShapeType="1"/>
            </p:cNvSpPr>
            <p:nvPr/>
          </p:nvSpPr>
          <p:spPr bwMode="auto">
            <a:xfrm flipV="1">
              <a:off x="5041" y="2094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3" name="Line 381"/>
            <p:cNvSpPr>
              <a:spLocks noChangeShapeType="1"/>
            </p:cNvSpPr>
            <p:nvPr/>
          </p:nvSpPr>
          <p:spPr bwMode="auto">
            <a:xfrm flipV="1">
              <a:off x="5055" y="2089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4" name="Line 382"/>
            <p:cNvSpPr>
              <a:spLocks noChangeShapeType="1"/>
            </p:cNvSpPr>
            <p:nvPr/>
          </p:nvSpPr>
          <p:spPr bwMode="auto">
            <a:xfrm flipV="1">
              <a:off x="5062" y="2083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5" name="Line 383"/>
            <p:cNvSpPr>
              <a:spLocks noChangeShapeType="1"/>
            </p:cNvSpPr>
            <p:nvPr/>
          </p:nvSpPr>
          <p:spPr bwMode="auto">
            <a:xfrm flipV="1">
              <a:off x="5069" y="207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6" name="Line 384"/>
            <p:cNvSpPr>
              <a:spLocks noChangeShapeType="1"/>
            </p:cNvSpPr>
            <p:nvPr/>
          </p:nvSpPr>
          <p:spPr bwMode="auto">
            <a:xfrm flipV="1">
              <a:off x="5083" y="206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7" name="Line 385"/>
            <p:cNvSpPr>
              <a:spLocks noChangeShapeType="1"/>
            </p:cNvSpPr>
            <p:nvPr/>
          </p:nvSpPr>
          <p:spPr bwMode="auto">
            <a:xfrm flipV="1">
              <a:off x="5090" y="2059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8" name="Line 386"/>
            <p:cNvSpPr>
              <a:spLocks noChangeShapeType="1"/>
            </p:cNvSpPr>
            <p:nvPr/>
          </p:nvSpPr>
          <p:spPr bwMode="auto">
            <a:xfrm flipV="1">
              <a:off x="5104" y="2051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19" name="Line 387"/>
            <p:cNvSpPr>
              <a:spLocks noChangeShapeType="1"/>
            </p:cNvSpPr>
            <p:nvPr/>
          </p:nvSpPr>
          <p:spPr bwMode="auto">
            <a:xfrm flipV="1">
              <a:off x="5111" y="2043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0" name="Freeform 388"/>
            <p:cNvSpPr>
              <a:spLocks/>
            </p:cNvSpPr>
            <p:nvPr/>
          </p:nvSpPr>
          <p:spPr bwMode="auto">
            <a:xfrm>
              <a:off x="5125" y="2033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0 w 7"/>
                <a:gd name="T3" fmla="*/ 5 h 10"/>
                <a:gd name="T4" fmla="*/ 7 w 7"/>
                <a:gd name="T5" fmla="*/ 0 h 10"/>
                <a:gd name="T6" fmla="*/ 0 60000 65536"/>
                <a:gd name="T7" fmla="*/ 0 60000 65536"/>
                <a:gd name="T8" fmla="*/ 0 60000 65536"/>
                <a:gd name="T9" fmla="*/ 0 w 7"/>
                <a:gd name="T10" fmla="*/ 0 h 10"/>
                <a:gd name="T11" fmla="*/ 7 w 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0">
                  <a:moveTo>
                    <a:pt x="0" y="10"/>
                  </a:moveTo>
                  <a:lnTo>
                    <a:pt x="0" y="5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1" name="Line 389"/>
            <p:cNvSpPr>
              <a:spLocks noChangeShapeType="1"/>
            </p:cNvSpPr>
            <p:nvPr/>
          </p:nvSpPr>
          <p:spPr bwMode="auto">
            <a:xfrm flipV="1">
              <a:off x="5132" y="202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2" name="Line 390"/>
            <p:cNvSpPr>
              <a:spLocks noChangeShapeType="1"/>
            </p:cNvSpPr>
            <p:nvPr/>
          </p:nvSpPr>
          <p:spPr bwMode="auto">
            <a:xfrm flipV="1">
              <a:off x="5146" y="2014"/>
              <a:ext cx="8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3" name="Line 391"/>
            <p:cNvSpPr>
              <a:spLocks noChangeShapeType="1"/>
            </p:cNvSpPr>
            <p:nvPr/>
          </p:nvSpPr>
          <p:spPr bwMode="auto">
            <a:xfrm flipV="1">
              <a:off x="5154" y="2003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4" name="Line 392"/>
            <p:cNvSpPr>
              <a:spLocks noChangeShapeType="1"/>
            </p:cNvSpPr>
            <p:nvPr/>
          </p:nvSpPr>
          <p:spPr bwMode="auto">
            <a:xfrm flipV="1">
              <a:off x="5161" y="199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5" name="Line 393"/>
            <p:cNvSpPr>
              <a:spLocks noChangeShapeType="1"/>
            </p:cNvSpPr>
            <p:nvPr/>
          </p:nvSpPr>
          <p:spPr bwMode="auto">
            <a:xfrm flipV="1">
              <a:off x="5175" y="198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6" name="Line 394"/>
            <p:cNvSpPr>
              <a:spLocks noChangeShapeType="1"/>
            </p:cNvSpPr>
            <p:nvPr/>
          </p:nvSpPr>
          <p:spPr bwMode="auto">
            <a:xfrm flipV="1">
              <a:off x="5182" y="1979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7" name="Line 395"/>
            <p:cNvSpPr>
              <a:spLocks noChangeShapeType="1"/>
            </p:cNvSpPr>
            <p:nvPr/>
          </p:nvSpPr>
          <p:spPr bwMode="auto">
            <a:xfrm flipV="1">
              <a:off x="5196" y="197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8" name="Freeform 396"/>
            <p:cNvSpPr>
              <a:spLocks/>
            </p:cNvSpPr>
            <p:nvPr/>
          </p:nvSpPr>
          <p:spPr bwMode="auto">
            <a:xfrm>
              <a:off x="5203" y="1966"/>
              <a:ext cx="14" cy="8"/>
            </a:xfrm>
            <a:custGeom>
              <a:avLst/>
              <a:gdLst>
                <a:gd name="T0" fmla="*/ 0 w 14"/>
                <a:gd name="T1" fmla="*/ 8 h 8"/>
                <a:gd name="T2" fmla="*/ 7 w 14"/>
                <a:gd name="T3" fmla="*/ 3 h 8"/>
                <a:gd name="T4" fmla="*/ 14 w 14"/>
                <a:gd name="T5" fmla="*/ 0 h 8"/>
                <a:gd name="T6" fmla="*/ 0 60000 65536"/>
                <a:gd name="T7" fmla="*/ 0 60000 65536"/>
                <a:gd name="T8" fmla="*/ 0 60000 65536"/>
                <a:gd name="T9" fmla="*/ 0 w 14"/>
                <a:gd name="T10" fmla="*/ 0 h 8"/>
                <a:gd name="T11" fmla="*/ 14 w 1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8">
                  <a:moveTo>
                    <a:pt x="0" y="8"/>
                  </a:moveTo>
                  <a:lnTo>
                    <a:pt x="7" y="3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29" name="Line 397"/>
            <p:cNvSpPr>
              <a:spLocks noChangeShapeType="1"/>
            </p:cNvSpPr>
            <p:nvPr/>
          </p:nvSpPr>
          <p:spPr bwMode="auto">
            <a:xfrm flipV="1">
              <a:off x="5217" y="1961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0" name="Line 398"/>
            <p:cNvSpPr>
              <a:spLocks noChangeShapeType="1"/>
            </p:cNvSpPr>
            <p:nvPr/>
          </p:nvSpPr>
          <p:spPr bwMode="auto">
            <a:xfrm flipV="1">
              <a:off x="5224" y="1955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1" name="Line 399"/>
            <p:cNvSpPr>
              <a:spLocks noChangeShapeType="1"/>
            </p:cNvSpPr>
            <p:nvPr/>
          </p:nvSpPr>
          <p:spPr bwMode="auto">
            <a:xfrm flipV="1">
              <a:off x="5238" y="1950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2" name="Line 400"/>
            <p:cNvSpPr>
              <a:spLocks noChangeShapeType="1"/>
            </p:cNvSpPr>
            <p:nvPr/>
          </p:nvSpPr>
          <p:spPr bwMode="auto">
            <a:xfrm flipV="1">
              <a:off x="5245" y="194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3" name="Line 401"/>
            <p:cNvSpPr>
              <a:spLocks noChangeShapeType="1"/>
            </p:cNvSpPr>
            <p:nvPr/>
          </p:nvSpPr>
          <p:spPr bwMode="auto">
            <a:xfrm flipV="1">
              <a:off x="5252" y="1942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4" name="Line 402"/>
            <p:cNvSpPr>
              <a:spLocks noChangeShapeType="1"/>
            </p:cNvSpPr>
            <p:nvPr/>
          </p:nvSpPr>
          <p:spPr bwMode="auto">
            <a:xfrm flipV="1">
              <a:off x="5266" y="1939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5" name="Line 403"/>
            <p:cNvSpPr>
              <a:spLocks noChangeShapeType="1"/>
            </p:cNvSpPr>
            <p:nvPr/>
          </p:nvSpPr>
          <p:spPr bwMode="auto">
            <a:xfrm flipV="1">
              <a:off x="5273" y="1937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6" name="Line 404"/>
            <p:cNvSpPr>
              <a:spLocks noChangeShapeType="1"/>
            </p:cNvSpPr>
            <p:nvPr/>
          </p:nvSpPr>
          <p:spPr bwMode="auto">
            <a:xfrm flipV="1">
              <a:off x="5287" y="1931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7" name="Line 405"/>
            <p:cNvSpPr>
              <a:spLocks noChangeShapeType="1"/>
            </p:cNvSpPr>
            <p:nvPr/>
          </p:nvSpPr>
          <p:spPr bwMode="auto">
            <a:xfrm flipV="1">
              <a:off x="5294" y="1929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8" name="Line 406"/>
            <p:cNvSpPr>
              <a:spLocks noChangeShapeType="1"/>
            </p:cNvSpPr>
            <p:nvPr/>
          </p:nvSpPr>
          <p:spPr bwMode="auto">
            <a:xfrm flipV="1">
              <a:off x="5308" y="1926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39" name="Line 407"/>
            <p:cNvSpPr>
              <a:spLocks noChangeShapeType="1"/>
            </p:cNvSpPr>
            <p:nvPr/>
          </p:nvSpPr>
          <p:spPr bwMode="auto">
            <a:xfrm flipV="1">
              <a:off x="5315" y="1923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0" name="Line 408"/>
            <p:cNvSpPr>
              <a:spLocks noChangeShapeType="1"/>
            </p:cNvSpPr>
            <p:nvPr/>
          </p:nvSpPr>
          <p:spPr bwMode="auto">
            <a:xfrm flipV="1">
              <a:off x="5322" y="1921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1" name="Line 409"/>
            <p:cNvSpPr>
              <a:spLocks noChangeShapeType="1"/>
            </p:cNvSpPr>
            <p:nvPr/>
          </p:nvSpPr>
          <p:spPr bwMode="auto">
            <a:xfrm>
              <a:off x="5336" y="192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2" name="Line 410"/>
            <p:cNvSpPr>
              <a:spLocks noChangeShapeType="1"/>
            </p:cNvSpPr>
            <p:nvPr/>
          </p:nvSpPr>
          <p:spPr bwMode="auto">
            <a:xfrm flipV="1">
              <a:off x="5343" y="1918"/>
              <a:ext cx="15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3" name="Line 411"/>
            <p:cNvSpPr>
              <a:spLocks noChangeShapeType="1"/>
            </p:cNvSpPr>
            <p:nvPr/>
          </p:nvSpPr>
          <p:spPr bwMode="auto">
            <a:xfrm flipV="1">
              <a:off x="5358" y="1915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4" name="Line 412"/>
            <p:cNvSpPr>
              <a:spLocks noChangeShapeType="1"/>
            </p:cNvSpPr>
            <p:nvPr/>
          </p:nvSpPr>
          <p:spPr bwMode="auto">
            <a:xfrm>
              <a:off x="5365" y="1915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5" name="Freeform 413"/>
            <p:cNvSpPr>
              <a:spLocks/>
            </p:cNvSpPr>
            <p:nvPr/>
          </p:nvSpPr>
          <p:spPr bwMode="auto">
            <a:xfrm>
              <a:off x="5379" y="1913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6" name="Line 414"/>
            <p:cNvSpPr>
              <a:spLocks noChangeShapeType="1"/>
            </p:cNvSpPr>
            <p:nvPr/>
          </p:nvSpPr>
          <p:spPr bwMode="auto">
            <a:xfrm>
              <a:off x="5386" y="1913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7" name="Freeform 415"/>
            <p:cNvSpPr>
              <a:spLocks/>
            </p:cNvSpPr>
            <p:nvPr/>
          </p:nvSpPr>
          <p:spPr bwMode="auto">
            <a:xfrm>
              <a:off x="5400" y="1910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8" name="Line 416"/>
            <p:cNvSpPr>
              <a:spLocks noChangeShapeType="1"/>
            </p:cNvSpPr>
            <p:nvPr/>
          </p:nvSpPr>
          <p:spPr bwMode="auto">
            <a:xfrm>
              <a:off x="5407" y="1910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49" name="Freeform 417"/>
            <p:cNvSpPr>
              <a:spLocks/>
            </p:cNvSpPr>
            <p:nvPr/>
          </p:nvSpPr>
          <p:spPr bwMode="auto">
            <a:xfrm>
              <a:off x="5414" y="1907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0" name="Line 418"/>
            <p:cNvSpPr>
              <a:spLocks noChangeShapeType="1"/>
            </p:cNvSpPr>
            <p:nvPr/>
          </p:nvSpPr>
          <p:spPr bwMode="auto">
            <a:xfrm>
              <a:off x="5428" y="1907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1" name="Line 419"/>
            <p:cNvSpPr>
              <a:spLocks noChangeShapeType="1"/>
            </p:cNvSpPr>
            <p:nvPr/>
          </p:nvSpPr>
          <p:spPr bwMode="auto">
            <a:xfrm>
              <a:off x="5435" y="1907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2" name="Freeform 420"/>
            <p:cNvSpPr>
              <a:spLocks/>
            </p:cNvSpPr>
            <p:nvPr/>
          </p:nvSpPr>
          <p:spPr bwMode="auto">
            <a:xfrm>
              <a:off x="5449" y="1905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3" name="Line 421"/>
            <p:cNvSpPr>
              <a:spLocks noChangeShapeType="1"/>
            </p:cNvSpPr>
            <p:nvPr/>
          </p:nvSpPr>
          <p:spPr bwMode="auto">
            <a:xfrm>
              <a:off x="5456" y="1905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4" name="Line 422"/>
            <p:cNvSpPr>
              <a:spLocks noChangeShapeType="1"/>
            </p:cNvSpPr>
            <p:nvPr/>
          </p:nvSpPr>
          <p:spPr bwMode="auto">
            <a:xfrm>
              <a:off x="5470" y="1905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5" name="Line 423"/>
            <p:cNvSpPr>
              <a:spLocks noChangeShapeType="1"/>
            </p:cNvSpPr>
            <p:nvPr/>
          </p:nvSpPr>
          <p:spPr bwMode="auto">
            <a:xfrm>
              <a:off x="5477" y="1905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6" name="Freeform 424"/>
            <p:cNvSpPr>
              <a:spLocks/>
            </p:cNvSpPr>
            <p:nvPr/>
          </p:nvSpPr>
          <p:spPr bwMode="auto">
            <a:xfrm>
              <a:off x="5491" y="1902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7" name="Line 425"/>
            <p:cNvSpPr>
              <a:spLocks noChangeShapeType="1"/>
            </p:cNvSpPr>
            <p:nvPr/>
          </p:nvSpPr>
          <p:spPr bwMode="auto">
            <a:xfrm>
              <a:off x="5498" y="190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8" name="Line 426"/>
            <p:cNvSpPr>
              <a:spLocks noChangeShapeType="1"/>
            </p:cNvSpPr>
            <p:nvPr/>
          </p:nvSpPr>
          <p:spPr bwMode="auto">
            <a:xfrm>
              <a:off x="5505" y="1902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59" name="Line 427"/>
            <p:cNvSpPr>
              <a:spLocks noChangeShapeType="1"/>
            </p:cNvSpPr>
            <p:nvPr/>
          </p:nvSpPr>
          <p:spPr bwMode="auto">
            <a:xfrm>
              <a:off x="5519" y="190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0" name="Line 428"/>
            <p:cNvSpPr>
              <a:spLocks noChangeShapeType="1"/>
            </p:cNvSpPr>
            <p:nvPr/>
          </p:nvSpPr>
          <p:spPr bwMode="auto">
            <a:xfrm>
              <a:off x="5526" y="1902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1" name="Line 429"/>
            <p:cNvSpPr>
              <a:spLocks noChangeShapeType="1"/>
            </p:cNvSpPr>
            <p:nvPr/>
          </p:nvSpPr>
          <p:spPr bwMode="auto">
            <a:xfrm>
              <a:off x="5540" y="190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2" name="Freeform 430"/>
            <p:cNvSpPr>
              <a:spLocks/>
            </p:cNvSpPr>
            <p:nvPr/>
          </p:nvSpPr>
          <p:spPr bwMode="auto">
            <a:xfrm>
              <a:off x="5547" y="1899"/>
              <a:ext cx="15" cy="3"/>
            </a:xfrm>
            <a:custGeom>
              <a:avLst/>
              <a:gdLst>
                <a:gd name="T0" fmla="*/ 0 w 15"/>
                <a:gd name="T1" fmla="*/ 3 h 3"/>
                <a:gd name="T2" fmla="*/ 7 w 15"/>
                <a:gd name="T3" fmla="*/ 0 h 3"/>
                <a:gd name="T4" fmla="*/ 15 w 15"/>
                <a:gd name="T5" fmla="*/ 0 h 3"/>
                <a:gd name="T6" fmla="*/ 0 60000 65536"/>
                <a:gd name="T7" fmla="*/ 0 60000 65536"/>
                <a:gd name="T8" fmla="*/ 0 60000 65536"/>
                <a:gd name="T9" fmla="*/ 0 w 15"/>
                <a:gd name="T10" fmla="*/ 0 h 3"/>
                <a:gd name="T11" fmla="*/ 15 w 1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">
                  <a:moveTo>
                    <a:pt x="0" y="3"/>
                  </a:moveTo>
                  <a:lnTo>
                    <a:pt x="7" y="0"/>
                  </a:lnTo>
                  <a:lnTo>
                    <a:pt x="15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3" name="Line 431"/>
            <p:cNvSpPr>
              <a:spLocks noChangeShapeType="1"/>
            </p:cNvSpPr>
            <p:nvPr/>
          </p:nvSpPr>
          <p:spPr bwMode="auto">
            <a:xfrm>
              <a:off x="5562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4" name="Line 432"/>
            <p:cNvSpPr>
              <a:spLocks noChangeShapeType="1"/>
            </p:cNvSpPr>
            <p:nvPr/>
          </p:nvSpPr>
          <p:spPr bwMode="auto">
            <a:xfrm>
              <a:off x="5569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5" name="Line 433"/>
            <p:cNvSpPr>
              <a:spLocks noChangeShapeType="1"/>
            </p:cNvSpPr>
            <p:nvPr/>
          </p:nvSpPr>
          <p:spPr bwMode="auto">
            <a:xfrm>
              <a:off x="5576" y="189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6" name="Line 434"/>
            <p:cNvSpPr>
              <a:spLocks noChangeShapeType="1"/>
            </p:cNvSpPr>
            <p:nvPr/>
          </p:nvSpPr>
          <p:spPr bwMode="auto">
            <a:xfrm>
              <a:off x="5590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7" name="Line 435"/>
            <p:cNvSpPr>
              <a:spLocks noChangeShapeType="1"/>
            </p:cNvSpPr>
            <p:nvPr/>
          </p:nvSpPr>
          <p:spPr bwMode="auto">
            <a:xfrm>
              <a:off x="5597" y="189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8" name="Line 436"/>
            <p:cNvSpPr>
              <a:spLocks noChangeShapeType="1"/>
            </p:cNvSpPr>
            <p:nvPr/>
          </p:nvSpPr>
          <p:spPr bwMode="auto">
            <a:xfrm>
              <a:off x="5611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69" name="Line 437"/>
            <p:cNvSpPr>
              <a:spLocks noChangeShapeType="1"/>
            </p:cNvSpPr>
            <p:nvPr/>
          </p:nvSpPr>
          <p:spPr bwMode="auto">
            <a:xfrm>
              <a:off x="5618" y="189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0" name="Line 438"/>
            <p:cNvSpPr>
              <a:spLocks noChangeShapeType="1"/>
            </p:cNvSpPr>
            <p:nvPr/>
          </p:nvSpPr>
          <p:spPr bwMode="auto">
            <a:xfrm>
              <a:off x="5632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1" name="Line 439"/>
            <p:cNvSpPr>
              <a:spLocks noChangeShapeType="1"/>
            </p:cNvSpPr>
            <p:nvPr/>
          </p:nvSpPr>
          <p:spPr bwMode="auto">
            <a:xfrm>
              <a:off x="5639" y="189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2" name="Line 440"/>
            <p:cNvSpPr>
              <a:spLocks noChangeShapeType="1"/>
            </p:cNvSpPr>
            <p:nvPr/>
          </p:nvSpPr>
          <p:spPr bwMode="auto">
            <a:xfrm>
              <a:off x="5653" y="189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2" name="Group 441"/>
          <p:cNvGrpSpPr>
            <a:grpSpLocks/>
          </p:cNvGrpSpPr>
          <p:nvPr/>
        </p:nvGrpSpPr>
        <p:grpSpPr bwMode="auto">
          <a:xfrm>
            <a:off x="3781425" y="5105400"/>
            <a:ext cx="1905000" cy="533400"/>
            <a:chOff x="3634" y="1651"/>
            <a:chExt cx="2026" cy="492"/>
          </a:xfrm>
        </p:grpSpPr>
        <p:sp>
          <p:nvSpPr>
            <p:cNvPr id="18473" name="Line 442"/>
            <p:cNvSpPr>
              <a:spLocks noChangeShapeType="1"/>
            </p:cNvSpPr>
            <p:nvPr/>
          </p:nvSpPr>
          <p:spPr bwMode="auto">
            <a:xfrm>
              <a:off x="3634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Line 443"/>
            <p:cNvSpPr>
              <a:spLocks noChangeShapeType="1"/>
            </p:cNvSpPr>
            <p:nvPr/>
          </p:nvSpPr>
          <p:spPr bwMode="auto">
            <a:xfrm>
              <a:off x="3641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Line 444"/>
            <p:cNvSpPr>
              <a:spLocks noChangeShapeType="1"/>
            </p:cNvSpPr>
            <p:nvPr/>
          </p:nvSpPr>
          <p:spPr bwMode="auto">
            <a:xfrm>
              <a:off x="3655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445"/>
            <p:cNvSpPr>
              <a:spLocks/>
            </p:cNvSpPr>
            <p:nvPr/>
          </p:nvSpPr>
          <p:spPr bwMode="auto">
            <a:xfrm>
              <a:off x="3662" y="1886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Line 446"/>
            <p:cNvSpPr>
              <a:spLocks noChangeShapeType="1"/>
            </p:cNvSpPr>
            <p:nvPr/>
          </p:nvSpPr>
          <p:spPr bwMode="auto">
            <a:xfrm>
              <a:off x="3676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Line 447"/>
            <p:cNvSpPr>
              <a:spLocks noChangeShapeType="1"/>
            </p:cNvSpPr>
            <p:nvPr/>
          </p:nvSpPr>
          <p:spPr bwMode="auto">
            <a:xfrm>
              <a:off x="3683" y="188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Line 448"/>
            <p:cNvSpPr>
              <a:spLocks noChangeShapeType="1"/>
            </p:cNvSpPr>
            <p:nvPr/>
          </p:nvSpPr>
          <p:spPr bwMode="auto">
            <a:xfrm>
              <a:off x="3697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449"/>
            <p:cNvSpPr>
              <a:spLocks/>
            </p:cNvSpPr>
            <p:nvPr/>
          </p:nvSpPr>
          <p:spPr bwMode="auto">
            <a:xfrm>
              <a:off x="3704" y="1883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Line 450"/>
            <p:cNvSpPr>
              <a:spLocks noChangeShapeType="1"/>
            </p:cNvSpPr>
            <p:nvPr/>
          </p:nvSpPr>
          <p:spPr bwMode="auto">
            <a:xfrm>
              <a:off x="3718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Line 451"/>
            <p:cNvSpPr>
              <a:spLocks noChangeShapeType="1"/>
            </p:cNvSpPr>
            <p:nvPr/>
          </p:nvSpPr>
          <p:spPr bwMode="auto">
            <a:xfrm>
              <a:off x="3725" y="1883"/>
              <a:ext cx="8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452"/>
            <p:cNvSpPr>
              <a:spLocks/>
            </p:cNvSpPr>
            <p:nvPr/>
          </p:nvSpPr>
          <p:spPr bwMode="auto">
            <a:xfrm>
              <a:off x="3733" y="1881"/>
              <a:ext cx="14" cy="2"/>
            </a:xfrm>
            <a:custGeom>
              <a:avLst/>
              <a:gdLst>
                <a:gd name="T0" fmla="*/ 0 w 14"/>
                <a:gd name="T1" fmla="*/ 2 h 2"/>
                <a:gd name="T2" fmla="*/ 7 w 14"/>
                <a:gd name="T3" fmla="*/ 0 h 2"/>
                <a:gd name="T4" fmla="*/ 14 w 14"/>
                <a:gd name="T5" fmla="*/ 0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2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Line 453"/>
            <p:cNvSpPr>
              <a:spLocks noChangeShapeType="1"/>
            </p:cNvSpPr>
            <p:nvPr/>
          </p:nvSpPr>
          <p:spPr bwMode="auto">
            <a:xfrm>
              <a:off x="3747" y="188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454"/>
            <p:cNvSpPr>
              <a:spLocks/>
            </p:cNvSpPr>
            <p:nvPr/>
          </p:nvSpPr>
          <p:spPr bwMode="auto">
            <a:xfrm>
              <a:off x="3754" y="1878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0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Line 455"/>
            <p:cNvSpPr>
              <a:spLocks noChangeShapeType="1"/>
            </p:cNvSpPr>
            <p:nvPr/>
          </p:nvSpPr>
          <p:spPr bwMode="auto">
            <a:xfrm>
              <a:off x="3768" y="1878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Line 456"/>
            <p:cNvSpPr>
              <a:spLocks noChangeShapeType="1"/>
            </p:cNvSpPr>
            <p:nvPr/>
          </p:nvSpPr>
          <p:spPr bwMode="auto">
            <a:xfrm>
              <a:off x="3775" y="1878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Freeform 457"/>
            <p:cNvSpPr>
              <a:spLocks/>
            </p:cNvSpPr>
            <p:nvPr/>
          </p:nvSpPr>
          <p:spPr bwMode="auto">
            <a:xfrm>
              <a:off x="3789" y="1875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3"/>
                  </a:move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Line 458"/>
            <p:cNvSpPr>
              <a:spLocks noChangeShapeType="1"/>
            </p:cNvSpPr>
            <p:nvPr/>
          </p:nvSpPr>
          <p:spPr bwMode="auto">
            <a:xfrm>
              <a:off x="3796" y="1875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Line 459"/>
            <p:cNvSpPr>
              <a:spLocks noChangeShapeType="1"/>
            </p:cNvSpPr>
            <p:nvPr/>
          </p:nvSpPr>
          <p:spPr bwMode="auto">
            <a:xfrm flipV="1">
              <a:off x="3803" y="187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Line 460"/>
            <p:cNvSpPr>
              <a:spLocks noChangeShapeType="1"/>
            </p:cNvSpPr>
            <p:nvPr/>
          </p:nvSpPr>
          <p:spPr bwMode="auto">
            <a:xfrm flipV="1">
              <a:off x="3817" y="187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Line 461"/>
            <p:cNvSpPr>
              <a:spLocks noChangeShapeType="1"/>
            </p:cNvSpPr>
            <p:nvPr/>
          </p:nvSpPr>
          <p:spPr bwMode="auto">
            <a:xfrm>
              <a:off x="3824" y="1870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Line 462"/>
            <p:cNvSpPr>
              <a:spLocks noChangeShapeType="1"/>
            </p:cNvSpPr>
            <p:nvPr/>
          </p:nvSpPr>
          <p:spPr bwMode="auto">
            <a:xfrm flipV="1">
              <a:off x="3838" y="186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Line 463"/>
            <p:cNvSpPr>
              <a:spLocks noChangeShapeType="1"/>
            </p:cNvSpPr>
            <p:nvPr/>
          </p:nvSpPr>
          <p:spPr bwMode="auto">
            <a:xfrm flipV="1">
              <a:off x="3845" y="1865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Line 464"/>
            <p:cNvSpPr>
              <a:spLocks noChangeShapeType="1"/>
            </p:cNvSpPr>
            <p:nvPr/>
          </p:nvSpPr>
          <p:spPr bwMode="auto">
            <a:xfrm>
              <a:off x="3859" y="1865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6" name="Line 465"/>
            <p:cNvSpPr>
              <a:spLocks noChangeShapeType="1"/>
            </p:cNvSpPr>
            <p:nvPr/>
          </p:nvSpPr>
          <p:spPr bwMode="auto">
            <a:xfrm flipV="1">
              <a:off x="3866" y="186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Line 466"/>
            <p:cNvSpPr>
              <a:spLocks noChangeShapeType="1"/>
            </p:cNvSpPr>
            <p:nvPr/>
          </p:nvSpPr>
          <p:spPr bwMode="auto">
            <a:xfrm flipV="1">
              <a:off x="3880" y="1859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Line 467"/>
            <p:cNvSpPr>
              <a:spLocks noChangeShapeType="1"/>
            </p:cNvSpPr>
            <p:nvPr/>
          </p:nvSpPr>
          <p:spPr bwMode="auto">
            <a:xfrm flipV="1">
              <a:off x="3887" y="1857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9" name="Line 468"/>
            <p:cNvSpPr>
              <a:spLocks noChangeShapeType="1"/>
            </p:cNvSpPr>
            <p:nvPr/>
          </p:nvSpPr>
          <p:spPr bwMode="auto">
            <a:xfrm flipV="1">
              <a:off x="3894" y="1854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Line 469"/>
            <p:cNvSpPr>
              <a:spLocks noChangeShapeType="1"/>
            </p:cNvSpPr>
            <p:nvPr/>
          </p:nvSpPr>
          <p:spPr bwMode="auto">
            <a:xfrm flipV="1">
              <a:off x="3908" y="1851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Line 470"/>
            <p:cNvSpPr>
              <a:spLocks noChangeShapeType="1"/>
            </p:cNvSpPr>
            <p:nvPr/>
          </p:nvSpPr>
          <p:spPr bwMode="auto">
            <a:xfrm flipV="1">
              <a:off x="3915" y="1849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Line 471"/>
            <p:cNvSpPr>
              <a:spLocks noChangeShapeType="1"/>
            </p:cNvSpPr>
            <p:nvPr/>
          </p:nvSpPr>
          <p:spPr bwMode="auto">
            <a:xfrm flipV="1">
              <a:off x="3929" y="1843"/>
              <a:ext cx="8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Line 472"/>
            <p:cNvSpPr>
              <a:spLocks noChangeShapeType="1"/>
            </p:cNvSpPr>
            <p:nvPr/>
          </p:nvSpPr>
          <p:spPr bwMode="auto">
            <a:xfrm flipV="1">
              <a:off x="3937" y="1841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Line 473"/>
            <p:cNvSpPr>
              <a:spLocks noChangeShapeType="1"/>
            </p:cNvSpPr>
            <p:nvPr/>
          </p:nvSpPr>
          <p:spPr bwMode="auto">
            <a:xfrm flipV="1">
              <a:off x="3951" y="1838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Line 474"/>
            <p:cNvSpPr>
              <a:spLocks noChangeShapeType="1"/>
            </p:cNvSpPr>
            <p:nvPr/>
          </p:nvSpPr>
          <p:spPr bwMode="auto">
            <a:xfrm flipV="1">
              <a:off x="3958" y="1833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Line 475"/>
            <p:cNvSpPr>
              <a:spLocks noChangeShapeType="1"/>
            </p:cNvSpPr>
            <p:nvPr/>
          </p:nvSpPr>
          <p:spPr bwMode="auto">
            <a:xfrm flipV="1">
              <a:off x="3972" y="183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Line 476"/>
            <p:cNvSpPr>
              <a:spLocks noChangeShapeType="1"/>
            </p:cNvSpPr>
            <p:nvPr/>
          </p:nvSpPr>
          <p:spPr bwMode="auto">
            <a:xfrm flipV="1">
              <a:off x="3979" y="182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Line 477"/>
            <p:cNvSpPr>
              <a:spLocks noChangeShapeType="1"/>
            </p:cNvSpPr>
            <p:nvPr/>
          </p:nvSpPr>
          <p:spPr bwMode="auto">
            <a:xfrm flipV="1">
              <a:off x="3986" y="181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Line 478"/>
            <p:cNvSpPr>
              <a:spLocks noChangeShapeType="1"/>
            </p:cNvSpPr>
            <p:nvPr/>
          </p:nvSpPr>
          <p:spPr bwMode="auto">
            <a:xfrm flipV="1">
              <a:off x="4000" y="181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Line 479"/>
            <p:cNvSpPr>
              <a:spLocks noChangeShapeType="1"/>
            </p:cNvSpPr>
            <p:nvPr/>
          </p:nvSpPr>
          <p:spPr bwMode="auto">
            <a:xfrm flipV="1">
              <a:off x="4007" y="1808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Line 480"/>
            <p:cNvSpPr>
              <a:spLocks noChangeShapeType="1"/>
            </p:cNvSpPr>
            <p:nvPr/>
          </p:nvSpPr>
          <p:spPr bwMode="auto">
            <a:xfrm flipV="1">
              <a:off x="4021" y="1803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Line 481"/>
            <p:cNvSpPr>
              <a:spLocks noChangeShapeType="1"/>
            </p:cNvSpPr>
            <p:nvPr/>
          </p:nvSpPr>
          <p:spPr bwMode="auto">
            <a:xfrm flipV="1">
              <a:off x="4028" y="179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482"/>
            <p:cNvSpPr>
              <a:spLocks/>
            </p:cNvSpPr>
            <p:nvPr/>
          </p:nvSpPr>
          <p:spPr bwMode="auto">
            <a:xfrm>
              <a:off x="4042" y="1790"/>
              <a:ext cx="7" cy="8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2 h 8"/>
                <a:gd name="T4" fmla="*/ 7 w 7"/>
                <a:gd name="T5" fmla="*/ 0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8"/>
                  </a:move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Line 483"/>
            <p:cNvSpPr>
              <a:spLocks noChangeShapeType="1"/>
            </p:cNvSpPr>
            <p:nvPr/>
          </p:nvSpPr>
          <p:spPr bwMode="auto">
            <a:xfrm flipV="1">
              <a:off x="4049" y="178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Line 484"/>
            <p:cNvSpPr>
              <a:spLocks noChangeShapeType="1"/>
            </p:cNvSpPr>
            <p:nvPr/>
          </p:nvSpPr>
          <p:spPr bwMode="auto">
            <a:xfrm flipV="1">
              <a:off x="4056" y="1776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Line 485"/>
            <p:cNvSpPr>
              <a:spLocks noChangeShapeType="1"/>
            </p:cNvSpPr>
            <p:nvPr/>
          </p:nvSpPr>
          <p:spPr bwMode="auto">
            <a:xfrm flipV="1">
              <a:off x="4070" y="176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Line 486"/>
            <p:cNvSpPr>
              <a:spLocks noChangeShapeType="1"/>
            </p:cNvSpPr>
            <p:nvPr/>
          </p:nvSpPr>
          <p:spPr bwMode="auto">
            <a:xfrm flipV="1">
              <a:off x="4077" y="176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487"/>
            <p:cNvSpPr>
              <a:spLocks/>
            </p:cNvSpPr>
            <p:nvPr/>
          </p:nvSpPr>
          <p:spPr bwMode="auto">
            <a:xfrm>
              <a:off x="4091" y="1750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0 w 7"/>
                <a:gd name="T3" fmla="*/ 5 h 10"/>
                <a:gd name="T4" fmla="*/ 7 w 7"/>
                <a:gd name="T5" fmla="*/ 0 h 10"/>
                <a:gd name="T6" fmla="*/ 0 60000 65536"/>
                <a:gd name="T7" fmla="*/ 0 60000 65536"/>
                <a:gd name="T8" fmla="*/ 0 60000 65536"/>
                <a:gd name="T9" fmla="*/ 0 w 7"/>
                <a:gd name="T10" fmla="*/ 0 h 10"/>
                <a:gd name="T11" fmla="*/ 7 w 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0">
                  <a:moveTo>
                    <a:pt x="0" y="10"/>
                  </a:moveTo>
                  <a:lnTo>
                    <a:pt x="0" y="5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Line 488"/>
            <p:cNvSpPr>
              <a:spLocks noChangeShapeType="1"/>
            </p:cNvSpPr>
            <p:nvPr/>
          </p:nvSpPr>
          <p:spPr bwMode="auto">
            <a:xfrm flipV="1">
              <a:off x="4098" y="1742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Line 489"/>
            <p:cNvSpPr>
              <a:spLocks noChangeShapeType="1"/>
            </p:cNvSpPr>
            <p:nvPr/>
          </p:nvSpPr>
          <p:spPr bwMode="auto">
            <a:xfrm flipV="1">
              <a:off x="4112" y="1731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Line 490"/>
            <p:cNvSpPr>
              <a:spLocks noChangeShapeType="1"/>
            </p:cNvSpPr>
            <p:nvPr/>
          </p:nvSpPr>
          <p:spPr bwMode="auto">
            <a:xfrm flipV="1">
              <a:off x="4119" y="1720"/>
              <a:ext cx="15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Line 491"/>
            <p:cNvSpPr>
              <a:spLocks noChangeShapeType="1"/>
            </p:cNvSpPr>
            <p:nvPr/>
          </p:nvSpPr>
          <p:spPr bwMode="auto">
            <a:xfrm flipV="1">
              <a:off x="4134" y="1710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Line 492"/>
            <p:cNvSpPr>
              <a:spLocks noChangeShapeType="1"/>
            </p:cNvSpPr>
            <p:nvPr/>
          </p:nvSpPr>
          <p:spPr bwMode="auto">
            <a:xfrm flipV="1">
              <a:off x="4141" y="1696"/>
              <a:ext cx="7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Line 493"/>
            <p:cNvSpPr>
              <a:spLocks noChangeShapeType="1"/>
            </p:cNvSpPr>
            <p:nvPr/>
          </p:nvSpPr>
          <p:spPr bwMode="auto">
            <a:xfrm flipV="1">
              <a:off x="4148" y="1686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Line 494"/>
            <p:cNvSpPr>
              <a:spLocks noChangeShapeType="1"/>
            </p:cNvSpPr>
            <p:nvPr/>
          </p:nvSpPr>
          <p:spPr bwMode="auto">
            <a:xfrm flipV="1">
              <a:off x="4162" y="167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Line 495"/>
            <p:cNvSpPr>
              <a:spLocks noChangeShapeType="1"/>
            </p:cNvSpPr>
            <p:nvPr/>
          </p:nvSpPr>
          <p:spPr bwMode="auto">
            <a:xfrm flipV="1">
              <a:off x="4169" y="167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Line 496"/>
            <p:cNvSpPr>
              <a:spLocks noChangeShapeType="1"/>
            </p:cNvSpPr>
            <p:nvPr/>
          </p:nvSpPr>
          <p:spPr bwMode="auto">
            <a:xfrm flipV="1">
              <a:off x="4183" y="166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Line 497"/>
            <p:cNvSpPr>
              <a:spLocks noChangeShapeType="1"/>
            </p:cNvSpPr>
            <p:nvPr/>
          </p:nvSpPr>
          <p:spPr bwMode="auto">
            <a:xfrm flipV="1">
              <a:off x="4190" y="165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Line 498"/>
            <p:cNvSpPr>
              <a:spLocks noChangeShapeType="1"/>
            </p:cNvSpPr>
            <p:nvPr/>
          </p:nvSpPr>
          <p:spPr bwMode="auto">
            <a:xfrm flipV="1">
              <a:off x="4204" y="165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Line 499"/>
            <p:cNvSpPr>
              <a:spLocks noChangeShapeType="1"/>
            </p:cNvSpPr>
            <p:nvPr/>
          </p:nvSpPr>
          <p:spPr bwMode="auto">
            <a:xfrm flipV="1">
              <a:off x="4211" y="165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Line 500"/>
            <p:cNvSpPr>
              <a:spLocks noChangeShapeType="1"/>
            </p:cNvSpPr>
            <p:nvPr/>
          </p:nvSpPr>
          <p:spPr bwMode="auto">
            <a:xfrm>
              <a:off x="4225" y="165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Line 501"/>
            <p:cNvSpPr>
              <a:spLocks noChangeShapeType="1"/>
            </p:cNvSpPr>
            <p:nvPr/>
          </p:nvSpPr>
          <p:spPr bwMode="auto">
            <a:xfrm>
              <a:off x="4232" y="165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Line 502"/>
            <p:cNvSpPr>
              <a:spLocks noChangeShapeType="1"/>
            </p:cNvSpPr>
            <p:nvPr/>
          </p:nvSpPr>
          <p:spPr bwMode="auto">
            <a:xfrm>
              <a:off x="4239" y="165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Line 503"/>
            <p:cNvSpPr>
              <a:spLocks noChangeShapeType="1"/>
            </p:cNvSpPr>
            <p:nvPr/>
          </p:nvSpPr>
          <p:spPr bwMode="auto">
            <a:xfrm>
              <a:off x="4253" y="1654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Line 504"/>
            <p:cNvSpPr>
              <a:spLocks noChangeShapeType="1"/>
            </p:cNvSpPr>
            <p:nvPr/>
          </p:nvSpPr>
          <p:spPr bwMode="auto">
            <a:xfrm>
              <a:off x="4260" y="1656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Line 505"/>
            <p:cNvSpPr>
              <a:spLocks noChangeShapeType="1"/>
            </p:cNvSpPr>
            <p:nvPr/>
          </p:nvSpPr>
          <p:spPr bwMode="auto">
            <a:xfrm>
              <a:off x="4274" y="1662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Line 506"/>
            <p:cNvSpPr>
              <a:spLocks noChangeShapeType="1"/>
            </p:cNvSpPr>
            <p:nvPr/>
          </p:nvSpPr>
          <p:spPr bwMode="auto">
            <a:xfrm>
              <a:off x="4281" y="167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Line 507"/>
            <p:cNvSpPr>
              <a:spLocks noChangeShapeType="1"/>
            </p:cNvSpPr>
            <p:nvPr/>
          </p:nvSpPr>
          <p:spPr bwMode="auto">
            <a:xfrm>
              <a:off x="4295" y="167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Line 508"/>
            <p:cNvSpPr>
              <a:spLocks noChangeShapeType="1"/>
            </p:cNvSpPr>
            <p:nvPr/>
          </p:nvSpPr>
          <p:spPr bwMode="auto">
            <a:xfrm>
              <a:off x="4302" y="1686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Line 509"/>
            <p:cNvSpPr>
              <a:spLocks noChangeShapeType="1"/>
            </p:cNvSpPr>
            <p:nvPr/>
          </p:nvSpPr>
          <p:spPr bwMode="auto">
            <a:xfrm>
              <a:off x="4309" y="1696"/>
              <a:ext cx="14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Line 510"/>
            <p:cNvSpPr>
              <a:spLocks noChangeShapeType="1"/>
            </p:cNvSpPr>
            <p:nvPr/>
          </p:nvSpPr>
          <p:spPr bwMode="auto">
            <a:xfrm>
              <a:off x="4323" y="1707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Line 511"/>
            <p:cNvSpPr>
              <a:spLocks noChangeShapeType="1"/>
            </p:cNvSpPr>
            <p:nvPr/>
          </p:nvSpPr>
          <p:spPr bwMode="auto">
            <a:xfrm>
              <a:off x="4330" y="1720"/>
              <a:ext cx="15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Line 512"/>
            <p:cNvSpPr>
              <a:spLocks noChangeShapeType="1"/>
            </p:cNvSpPr>
            <p:nvPr/>
          </p:nvSpPr>
          <p:spPr bwMode="auto">
            <a:xfrm>
              <a:off x="4345" y="1734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Line 513"/>
            <p:cNvSpPr>
              <a:spLocks noChangeShapeType="1"/>
            </p:cNvSpPr>
            <p:nvPr/>
          </p:nvSpPr>
          <p:spPr bwMode="auto">
            <a:xfrm>
              <a:off x="4352" y="1747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Line 514"/>
            <p:cNvSpPr>
              <a:spLocks noChangeShapeType="1"/>
            </p:cNvSpPr>
            <p:nvPr/>
          </p:nvSpPr>
          <p:spPr bwMode="auto">
            <a:xfrm>
              <a:off x="4366" y="1763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6" name="Line 515"/>
            <p:cNvSpPr>
              <a:spLocks noChangeShapeType="1"/>
            </p:cNvSpPr>
            <p:nvPr/>
          </p:nvSpPr>
          <p:spPr bwMode="auto">
            <a:xfrm>
              <a:off x="4373" y="1779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516"/>
            <p:cNvSpPr>
              <a:spLocks/>
            </p:cNvSpPr>
            <p:nvPr/>
          </p:nvSpPr>
          <p:spPr bwMode="auto">
            <a:xfrm>
              <a:off x="4387" y="1795"/>
              <a:ext cx="7" cy="19"/>
            </a:xfrm>
            <a:custGeom>
              <a:avLst/>
              <a:gdLst>
                <a:gd name="T0" fmla="*/ 0 w 7"/>
                <a:gd name="T1" fmla="*/ 0 h 19"/>
                <a:gd name="T2" fmla="*/ 7 w 7"/>
                <a:gd name="T3" fmla="*/ 8 h 19"/>
                <a:gd name="T4" fmla="*/ 7 w 7"/>
                <a:gd name="T5" fmla="*/ 19 h 19"/>
                <a:gd name="T6" fmla="*/ 0 60000 65536"/>
                <a:gd name="T7" fmla="*/ 0 60000 65536"/>
                <a:gd name="T8" fmla="*/ 0 60000 65536"/>
                <a:gd name="T9" fmla="*/ 0 w 7"/>
                <a:gd name="T10" fmla="*/ 0 h 19"/>
                <a:gd name="T11" fmla="*/ 7 w 7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9">
                  <a:moveTo>
                    <a:pt x="0" y="0"/>
                  </a:moveTo>
                  <a:lnTo>
                    <a:pt x="7" y="8"/>
                  </a:lnTo>
                  <a:lnTo>
                    <a:pt x="7" y="19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Line 517"/>
            <p:cNvSpPr>
              <a:spLocks noChangeShapeType="1"/>
            </p:cNvSpPr>
            <p:nvPr/>
          </p:nvSpPr>
          <p:spPr bwMode="auto">
            <a:xfrm>
              <a:off x="4394" y="1814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Line 518"/>
            <p:cNvSpPr>
              <a:spLocks noChangeShapeType="1"/>
            </p:cNvSpPr>
            <p:nvPr/>
          </p:nvSpPr>
          <p:spPr bwMode="auto">
            <a:xfrm>
              <a:off x="4401" y="1830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Line 519"/>
            <p:cNvSpPr>
              <a:spLocks noChangeShapeType="1"/>
            </p:cNvSpPr>
            <p:nvPr/>
          </p:nvSpPr>
          <p:spPr bwMode="auto">
            <a:xfrm>
              <a:off x="4415" y="1849"/>
              <a:ext cx="7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Line 520"/>
            <p:cNvSpPr>
              <a:spLocks noChangeShapeType="1"/>
            </p:cNvSpPr>
            <p:nvPr/>
          </p:nvSpPr>
          <p:spPr bwMode="auto">
            <a:xfrm>
              <a:off x="4422" y="1867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Line 521"/>
            <p:cNvSpPr>
              <a:spLocks noChangeShapeType="1"/>
            </p:cNvSpPr>
            <p:nvPr/>
          </p:nvSpPr>
          <p:spPr bwMode="auto">
            <a:xfrm>
              <a:off x="4436" y="1886"/>
              <a:ext cx="7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Line 522"/>
            <p:cNvSpPr>
              <a:spLocks noChangeShapeType="1"/>
            </p:cNvSpPr>
            <p:nvPr/>
          </p:nvSpPr>
          <p:spPr bwMode="auto">
            <a:xfrm>
              <a:off x="4443" y="1905"/>
              <a:ext cx="14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Line 523"/>
            <p:cNvSpPr>
              <a:spLocks noChangeShapeType="1"/>
            </p:cNvSpPr>
            <p:nvPr/>
          </p:nvSpPr>
          <p:spPr bwMode="auto">
            <a:xfrm>
              <a:off x="4457" y="1923"/>
              <a:ext cx="7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Line 524"/>
            <p:cNvSpPr>
              <a:spLocks noChangeShapeType="1"/>
            </p:cNvSpPr>
            <p:nvPr/>
          </p:nvSpPr>
          <p:spPr bwMode="auto">
            <a:xfrm>
              <a:off x="4464" y="1942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Line 525"/>
            <p:cNvSpPr>
              <a:spLocks noChangeShapeType="1"/>
            </p:cNvSpPr>
            <p:nvPr/>
          </p:nvSpPr>
          <p:spPr bwMode="auto">
            <a:xfrm>
              <a:off x="4478" y="1961"/>
              <a:ext cx="7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Line 526"/>
            <p:cNvSpPr>
              <a:spLocks noChangeShapeType="1"/>
            </p:cNvSpPr>
            <p:nvPr/>
          </p:nvSpPr>
          <p:spPr bwMode="auto">
            <a:xfrm>
              <a:off x="4485" y="1979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527"/>
            <p:cNvSpPr>
              <a:spLocks/>
            </p:cNvSpPr>
            <p:nvPr/>
          </p:nvSpPr>
          <p:spPr bwMode="auto">
            <a:xfrm>
              <a:off x="4492" y="1995"/>
              <a:ext cx="14" cy="19"/>
            </a:xfrm>
            <a:custGeom>
              <a:avLst/>
              <a:gdLst>
                <a:gd name="T0" fmla="*/ 0 w 14"/>
                <a:gd name="T1" fmla="*/ 0 h 19"/>
                <a:gd name="T2" fmla="*/ 7 w 14"/>
                <a:gd name="T3" fmla="*/ 8 h 19"/>
                <a:gd name="T4" fmla="*/ 14 w 14"/>
                <a:gd name="T5" fmla="*/ 19 h 19"/>
                <a:gd name="T6" fmla="*/ 0 60000 65536"/>
                <a:gd name="T7" fmla="*/ 0 60000 65536"/>
                <a:gd name="T8" fmla="*/ 0 60000 65536"/>
                <a:gd name="T9" fmla="*/ 0 w 14"/>
                <a:gd name="T10" fmla="*/ 0 h 19"/>
                <a:gd name="T11" fmla="*/ 14 w 14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9">
                  <a:moveTo>
                    <a:pt x="0" y="0"/>
                  </a:moveTo>
                  <a:lnTo>
                    <a:pt x="7" y="8"/>
                  </a:lnTo>
                  <a:lnTo>
                    <a:pt x="14" y="19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Line 528"/>
            <p:cNvSpPr>
              <a:spLocks noChangeShapeType="1"/>
            </p:cNvSpPr>
            <p:nvPr/>
          </p:nvSpPr>
          <p:spPr bwMode="auto">
            <a:xfrm>
              <a:off x="4506" y="2014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Line 529"/>
            <p:cNvSpPr>
              <a:spLocks noChangeShapeType="1"/>
            </p:cNvSpPr>
            <p:nvPr/>
          </p:nvSpPr>
          <p:spPr bwMode="auto">
            <a:xfrm>
              <a:off x="4513" y="2030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Line 530"/>
            <p:cNvSpPr>
              <a:spLocks noChangeShapeType="1"/>
            </p:cNvSpPr>
            <p:nvPr/>
          </p:nvSpPr>
          <p:spPr bwMode="auto">
            <a:xfrm>
              <a:off x="4527" y="2046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Line 531"/>
            <p:cNvSpPr>
              <a:spLocks noChangeShapeType="1"/>
            </p:cNvSpPr>
            <p:nvPr/>
          </p:nvSpPr>
          <p:spPr bwMode="auto">
            <a:xfrm>
              <a:off x="4534" y="2059"/>
              <a:ext cx="15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Line 532"/>
            <p:cNvSpPr>
              <a:spLocks noChangeShapeType="1"/>
            </p:cNvSpPr>
            <p:nvPr/>
          </p:nvSpPr>
          <p:spPr bwMode="auto">
            <a:xfrm>
              <a:off x="4549" y="2073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Line 533"/>
            <p:cNvSpPr>
              <a:spLocks noChangeShapeType="1"/>
            </p:cNvSpPr>
            <p:nvPr/>
          </p:nvSpPr>
          <p:spPr bwMode="auto">
            <a:xfrm>
              <a:off x="4556" y="2086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Line 534"/>
            <p:cNvSpPr>
              <a:spLocks noChangeShapeType="1"/>
            </p:cNvSpPr>
            <p:nvPr/>
          </p:nvSpPr>
          <p:spPr bwMode="auto">
            <a:xfrm>
              <a:off x="4563" y="2097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Line 535"/>
            <p:cNvSpPr>
              <a:spLocks noChangeShapeType="1"/>
            </p:cNvSpPr>
            <p:nvPr/>
          </p:nvSpPr>
          <p:spPr bwMode="auto">
            <a:xfrm>
              <a:off x="4577" y="210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Line 536"/>
            <p:cNvSpPr>
              <a:spLocks noChangeShapeType="1"/>
            </p:cNvSpPr>
            <p:nvPr/>
          </p:nvSpPr>
          <p:spPr bwMode="auto">
            <a:xfrm>
              <a:off x="4584" y="211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537"/>
            <p:cNvSpPr>
              <a:spLocks/>
            </p:cNvSpPr>
            <p:nvPr/>
          </p:nvSpPr>
          <p:spPr bwMode="auto">
            <a:xfrm>
              <a:off x="4598" y="2123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6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6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538"/>
            <p:cNvSpPr>
              <a:spLocks/>
            </p:cNvSpPr>
            <p:nvPr/>
          </p:nvSpPr>
          <p:spPr bwMode="auto">
            <a:xfrm>
              <a:off x="4605" y="2131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3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3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Line 539"/>
            <p:cNvSpPr>
              <a:spLocks noChangeShapeType="1"/>
            </p:cNvSpPr>
            <p:nvPr/>
          </p:nvSpPr>
          <p:spPr bwMode="auto">
            <a:xfrm>
              <a:off x="4619" y="213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Line 540"/>
            <p:cNvSpPr>
              <a:spLocks noChangeShapeType="1"/>
            </p:cNvSpPr>
            <p:nvPr/>
          </p:nvSpPr>
          <p:spPr bwMode="auto">
            <a:xfrm>
              <a:off x="4626" y="2139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Line 541"/>
            <p:cNvSpPr>
              <a:spLocks noChangeShapeType="1"/>
            </p:cNvSpPr>
            <p:nvPr/>
          </p:nvSpPr>
          <p:spPr bwMode="auto">
            <a:xfrm>
              <a:off x="4640" y="214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Line 542"/>
            <p:cNvSpPr>
              <a:spLocks noChangeShapeType="1"/>
            </p:cNvSpPr>
            <p:nvPr/>
          </p:nvSpPr>
          <p:spPr bwMode="auto">
            <a:xfrm>
              <a:off x="4647" y="2142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Line 543"/>
            <p:cNvSpPr>
              <a:spLocks noChangeShapeType="1"/>
            </p:cNvSpPr>
            <p:nvPr/>
          </p:nvSpPr>
          <p:spPr bwMode="auto">
            <a:xfrm flipV="1">
              <a:off x="4654" y="2139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Line 544"/>
            <p:cNvSpPr>
              <a:spLocks noChangeShapeType="1"/>
            </p:cNvSpPr>
            <p:nvPr/>
          </p:nvSpPr>
          <p:spPr bwMode="auto">
            <a:xfrm flipV="1">
              <a:off x="4668" y="213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545"/>
            <p:cNvSpPr>
              <a:spLocks/>
            </p:cNvSpPr>
            <p:nvPr/>
          </p:nvSpPr>
          <p:spPr bwMode="auto">
            <a:xfrm>
              <a:off x="4675" y="2131"/>
              <a:ext cx="14" cy="3"/>
            </a:xfrm>
            <a:custGeom>
              <a:avLst/>
              <a:gdLst>
                <a:gd name="T0" fmla="*/ 0 w 14"/>
                <a:gd name="T1" fmla="*/ 3 h 3"/>
                <a:gd name="T2" fmla="*/ 7 w 14"/>
                <a:gd name="T3" fmla="*/ 3 h 3"/>
                <a:gd name="T4" fmla="*/ 14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3"/>
                  </a:moveTo>
                  <a:lnTo>
                    <a:pt x="7" y="3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546"/>
            <p:cNvSpPr>
              <a:spLocks/>
            </p:cNvSpPr>
            <p:nvPr/>
          </p:nvSpPr>
          <p:spPr bwMode="auto">
            <a:xfrm>
              <a:off x="4689" y="2123"/>
              <a:ext cx="7" cy="8"/>
            </a:xfrm>
            <a:custGeom>
              <a:avLst/>
              <a:gdLst>
                <a:gd name="T0" fmla="*/ 0 w 7"/>
                <a:gd name="T1" fmla="*/ 8 h 8"/>
                <a:gd name="T2" fmla="*/ 0 w 7"/>
                <a:gd name="T3" fmla="*/ 6 h 8"/>
                <a:gd name="T4" fmla="*/ 7 w 7"/>
                <a:gd name="T5" fmla="*/ 0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8"/>
                  </a:move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8" name="Line 547"/>
            <p:cNvSpPr>
              <a:spLocks noChangeShapeType="1"/>
            </p:cNvSpPr>
            <p:nvPr/>
          </p:nvSpPr>
          <p:spPr bwMode="auto">
            <a:xfrm flipV="1">
              <a:off x="4696" y="2115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9" name="Line 548"/>
            <p:cNvSpPr>
              <a:spLocks noChangeShapeType="1"/>
            </p:cNvSpPr>
            <p:nvPr/>
          </p:nvSpPr>
          <p:spPr bwMode="auto">
            <a:xfrm flipV="1">
              <a:off x="4710" y="2107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0" name="Line 549"/>
            <p:cNvSpPr>
              <a:spLocks noChangeShapeType="1"/>
            </p:cNvSpPr>
            <p:nvPr/>
          </p:nvSpPr>
          <p:spPr bwMode="auto">
            <a:xfrm flipV="1">
              <a:off x="4717" y="2097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1" name="Line 550"/>
            <p:cNvSpPr>
              <a:spLocks noChangeShapeType="1"/>
            </p:cNvSpPr>
            <p:nvPr/>
          </p:nvSpPr>
          <p:spPr bwMode="auto">
            <a:xfrm flipV="1">
              <a:off x="4731" y="2086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2" name="Line 551"/>
            <p:cNvSpPr>
              <a:spLocks noChangeShapeType="1"/>
            </p:cNvSpPr>
            <p:nvPr/>
          </p:nvSpPr>
          <p:spPr bwMode="auto">
            <a:xfrm flipV="1">
              <a:off x="4738" y="2073"/>
              <a:ext cx="8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3" name="Line 552"/>
            <p:cNvSpPr>
              <a:spLocks noChangeShapeType="1"/>
            </p:cNvSpPr>
            <p:nvPr/>
          </p:nvSpPr>
          <p:spPr bwMode="auto">
            <a:xfrm flipV="1">
              <a:off x="4746" y="2059"/>
              <a:ext cx="14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4" name="Line 553"/>
            <p:cNvSpPr>
              <a:spLocks noChangeShapeType="1"/>
            </p:cNvSpPr>
            <p:nvPr/>
          </p:nvSpPr>
          <p:spPr bwMode="auto">
            <a:xfrm flipV="1">
              <a:off x="4760" y="2046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5" name="Line 554"/>
            <p:cNvSpPr>
              <a:spLocks noChangeShapeType="1"/>
            </p:cNvSpPr>
            <p:nvPr/>
          </p:nvSpPr>
          <p:spPr bwMode="auto">
            <a:xfrm flipV="1">
              <a:off x="4767" y="2030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6" name="Line 555"/>
            <p:cNvSpPr>
              <a:spLocks noChangeShapeType="1"/>
            </p:cNvSpPr>
            <p:nvPr/>
          </p:nvSpPr>
          <p:spPr bwMode="auto">
            <a:xfrm flipV="1">
              <a:off x="4781" y="2014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7" name="Freeform 556"/>
            <p:cNvSpPr>
              <a:spLocks/>
            </p:cNvSpPr>
            <p:nvPr/>
          </p:nvSpPr>
          <p:spPr bwMode="auto">
            <a:xfrm>
              <a:off x="4788" y="1995"/>
              <a:ext cx="14" cy="19"/>
            </a:xfrm>
            <a:custGeom>
              <a:avLst/>
              <a:gdLst>
                <a:gd name="T0" fmla="*/ 0 w 14"/>
                <a:gd name="T1" fmla="*/ 19 h 19"/>
                <a:gd name="T2" fmla="*/ 7 w 14"/>
                <a:gd name="T3" fmla="*/ 8 h 19"/>
                <a:gd name="T4" fmla="*/ 14 w 14"/>
                <a:gd name="T5" fmla="*/ 0 h 19"/>
                <a:gd name="T6" fmla="*/ 0 60000 65536"/>
                <a:gd name="T7" fmla="*/ 0 60000 65536"/>
                <a:gd name="T8" fmla="*/ 0 60000 65536"/>
                <a:gd name="T9" fmla="*/ 0 w 14"/>
                <a:gd name="T10" fmla="*/ 0 h 19"/>
                <a:gd name="T11" fmla="*/ 14 w 14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9">
                  <a:moveTo>
                    <a:pt x="0" y="19"/>
                  </a:moveTo>
                  <a:lnTo>
                    <a:pt x="7" y="8"/>
                  </a:lnTo>
                  <a:lnTo>
                    <a:pt x="14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8" name="Line 557"/>
            <p:cNvSpPr>
              <a:spLocks noChangeShapeType="1"/>
            </p:cNvSpPr>
            <p:nvPr/>
          </p:nvSpPr>
          <p:spPr bwMode="auto">
            <a:xfrm flipV="1">
              <a:off x="4802" y="1979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9" name="Line 558"/>
            <p:cNvSpPr>
              <a:spLocks noChangeShapeType="1"/>
            </p:cNvSpPr>
            <p:nvPr/>
          </p:nvSpPr>
          <p:spPr bwMode="auto">
            <a:xfrm flipV="1">
              <a:off x="4809" y="1961"/>
              <a:ext cx="7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0" name="Line 559"/>
            <p:cNvSpPr>
              <a:spLocks noChangeShapeType="1"/>
            </p:cNvSpPr>
            <p:nvPr/>
          </p:nvSpPr>
          <p:spPr bwMode="auto">
            <a:xfrm flipV="1">
              <a:off x="4816" y="1942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1" name="Line 560"/>
            <p:cNvSpPr>
              <a:spLocks noChangeShapeType="1"/>
            </p:cNvSpPr>
            <p:nvPr/>
          </p:nvSpPr>
          <p:spPr bwMode="auto">
            <a:xfrm flipV="1">
              <a:off x="4830" y="1923"/>
              <a:ext cx="7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2" name="Line 561"/>
            <p:cNvSpPr>
              <a:spLocks noChangeShapeType="1"/>
            </p:cNvSpPr>
            <p:nvPr/>
          </p:nvSpPr>
          <p:spPr bwMode="auto">
            <a:xfrm flipV="1">
              <a:off x="4837" y="1905"/>
              <a:ext cx="14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3" name="Line 562"/>
            <p:cNvSpPr>
              <a:spLocks noChangeShapeType="1"/>
            </p:cNvSpPr>
            <p:nvPr/>
          </p:nvSpPr>
          <p:spPr bwMode="auto">
            <a:xfrm flipV="1">
              <a:off x="4851" y="1886"/>
              <a:ext cx="7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4" name="Line 563"/>
            <p:cNvSpPr>
              <a:spLocks noChangeShapeType="1"/>
            </p:cNvSpPr>
            <p:nvPr/>
          </p:nvSpPr>
          <p:spPr bwMode="auto">
            <a:xfrm flipV="1">
              <a:off x="4858" y="1867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5" name="Line 564"/>
            <p:cNvSpPr>
              <a:spLocks noChangeShapeType="1"/>
            </p:cNvSpPr>
            <p:nvPr/>
          </p:nvSpPr>
          <p:spPr bwMode="auto">
            <a:xfrm flipV="1">
              <a:off x="4872" y="1849"/>
              <a:ext cx="7" cy="1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6" name="Line 565"/>
            <p:cNvSpPr>
              <a:spLocks noChangeShapeType="1"/>
            </p:cNvSpPr>
            <p:nvPr/>
          </p:nvSpPr>
          <p:spPr bwMode="auto">
            <a:xfrm flipV="1">
              <a:off x="4879" y="1830"/>
              <a:ext cx="14" cy="19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7" name="Line 566"/>
            <p:cNvSpPr>
              <a:spLocks noChangeShapeType="1"/>
            </p:cNvSpPr>
            <p:nvPr/>
          </p:nvSpPr>
          <p:spPr bwMode="auto">
            <a:xfrm flipV="1">
              <a:off x="4893" y="1814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8" name="Freeform 567"/>
            <p:cNvSpPr>
              <a:spLocks/>
            </p:cNvSpPr>
            <p:nvPr/>
          </p:nvSpPr>
          <p:spPr bwMode="auto">
            <a:xfrm>
              <a:off x="4900" y="1795"/>
              <a:ext cx="7" cy="19"/>
            </a:xfrm>
            <a:custGeom>
              <a:avLst/>
              <a:gdLst>
                <a:gd name="T0" fmla="*/ 0 w 7"/>
                <a:gd name="T1" fmla="*/ 19 h 19"/>
                <a:gd name="T2" fmla="*/ 0 w 7"/>
                <a:gd name="T3" fmla="*/ 8 h 19"/>
                <a:gd name="T4" fmla="*/ 7 w 7"/>
                <a:gd name="T5" fmla="*/ 0 h 19"/>
                <a:gd name="T6" fmla="*/ 0 60000 65536"/>
                <a:gd name="T7" fmla="*/ 0 60000 65536"/>
                <a:gd name="T8" fmla="*/ 0 60000 65536"/>
                <a:gd name="T9" fmla="*/ 0 w 7"/>
                <a:gd name="T10" fmla="*/ 0 h 19"/>
                <a:gd name="T11" fmla="*/ 7 w 7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9">
                  <a:moveTo>
                    <a:pt x="0" y="19"/>
                  </a:moveTo>
                  <a:lnTo>
                    <a:pt x="0" y="8"/>
                  </a:lnTo>
                  <a:lnTo>
                    <a:pt x="7" y="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99" name="Line 568"/>
            <p:cNvSpPr>
              <a:spLocks noChangeShapeType="1"/>
            </p:cNvSpPr>
            <p:nvPr/>
          </p:nvSpPr>
          <p:spPr bwMode="auto">
            <a:xfrm flipV="1">
              <a:off x="4907" y="1779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0" name="Line 569"/>
            <p:cNvSpPr>
              <a:spLocks noChangeShapeType="1"/>
            </p:cNvSpPr>
            <p:nvPr/>
          </p:nvSpPr>
          <p:spPr bwMode="auto">
            <a:xfrm flipV="1">
              <a:off x="4921" y="1763"/>
              <a:ext cx="7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1" name="Line 570"/>
            <p:cNvSpPr>
              <a:spLocks noChangeShapeType="1"/>
            </p:cNvSpPr>
            <p:nvPr/>
          </p:nvSpPr>
          <p:spPr bwMode="auto">
            <a:xfrm flipV="1">
              <a:off x="4928" y="1747"/>
              <a:ext cx="14" cy="1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2" name="Line 571"/>
            <p:cNvSpPr>
              <a:spLocks noChangeShapeType="1"/>
            </p:cNvSpPr>
            <p:nvPr/>
          </p:nvSpPr>
          <p:spPr bwMode="auto">
            <a:xfrm flipV="1">
              <a:off x="4942" y="1734"/>
              <a:ext cx="8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3" name="Line 572"/>
            <p:cNvSpPr>
              <a:spLocks noChangeShapeType="1"/>
            </p:cNvSpPr>
            <p:nvPr/>
          </p:nvSpPr>
          <p:spPr bwMode="auto">
            <a:xfrm flipV="1">
              <a:off x="4950" y="1720"/>
              <a:ext cx="14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4" name="Line 573"/>
            <p:cNvSpPr>
              <a:spLocks noChangeShapeType="1"/>
            </p:cNvSpPr>
            <p:nvPr/>
          </p:nvSpPr>
          <p:spPr bwMode="auto">
            <a:xfrm flipV="1">
              <a:off x="4964" y="1707"/>
              <a:ext cx="7" cy="1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5" name="Line 574"/>
            <p:cNvSpPr>
              <a:spLocks noChangeShapeType="1"/>
            </p:cNvSpPr>
            <p:nvPr/>
          </p:nvSpPr>
          <p:spPr bwMode="auto">
            <a:xfrm flipV="1">
              <a:off x="4971" y="1696"/>
              <a:ext cx="14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6" name="Line 575"/>
            <p:cNvSpPr>
              <a:spLocks noChangeShapeType="1"/>
            </p:cNvSpPr>
            <p:nvPr/>
          </p:nvSpPr>
          <p:spPr bwMode="auto">
            <a:xfrm flipV="1">
              <a:off x="4985" y="1686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7" name="Line 576"/>
            <p:cNvSpPr>
              <a:spLocks noChangeShapeType="1"/>
            </p:cNvSpPr>
            <p:nvPr/>
          </p:nvSpPr>
          <p:spPr bwMode="auto">
            <a:xfrm flipV="1">
              <a:off x="4992" y="167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8" name="Line 577"/>
            <p:cNvSpPr>
              <a:spLocks noChangeShapeType="1"/>
            </p:cNvSpPr>
            <p:nvPr/>
          </p:nvSpPr>
          <p:spPr bwMode="auto">
            <a:xfrm flipV="1">
              <a:off x="4999" y="167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9" name="Line 578"/>
            <p:cNvSpPr>
              <a:spLocks noChangeShapeType="1"/>
            </p:cNvSpPr>
            <p:nvPr/>
          </p:nvSpPr>
          <p:spPr bwMode="auto">
            <a:xfrm flipV="1">
              <a:off x="5013" y="1662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0" name="Line 579"/>
            <p:cNvSpPr>
              <a:spLocks noChangeShapeType="1"/>
            </p:cNvSpPr>
            <p:nvPr/>
          </p:nvSpPr>
          <p:spPr bwMode="auto">
            <a:xfrm flipV="1">
              <a:off x="5020" y="1656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1" name="Line 580"/>
            <p:cNvSpPr>
              <a:spLocks noChangeShapeType="1"/>
            </p:cNvSpPr>
            <p:nvPr/>
          </p:nvSpPr>
          <p:spPr bwMode="auto">
            <a:xfrm flipV="1">
              <a:off x="5034" y="1654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2" name="Line 581"/>
            <p:cNvSpPr>
              <a:spLocks noChangeShapeType="1"/>
            </p:cNvSpPr>
            <p:nvPr/>
          </p:nvSpPr>
          <p:spPr bwMode="auto">
            <a:xfrm flipV="1">
              <a:off x="5041" y="165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3" name="Line 582"/>
            <p:cNvSpPr>
              <a:spLocks noChangeShapeType="1"/>
            </p:cNvSpPr>
            <p:nvPr/>
          </p:nvSpPr>
          <p:spPr bwMode="auto">
            <a:xfrm>
              <a:off x="5055" y="165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4" name="Line 583"/>
            <p:cNvSpPr>
              <a:spLocks noChangeShapeType="1"/>
            </p:cNvSpPr>
            <p:nvPr/>
          </p:nvSpPr>
          <p:spPr bwMode="auto">
            <a:xfrm>
              <a:off x="5062" y="165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5" name="Line 584"/>
            <p:cNvSpPr>
              <a:spLocks noChangeShapeType="1"/>
            </p:cNvSpPr>
            <p:nvPr/>
          </p:nvSpPr>
          <p:spPr bwMode="auto">
            <a:xfrm>
              <a:off x="5069" y="1651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6" name="Line 585"/>
            <p:cNvSpPr>
              <a:spLocks noChangeShapeType="1"/>
            </p:cNvSpPr>
            <p:nvPr/>
          </p:nvSpPr>
          <p:spPr bwMode="auto">
            <a:xfrm>
              <a:off x="5083" y="165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7" name="Line 586"/>
            <p:cNvSpPr>
              <a:spLocks noChangeShapeType="1"/>
            </p:cNvSpPr>
            <p:nvPr/>
          </p:nvSpPr>
          <p:spPr bwMode="auto">
            <a:xfrm>
              <a:off x="5090" y="165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8" name="Line 587"/>
            <p:cNvSpPr>
              <a:spLocks noChangeShapeType="1"/>
            </p:cNvSpPr>
            <p:nvPr/>
          </p:nvSpPr>
          <p:spPr bwMode="auto">
            <a:xfrm>
              <a:off x="5104" y="166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19" name="Line 588"/>
            <p:cNvSpPr>
              <a:spLocks noChangeShapeType="1"/>
            </p:cNvSpPr>
            <p:nvPr/>
          </p:nvSpPr>
          <p:spPr bwMode="auto">
            <a:xfrm>
              <a:off x="5111" y="167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0" name="Line 589"/>
            <p:cNvSpPr>
              <a:spLocks noChangeShapeType="1"/>
            </p:cNvSpPr>
            <p:nvPr/>
          </p:nvSpPr>
          <p:spPr bwMode="auto">
            <a:xfrm>
              <a:off x="5125" y="167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1" name="Line 590"/>
            <p:cNvSpPr>
              <a:spLocks noChangeShapeType="1"/>
            </p:cNvSpPr>
            <p:nvPr/>
          </p:nvSpPr>
          <p:spPr bwMode="auto">
            <a:xfrm>
              <a:off x="5132" y="1686"/>
              <a:ext cx="14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2" name="Line 591"/>
            <p:cNvSpPr>
              <a:spLocks noChangeShapeType="1"/>
            </p:cNvSpPr>
            <p:nvPr/>
          </p:nvSpPr>
          <p:spPr bwMode="auto">
            <a:xfrm>
              <a:off x="5146" y="1696"/>
              <a:ext cx="8" cy="14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3" name="Line 592"/>
            <p:cNvSpPr>
              <a:spLocks noChangeShapeType="1"/>
            </p:cNvSpPr>
            <p:nvPr/>
          </p:nvSpPr>
          <p:spPr bwMode="auto">
            <a:xfrm>
              <a:off x="5154" y="1710"/>
              <a:ext cx="7" cy="10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4" name="Line 593"/>
            <p:cNvSpPr>
              <a:spLocks noChangeShapeType="1"/>
            </p:cNvSpPr>
            <p:nvPr/>
          </p:nvSpPr>
          <p:spPr bwMode="auto">
            <a:xfrm>
              <a:off x="5161" y="1720"/>
              <a:ext cx="14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5" name="Line 594"/>
            <p:cNvSpPr>
              <a:spLocks noChangeShapeType="1"/>
            </p:cNvSpPr>
            <p:nvPr/>
          </p:nvSpPr>
          <p:spPr bwMode="auto">
            <a:xfrm>
              <a:off x="5175" y="1731"/>
              <a:ext cx="7" cy="1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6" name="Line 595"/>
            <p:cNvSpPr>
              <a:spLocks noChangeShapeType="1"/>
            </p:cNvSpPr>
            <p:nvPr/>
          </p:nvSpPr>
          <p:spPr bwMode="auto">
            <a:xfrm>
              <a:off x="5182" y="1742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7" name="Freeform 596"/>
            <p:cNvSpPr>
              <a:spLocks/>
            </p:cNvSpPr>
            <p:nvPr/>
          </p:nvSpPr>
          <p:spPr bwMode="auto">
            <a:xfrm>
              <a:off x="5196" y="1750"/>
              <a:ext cx="7" cy="10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5 h 10"/>
                <a:gd name="T4" fmla="*/ 7 w 7"/>
                <a:gd name="T5" fmla="*/ 10 h 10"/>
                <a:gd name="T6" fmla="*/ 0 60000 65536"/>
                <a:gd name="T7" fmla="*/ 0 60000 65536"/>
                <a:gd name="T8" fmla="*/ 0 60000 65536"/>
                <a:gd name="T9" fmla="*/ 0 w 7"/>
                <a:gd name="T10" fmla="*/ 0 h 10"/>
                <a:gd name="T11" fmla="*/ 7 w 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0">
                  <a:moveTo>
                    <a:pt x="0" y="0"/>
                  </a:moveTo>
                  <a:lnTo>
                    <a:pt x="0" y="5"/>
                  </a:lnTo>
                  <a:lnTo>
                    <a:pt x="7" y="10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8" name="Line 597"/>
            <p:cNvSpPr>
              <a:spLocks noChangeShapeType="1"/>
            </p:cNvSpPr>
            <p:nvPr/>
          </p:nvSpPr>
          <p:spPr bwMode="auto">
            <a:xfrm>
              <a:off x="5203" y="1760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29" name="Line 598"/>
            <p:cNvSpPr>
              <a:spLocks noChangeShapeType="1"/>
            </p:cNvSpPr>
            <p:nvPr/>
          </p:nvSpPr>
          <p:spPr bwMode="auto">
            <a:xfrm>
              <a:off x="5217" y="1768"/>
              <a:ext cx="7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0" name="Line 599"/>
            <p:cNvSpPr>
              <a:spLocks noChangeShapeType="1"/>
            </p:cNvSpPr>
            <p:nvPr/>
          </p:nvSpPr>
          <p:spPr bwMode="auto">
            <a:xfrm>
              <a:off x="5224" y="1776"/>
              <a:ext cx="14" cy="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1" name="Line 600"/>
            <p:cNvSpPr>
              <a:spLocks noChangeShapeType="1"/>
            </p:cNvSpPr>
            <p:nvPr/>
          </p:nvSpPr>
          <p:spPr bwMode="auto">
            <a:xfrm>
              <a:off x="5238" y="178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2" name="Freeform 601"/>
            <p:cNvSpPr>
              <a:spLocks/>
            </p:cNvSpPr>
            <p:nvPr/>
          </p:nvSpPr>
          <p:spPr bwMode="auto">
            <a:xfrm>
              <a:off x="5245" y="1790"/>
              <a:ext cx="7" cy="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2 h 8"/>
                <a:gd name="T4" fmla="*/ 7 w 7"/>
                <a:gd name="T5" fmla="*/ 8 h 8"/>
                <a:gd name="T6" fmla="*/ 0 60000 65536"/>
                <a:gd name="T7" fmla="*/ 0 60000 65536"/>
                <a:gd name="T8" fmla="*/ 0 60000 65536"/>
                <a:gd name="T9" fmla="*/ 0 w 7"/>
                <a:gd name="T10" fmla="*/ 0 h 8"/>
                <a:gd name="T11" fmla="*/ 7 w 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8">
                  <a:moveTo>
                    <a:pt x="0" y="0"/>
                  </a:moveTo>
                  <a:lnTo>
                    <a:pt x="0" y="2"/>
                  </a:lnTo>
                  <a:lnTo>
                    <a:pt x="7" y="8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3" name="Line 602"/>
            <p:cNvSpPr>
              <a:spLocks noChangeShapeType="1"/>
            </p:cNvSpPr>
            <p:nvPr/>
          </p:nvSpPr>
          <p:spPr bwMode="auto">
            <a:xfrm>
              <a:off x="5252" y="1798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4" name="Line 603"/>
            <p:cNvSpPr>
              <a:spLocks noChangeShapeType="1"/>
            </p:cNvSpPr>
            <p:nvPr/>
          </p:nvSpPr>
          <p:spPr bwMode="auto">
            <a:xfrm>
              <a:off x="5266" y="1803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5" name="Line 604"/>
            <p:cNvSpPr>
              <a:spLocks noChangeShapeType="1"/>
            </p:cNvSpPr>
            <p:nvPr/>
          </p:nvSpPr>
          <p:spPr bwMode="auto">
            <a:xfrm>
              <a:off x="5273" y="1808"/>
              <a:ext cx="14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6" name="Line 605"/>
            <p:cNvSpPr>
              <a:spLocks noChangeShapeType="1"/>
            </p:cNvSpPr>
            <p:nvPr/>
          </p:nvSpPr>
          <p:spPr bwMode="auto">
            <a:xfrm>
              <a:off x="5287" y="1814"/>
              <a:ext cx="7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7" name="Line 606"/>
            <p:cNvSpPr>
              <a:spLocks noChangeShapeType="1"/>
            </p:cNvSpPr>
            <p:nvPr/>
          </p:nvSpPr>
          <p:spPr bwMode="auto">
            <a:xfrm>
              <a:off x="5294" y="1819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" name="Line 607"/>
            <p:cNvSpPr>
              <a:spLocks noChangeShapeType="1"/>
            </p:cNvSpPr>
            <p:nvPr/>
          </p:nvSpPr>
          <p:spPr bwMode="auto">
            <a:xfrm>
              <a:off x="5308" y="1824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9" name="Line 608"/>
            <p:cNvSpPr>
              <a:spLocks noChangeShapeType="1"/>
            </p:cNvSpPr>
            <p:nvPr/>
          </p:nvSpPr>
          <p:spPr bwMode="auto">
            <a:xfrm>
              <a:off x="5315" y="183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" name="Line 609"/>
            <p:cNvSpPr>
              <a:spLocks noChangeShapeType="1"/>
            </p:cNvSpPr>
            <p:nvPr/>
          </p:nvSpPr>
          <p:spPr bwMode="auto">
            <a:xfrm>
              <a:off x="5322" y="1833"/>
              <a:ext cx="14" cy="5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" name="Line 610"/>
            <p:cNvSpPr>
              <a:spLocks noChangeShapeType="1"/>
            </p:cNvSpPr>
            <p:nvPr/>
          </p:nvSpPr>
          <p:spPr bwMode="auto">
            <a:xfrm>
              <a:off x="5336" y="1838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" name="Line 611"/>
            <p:cNvSpPr>
              <a:spLocks noChangeShapeType="1"/>
            </p:cNvSpPr>
            <p:nvPr/>
          </p:nvSpPr>
          <p:spPr bwMode="auto">
            <a:xfrm>
              <a:off x="5343" y="1841"/>
              <a:ext cx="15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3" name="Line 612"/>
            <p:cNvSpPr>
              <a:spLocks noChangeShapeType="1"/>
            </p:cNvSpPr>
            <p:nvPr/>
          </p:nvSpPr>
          <p:spPr bwMode="auto">
            <a:xfrm>
              <a:off x="5358" y="1843"/>
              <a:ext cx="7" cy="6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4" name="Line 613"/>
            <p:cNvSpPr>
              <a:spLocks noChangeShapeType="1"/>
            </p:cNvSpPr>
            <p:nvPr/>
          </p:nvSpPr>
          <p:spPr bwMode="auto">
            <a:xfrm>
              <a:off x="5365" y="1849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5" name="Line 614"/>
            <p:cNvSpPr>
              <a:spLocks noChangeShapeType="1"/>
            </p:cNvSpPr>
            <p:nvPr/>
          </p:nvSpPr>
          <p:spPr bwMode="auto">
            <a:xfrm>
              <a:off x="5379" y="1851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6" name="Line 615"/>
            <p:cNvSpPr>
              <a:spLocks noChangeShapeType="1"/>
            </p:cNvSpPr>
            <p:nvPr/>
          </p:nvSpPr>
          <p:spPr bwMode="auto">
            <a:xfrm>
              <a:off x="5386" y="1854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7" name="Line 616"/>
            <p:cNvSpPr>
              <a:spLocks noChangeShapeType="1"/>
            </p:cNvSpPr>
            <p:nvPr/>
          </p:nvSpPr>
          <p:spPr bwMode="auto">
            <a:xfrm>
              <a:off x="5400" y="1857"/>
              <a:ext cx="7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8" name="Line 617"/>
            <p:cNvSpPr>
              <a:spLocks noChangeShapeType="1"/>
            </p:cNvSpPr>
            <p:nvPr/>
          </p:nvSpPr>
          <p:spPr bwMode="auto">
            <a:xfrm>
              <a:off x="5407" y="1859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9" name="Line 618"/>
            <p:cNvSpPr>
              <a:spLocks noChangeShapeType="1"/>
            </p:cNvSpPr>
            <p:nvPr/>
          </p:nvSpPr>
          <p:spPr bwMode="auto">
            <a:xfrm>
              <a:off x="5414" y="1862"/>
              <a:ext cx="14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0" name="Line 619"/>
            <p:cNvSpPr>
              <a:spLocks noChangeShapeType="1"/>
            </p:cNvSpPr>
            <p:nvPr/>
          </p:nvSpPr>
          <p:spPr bwMode="auto">
            <a:xfrm>
              <a:off x="5428" y="1865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1" name="Line 620"/>
            <p:cNvSpPr>
              <a:spLocks noChangeShapeType="1"/>
            </p:cNvSpPr>
            <p:nvPr/>
          </p:nvSpPr>
          <p:spPr bwMode="auto">
            <a:xfrm>
              <a:off x="5435" y="1865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2" name="Line 621"/>
            <p:cNvSpPr>
              <a:spLocks noChangeShapeType="1"/>
            </p:cNvSpPr>
            <p:nvPr/>
          </p:nvSpPr>
          <p:spPr bwMode="auto">
            <a:xfrm>
              <a:off x="5449" y="1867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3" name="Line 622"/>
            <p:cNvSpPr>
              <a:spLocks noChangeShapeType="1"/>
            </p:cNvSpPr>
            <p:nvPr/>
          </p:nvSpPr>
          <p:spPr bwMode="auto">
            <a:xfrm>
              <a:off x="5456" y="1870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4" name="Line 623"/>
            <p:cNvSpPr>
              <a:spLocks noChangeShapeType="1"/>
            </p:cNvSpPr>
            <p:nvPr/>
          </p:nvSpPr>
          <p:spPr bwMode="auto">
            <a:xfrm>
              <a:off x="5470" y="1870"/>
              <a:ext cx="7" cy="3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5" name="Line 624"/>
            <p:cNvSpPr>
              <a:spLocks noChangeShapeType="1"/>
            </p:cNvSpPr>
            <p:nvPr/>
          </p:nvSpPr>
          <p:spPr bwMode="auto">
            <a:xfrm>
              <a:off x="5477" y="1873"/>
              <a:ext cx="14" cy="2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6" name="Line 625"/>
            <p:cNvSpPr>
              <a:spLocks noChangeShapeType="1"/>
            </p:cNvSpPr>
            <p:nvPr/>
          </p:nvSpPr>
          <p:spPr bwMode="auto">
            <a:xfrm>
              <a:off x="5491" y="1875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7" name="Freeform 626"/>
            <p:cNvSpPr>
              <a:spLocks/>
            </p:cNvSpPr>
            <p:nvPr/>
          </p:nvSpPr>
          <p:spPr bwMode="auto">
            <a:xfrm>
              <a:off x="5498" y="1875"/>
              <a:ext cx="7" cy="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7 w 7"/>
                <a:gd name="T5" fmla="*/ 3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7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8" name="Line 627"/>
            <p:cNvSpPr>
              <a:spLocks noChangeShapeType="1"/>
            </p:cNvSpPr>
            <p:nvPr/>
          </p:nvSpPr>
          <p:spPr bwMode="auto">
            <a:xfrm>
              <a:off x="5505" y="1878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59" name="Line 628"/>
            <p:cNvSpPr>
              <a:spLocks noChangeShapeType="1"/>
            </p:cNvSpPr>
            <p:nvPr/>
          </p:nvSpPr>
          <p:spPr bwMode="auto">
            <a:xfrm>
              <a:off x="5519" y="1878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0" name="Freeform 629"/>
            <p:cNvSpPr>
              <a:spLocks/>
            </p:cNvSpPr>
            <p:nvPr/>
          </p:nvSpPr>
          <p:spPr bwMode="auto">
            <a:xfrm>
              <a:off x="5526" y="187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1" name="Line 630"/>
            <p:cNvSpPr>
              <a:spLocks noChangeShapeType="1"/>
            </p:cNvSpPr>
            <p:nvPr/>
          </p:nvSpPr>
          <p:spPr bwMode="auto">
            <a:xfrm>
              <a:off x="5540" y="1881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2" name="Freeform 631"/>
            <p:cNvSpPr>
              <a:spLocks/>
            </p:cNvSpPr>
            <p:nvPr/>
          </p:nvSpPr>
          <p:spPr bwMode="auto">
            <a:xfrm>
              <a:off x="5547" y="1881"/>
              <a:ext cx="15" cy="2"/>
            </a:xfrm>
            <a:custGeom>
              <a:avLst/>
              <a:gdLst>
                <a:gd name="T0" fmla="*/ 0 w 15"/>
                <a:gd name="T1" fmla="*/ 0 h 2"/>
                <a:gd name="T2" fmla="*/ 7 w 15"/>
                <a:gd name="T3" fmla="*/ 0 h 2"/>
                <a:gd name="T4" fmla="*/ 15 w 15"/>
                <a:gd name="T5" fmla="*/ 2 h 2"/>
                <a:gd name="T6" fmla="*/ 0 60000 65536"/>
                <a:gd name="T7" fmla="*/ 0 60000 65536"/>
                <a:gd name="T8" fmla="*/ 0 60000 65536"/>
                <a:gd name="T9" fmla="*/ 0 w 15"/>
                <a:gd name="T10" fmla="*/ 0 h 2"/>
                <a:gd name="T11" fmla="*/ 15 w 1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">
                  <a:moveTo>
                    <a:pt x="0" y="0"/>
                  </a:moveTo>
                  <a:lnTo>
                    <a:pt x="7" y="0"/>
                  </a:lnTo>
                  <a:lnTo>
                    <a:pt x="15" y="2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3" name="Line 632"/>
            <p:cNvSpPr>
              <a:spLocks noChangeShapeType="1"/>
            </p:cNvSpPr>
            <p:nvPr/>
          </p:nvSpPr>
          <p:spPr bwMode="auto">
            <a:xfrm>
              <a:off x="5562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4" name="Line 633"/>
            <p:cNvSpPr>
              <a:spLocks noChangeShapeType="1"/>
            </p:cNvSpPr>
            <p:nvPr/>
          </p:nvSpPr>
          <p:spPr bwMode="auto">
            <a:xfrm>
              <a:off x="5569" y="1883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5" name="Freeform 634"/>
            <p:cNvSpPr>
              <a:spLocks/>
            </p:cNvSpPr>
            <p:nvPr/>
          </p:nvSpPr>
          <p:spPr bwMode="auto">
            <a:xfrm>
              <a:off x="5576" y="1883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6" name="Line 635"/>
            <p:cNvSpPr>
              <a:spLocks noChangeShapeType="1"/>
            </p:cNvSpPr>
            <p:nvPr/>
          </p:nvSpPr>
          <p:spPr bwMode="auto">
            <a:xfrm>
              <a:off x="5590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7" name="Line 636"/>
            <p:cNvSpPr>
              <a:spLocks noChangeShapeType="1"/>
            </p:cNvSpPr>
            <p:nvPr/>
          </p:nvSpPr>
          <p:spPr bwMode="auto">
            <a:xfrm>
              <a:off x="5597" y="1886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8" name="Line 637"/>
            <p:cNvSpPr>
              <a:spLocks noChangeShapeType="1"/>
            </p:cNvSpPr>
            <p:nvPr/>
          </p:nvSpPr>
          <p:spPr bwMode="auto">
            <a:xfrm>
              <a:off x="5611" y="1886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69" name="Freeform 638"/>
            <p:cNvSpPr>
              <a:spLocks/>
            </p:cNvSpPr>
            <p:nvPr/>
          </p:nvSpPr>
          <p:spPr bwMode="auto">
            <a:xfrm>
              <a:off x="5618" y="1886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7 w 14"/>
                <a:gd name="T3" fmla="*/ 0 h 3"/>
                <a:gd name="T4" fmla="*/ 14 w 14"/>
                <a:gd name="T5" fmla="*/ 3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</a:path>
              </a:pathLst>
            </a:cu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0" name="Line 639"/>
            <p:cNvSpPr>
              <a:spLocks noChangeShapeType="1"/>
            </p:cNvSpPr>
            <p:nvPr/>
          </p:nvSpPr>
          <p:spPr bwMode="auto">
            <a:xfrm>
              <a:off x="5632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1" name="Line 640"/>
            <p:cNvSpPr>
              <a:spLocks noChangeShapeType="1"/>
            </p:cNvSpPr>
            <p:nvPr/>
          </p:nvSpPr>
          <p:spPr bwMode="auto">
            <a:xfrm>
              <a:off x="5639" y="1889"/>
              <a:ext cx="14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72" name="Line 641"/>
            <p:cNvSpPr>
              <a:spLocks noChangeShapeType="1"/>
            </p:cNvSpPr>
            <p:nvPr/>
          </p:nvSpPr>
          <p:spPr bwMode="auto">
            <a:xfrm>
              <a:off x="5653" y="1889"/>
              <a:ext cx="7" cy="1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3" name="Text Box 642"/>
          <p:cNvSpPr txBox="1">
            <a:spLocks noChangeArrowheads="1"/>
          </p:cNvSpPr>
          <p:nvPr/>
        </p:nvSpPr>
        <p:spPr bwMode="blackWhite">
          <a:xfrm>
            <a:off x="304800" y="4967288"/>
            <a:ext cx="3019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Finite Quantum Well:</a:t>
            </a:r>
          </a:p>
        </p:txBody>
      </p:sp>
      <p:sp>
        <p:nvSpPr>
          <p:cNvPr id="18444" name="Rectangle 678" descr="Wide upward diagonal"/>
          <p:cNvSpPr>
            <a:spLocks noChangeArrowheads="1"/>
          </p:cNvSpPr>
          <p:nvPr/>
        </p:nvSpPr>
        <p:spPr bwMode="auto">
          <a:xfrm>
            <a:off x="3200400" y="990600"/>
            <a:ext cx="2895600" cy="8382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679"/>
          <p:cNvSpPr txBox="1">
            <a:spLocks noChangeArrowheads="1"/>
          </p:cNvSpPr>
          <p:nvPr/>
        </p:nvSpPr>
        <p:spPr bwMode="blackWhite">
          <a:xfrm>
            <a:off x="228600" y="1268413"/>
            <a:ext cx="23622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Let</a:t>
            </a:r>
            <a:r>
              <a:rPr lang="ja-JP" altLang="en-US" sz="1800"/>
              <a:t>’</a:t>
            </a:r>
            <a:r>
              <a:rPr lang="en-US" altLang="ja-JP" sz="1800"/>
              <a:t>s represent the atom in space by its </a:t>
            </a:r>
            <a:r>
              <a:rPr lang="en-US" altLang="ja-JP" sz="1800" u="sng"/>
              <a:t>Coulomb potential</a:t>
            </a:r>
            <a:r>
              <a:rPr lang="en-US" altLang="ja-JP" sz="1800"/>
              <a:t> centered on the proton (+e):</a:t>
            </a:r>
            <a:endParaRPr lang="en-US" sz="1800"/>
          </a:p>
        </p:txBody>
      </p:sp>
      <p:sp>
        <p:nvSpPr>
          <p:cNvPr id="18446" name="Line 680"/>
          <p:cNvSpPr>
            <a:spLocks noChangeShapeType="1"/>
          </p:cNvSpPr>
          <p:nvPr/>
        </p:nvSpPr>
        <p:spPr bwMode="blackWhite">
          <a:xfrm>
            <a:off x="3213100" y="1816100"/>
            <a:ext cx="299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681"/>
          <p:cNvSpPr>
            <a:spLocks noChangeShapeType="1"/>
          </p:cNvSpPr>
          <p:nvPr/>
        </p:nvSpPr>
        <p:spPr bwMode="blackWhite">
          <a:xfrm>
            <a:off x="4584700" y="1816100"/>
            <a:ext cx="0" cy="2376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Text Box 682"/>
          <p:cNvSpPr txBox="1">
            <a:spLocks noChangeArrowheads="1"/>
          </p:cNvSpPr>
          <p:nvPr/>
        </p:nvSpPr>
        <p:spPr bwMode="blackWhite">
          <a:xfrm>
            <a:off x="4587875" y="1489075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+e</a:t>
            </a:r>
          </a:p>
        </p:txBody>
      </p:sp>
      <p:sp>
        <p:nvSpPr>
          <p:cNvPr id="18449" name="Freeform 683"/>
          <p:cNvSpPr>
            <a:spLocks/>
          </p:cNvSpPr>
          <p:nvPr/>
        </p:nvSpPr>
        <p:spPr bwMode="blackWhite">
          <a:xfrm>
            <a:off x="3200400" y="2082800"/>
            <a:ext cx="1295400" cy="1652588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Freeform 684"/>
          <p:cNvSpPr>
            <a:spLocks/>
          </p:cNvSpPr>
          <p:nvPr/>
        </p:nvSpPr>
        <p:spPr bwMode="blackWhite">
          <a:xfrm flipH="1">
            <a:off x="4686300" y="2097088"/>
            <a:ext cx="1295400" cy="1652587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Text Box 685"/>
          <p:cNvSpPr txBox="1">
            <a:spLocks noChangeArrowheads="1"/>
          </p:cNvSpPr>
          <p:nvPr/>
        </p:nvSpPr>
        <p:spPr bwMode="blackWhite">
          <a:xfrm>
            <a:off x="5875338" y="1736725"/>
            <a:ext cx="40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</a:t>
            </a:r>
          </a:p>
        </p:txBody>
      </p:sp>
      <p:sp>
        <p:nvSpPr>
          <p:cNvPr id="18452" name="Line 686"/>
          <p:cNvSpPr>
            <a:spLocks noChangeShapeType="1"/>
          </p:cNvSpPr>
          <p:nvPr/>
        </p:nvSpPr>
        <p:spPr bwMode="blackWhite">
          <a:xfrm>
            <a:off x="3835400" y="2687638"/>
            <a:ext cx="14986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687"/>
          <p:cNvSpPr>
            <a:spLocks noChangeShapeType="1"/>
          </p:cNvSpPr>
          <p:nvPr/>
        </p:nvSpPr>
        <p:spPr bwMode="blackWhite">
          <a:xfrm>
            <a:off x="3810000" y="2465388"/>
            <a:ext cx="15367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Line 688"/>
          <p:cNvSpPr>
            <a:spLocks noChangeShapeType="1"/>
          </p:cNvSpPr>
          <p:nvPr/>
        </p:nvSpPr>
        <p:spPr bwMode="blackWhite">
          <a:xfrm>
            <a:off x="3873500" y="3587750"/>
            <a:ext cx="14986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Text Box 689"/>
          <p:cNvSpPr txBox="1">
            <a:spLocks noChangeArrowheads="1"/>
          </p:cNvSpPr>
          <p:nvPr/>
        </p:nvSpPr>
        <p:spPr bwMode="blackWhite">
          <a:xfrm>
            <a:off x="5321300" y="2185988"/>
            <a:ext cx="100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 = 3</a:t>
            </a:r>
          </a:p>
        </p:txBody>
      </p:sp>
      <p:sp>
        <p:nvSpPr>
          <p:cNvPr id="18456" name="Text Box 690"/>
          <p:cNvSpPr txBox="1">
            <a:spLocks noChangeArrowheads="1"/>
          </p:cNvSpPr>
          <p:nvPr/>
        </p:nvSpPr>
        <p:spPr bwMode="blackWhite">
          <a:xfrm>
            <a:off x="5321300" y="2465388"/>
            <a:ext cx="100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 = 2</a:t>
            </a:r>
          </a:p>
        </p:txBody>
      </p:sp>
      <p:sp>
        <p:nvSpPr>
          <p:cNvPr id="18457" name="Text Box 691"/>
          <p:cNvSpPr txBox="1">
            <a:spLocks noChangeArrowheads="1"/>
          </p:cNvSpPr>
          <p:nvPr/>
        </p:nvSpPr>
        <p:spPr bwMode="blackWhite">
          <a:xfrm>
            <a:off x="5321300" y="3321050"/>
            <a:ext cx="1003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 = 1</a:t>
            </a:r>
          </a:p>
        </p:txBody>
      </p:sp>
      <p:sp>
        <p:nvSpPr>
          <p:cNvPr id="18458" name="Oval 692"/>
          <p:cNvSpPr>
            <a:spLocks noChangeArrowheads="1"/>
          </p:cNvSpPr>
          <p:nvPr/>
        </p:nvSpPr>
        <p:spPr bwMode="blackWhite">
          <a:xfrm>
            <a:off x="4318000" y="2967038"/>
            <a:ext cx="546100" cy="125412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Oval 693"/>
          <p:cNvSpPr>
            <a:spLocks noChangeArrowheads="1"/>
          </p:cNvSpPr>
          <p:nvPr/>
        </p:nvSpPr>
        <p:spPr bwMode="blackWhite">
          <a:xfrm>
            <a:off x="3651250" y="2111375"/>
            <a:ext cx="1905000" cy="1524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0" name="Oval 695"/>
          <p:cNvSpPr>
            <a:spLocks noChangeArrowheads="1"/>
          </p:cNvSpPr>
          <p:nvPr/>
        </p:nvSpPr>
        <p:spPr bwMode="blackWhite">
          <a:xfrm flipV="1">
            <a:off x="4479925" y="1720850"/>
            <a:ext cx="215900" cy="206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18461" name="Line 696"/>
          <p:cNvSpPr>
            <a:spLocks noChangeShapeType="1"/>
          </p:cNvSpPr>
          <p:nvPr/>
        </p:nvSpPr>
        <p:spPr bwMode="blackWhite">
          <a:xfrm flipH="1" flipV="1">
            <a:off x="3082925" y="1993900"/>
            <a:ext cx="12700" cy="158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2" name="Text Box 697"/>
          <p:cNvSpPr txBox="1">
            <a:spLocks noChangeArrowheads="1"/>
          </p:cNvSpPr>
          <p:nvPr/>
        </p:nvSpPr>
        <p:spPr bwMode="auto">
          <a:xfrm rot="-5400000">
            <a:off x="2265363" y="2660650"/>
            <a:ext cx="132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 -e</a:t>
            </a:r>
          </a:p>
        </p:txBody>
      </p:sp>
      <p:sp>
        <p:nvSpPr>
          <p:cNvPr id="18463" name="Text Box 698"/>
          <p:cNvSpPr txBox="1">
            <a:spLocks noChangeArrowheads="1"/>
          </p:cNvSpPr>
          <p:nvPr/>
        </p:nvSpPr>
        <p:spPr bwMode="blackWhite">
          <a:xfrm>
            <a:off x="6615113" y="1235075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Continuum of free electron states</a:t>
            </a:r>
          </a:p>
        </p:txBody>
      </p:sp>
      <p:sp>
        <p:nvSpPr>
          <p:cNvPr id="18464" name="Line 699"/>
          <p:cNvSpPr>
            <a:spLocks noChangeShapeType="1"/>
          </p:cNvSpPr>
          <p:nvPr/>
        </p:nvSpPr>
        <p:spPr bwMode="blackWhite">
          <a:xfrm flipH="1">
            <a:off x="6416675" y="14144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AutoShape 700"/>
          <p:cNvSpPr>
            <a:spLocks/>
          </p:cNvSpPr>
          <p:nvPr/>
        </p:nvSpPr>
        <p:spPr bwMode="auto">
          <a:xfrm>
            <a:off x="6296025" y="990600"/>
            <a:ext cx="104775" cy="838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6" name="AutoShape 701"/>
          <p:cNvSpPr>
            <a:spLocks noChangeArrowheads="1"/>
          </p:cNvSpPr>
          <p:nvPr/>
        </p:nvSpPr>
        <p:spPr bwMode="auto">
          <a:xfrm>
            <a:off x="3352800" y="17002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Text Box 702"/>
          <p:cNvSpPr txBox="1">
            <a:spLocks noChangeArrowheads="1"/>
          </p:cNvSpPr>
          <p:nvPr/>
        </p:nvSpPr>
        <p:spPr bwMode="blackWhite">
          <a:xfrm>
            <a:off x="2792413" y="1477963"/>
            <a:ext cx="69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-e</a:t>
            </a:r>
          </a:p>
        </p:txBody>
      </p:sp>
      <p:sp>
        <p:nvSpPr>
          <p:cNvPr id="18468" name="Oval 703"/>
          <p:cNvSpPr>
            <a:spLocks noChangeArrowheads="1"/>
          </p:cNvSpPr>
          <p:nvPr/>
        </p:nvSpPr>
        <p:spPr bwMode="blackWhite">
          <a:xfrm flipV="1">
            <a:off x="3168650" y="1711325"/>
            <a:ext cx="215900" cy="206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18469" name="Text Box 705"/>
          <p:cNvSpPr txBox="1">
            <a:spLocks noChangeArrowheads="1"/>
          </p:cNvSpPr>
          <p:nvPr/>
        </p:nvSpPr>
        <p:spPr bwMode="blackWhite">
          <a:xfrm>
            <a:off x="6816725" y="4592638"/>
            <a:ext cx="1963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Continuum of free electron states</a:t>
            </a:r>
          </a:p>
        </p:txBody>
      </p:sp>
      <p:sp>
        <p:nvSpPr>
          <p:cNvPr id="18470" name="Line 706"/>
          <p:cNvSpPr>
            <a:spLocks noChangeShapeType="1"/>
          </p:cNvSpPr>
          <p:nvPr/>
        </p:nvSpPr>
        <p:spPr bwMode="blackWhite">
          <a:xfrm flipH="1">
            <a:off x="6618288" y="47720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AutoShape 707"/>
          <p:cNvSpPr>
            <a:spLocks/>
          </p:cNvSpPr>
          <p:nvPr/>
        </p:nvSpPr>
        <p:spPr bwMode="auto">
          <a:xfrm>
            <a:off x="6497638" y="4348163"/>
            <a:ext cx="104775" cy="838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7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1866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533400"/>
            <a:ext cx="4152900" cy="4064540"/>
          </a:xfrm>
          <a:prstGeom prst="rect">
            <a:avLst/>
          </a:prstGeom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3500438" y="85725"/>
            <a:ext cx="463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Energy Levels of Atomic Sodium</a:t>
            </a:r>
          </a:p>
        </p:txBody>
      </p:sp>
      <p:pic>
        <p:nvPicPr>
          <p:cNvPr id="134151" name="Picture 7" descr="sodium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92"/>
          <a:stretch>
            <a:fillRect/>
          </a:stretch>
        </p:blipFill>
        <p:spPr bwMode="auto">
          <a:xfrm>
            <a:off x="4381500" y="5029200"/>
            <a:ext cx="4762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Picture 9" descr="Image:Na-lamp-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9694" y="6581001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16991" y="6581001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tretch/>
        </p:blipFill>
        <p:spPr>
          <a:xfrm>
            <a:off x="-25400" y="23906"/>
            <a:ext cx="2133600" cy="3077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59" y="31242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102127" y="4597940"/>
            <a:ext cx="18373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Image by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7"/>
              </a:rPr>
              <a:t>Orci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on Wikipedia.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0" y="4419600"/>
            <a:ext cx="9144000" cy="990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6457950" y="1150938"/>
            <a:ext cx="2686050" cy="1847850"/>
            <a:chOff x="3913" y="1406"/>
            <a:chExt cx="1692" cy="1164"/>
          </a:xfrm>
        </p:grpSpPr>
        <p:sp>
          <p:nvSpPr>
            <p:cNvPr id="48144" name="Line 3"/>
            <p:cNvSpPr>
              <a:spLocks noChangeShapeType="1"/>
            </p:cNvSpPr>
            <p:nvPr/>
          </p:nvSpPr>
          <p:spPr bwMode="auto">
            <a:xfrm flipV="1">
              <a:off x="4675" y="1499"/>
              <a:ext cx="0" cy="8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Line 4"/>
            <p:cNvSpPr>
              <a:spLocks noChangeShapeType="1"/>
            </p:cNvSpPr>
            <p:nvPr/>
          </p:nvSpPr>
          <p:spPr bwMode="auto">
            <a:xfrm>
              <a:off x="3913" y="2326"/>
              <a:ext cx="16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Text Box 5"/>
            <p:cNvSpPr txBox="1">
              <a:spLocks noChangeArrowheads="1"/>
            </p:cNvSpPr>
            <p:nvPr/>
          </p:nvSpPr>
          <p:spPr bwMode="auto">
            <a:xfrm>
              <a:off x="4530" y="2325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Comic Sans MS" charset="0"/>
                </a:rPr>
                <a:t>0</a:t>
              </a:r>
            </a:p>
          </p:txBody>
        </p:sp>
        <p:sp>
          <p:nvSpPr>
            <p:cNvPr id="48147" name="Text Box 6"/>
            <p:cNvSpPr txBox="1">
              <a:spLocks noChangeArrowheads="1"/>
            </p:cNvSpPr>
            <p:nvPr/>
          </p:nvSpPr>
          <p:spPr bwMode="auto">
            <a:xfrm>
              <a:off x="4692" y="2325"/>
              <a:ext cx="1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Comic Sans MS" charset="0"/>
                </a:rPr>
                <a:t>L</a:t>
              </a:r>
            </a:p>
          </p:txBody>
        </p:sp>
        <p:sp>
          <p:nvSpPr>
            <p:cNvPr id="48148" name="Line 7"/>
            <p:cNvSpPr>
              <a:spLocks noChangeShapeType="1"/>
            </p:cNvSpPr>
            <p:nvPr/>
          </p:nvSpPr>
          <p:spPr bwMode="auto">
            <a:xfrm flipV="1">
              <a:off x="4042" y="2324"/>
              <a:ext cx="630" cy="2"/>
            </a:xfrm>
            <a:prstGeom prst="line">
              <a:avLst/>
            </a:pr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9" name="Line 8"/>
            <p:cNvSpPr>
              <a:spLocks noChangeShapeType="1"/>
            </p:cNvSpPr>
            <p:nvPr/>
          </p:nvSpPr>
          <p:spPr bwMode="auto">
            <a:xfrm flipV="1">
              <a:off x="4676" y="1737"/>
              <a:ext cx="0" cy="588"/>
            </a:xfrm>
            <a:prstGeom prst="line">
              <a:avLst/>
            </a:pr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0" name="Line 9"/>
            <p:cNvSpPr>
              <a:spLocks noChangeShapeType="1"/>
            </p:cNvSpPr>
            <p:nvPr/>
          </p:nvSpPr>
          <p:spPr bwMode="auto">
            <a:xfrm flipV="1">
              <a:off x="4745" y="1740"/>
              <a:ext cx="0" cy="588"/>
            </a:xfrm>
            <a:prstGeom prst="line">
              <a:avLst/>
            </a:pr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1" name="Line 10"/>
            <p:cNvSpPr>
              <a:spLocks noChangeShapeType="1"/>
            </p:cNvSpPr>
            <p:nvPr/>
          </p:nvSpPr>
          <p:spPr bwMode="auto">
            <a:xfrm flipV="1">
              <a:off x="4747" y="2324"/>
              <a:ext cx="630" cy="2"/>
            </a:xfrm>
            <a:prstGeom prst="line">
              <a:avLst/>
            </a:pr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2" name="Line 11"/>
            <p:cNvSpPr>
              <a:spLocks noChangeShapeType="1"/>
            </p:cNvSpPr>
            <p:nvPr/>
          </p:nvSpPr>
          <p:spPr bwMode="auto">
            <a:xfrm>
              <a:off x="4673" y="1743"/>
              <a:ext cx="72" cy="0"/>
            </a:xfrm>
            <a:prstGeom prst="line">
              <a:avLst/>
            </a:prstGeom>
            <a:noFill/>
            <a:ln w="28575">
              <a:solidFill>
                <a:srgbClr val="5B9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3" name="Text Box 12"/>
            <p:cNvSpPr txBox="1">
              <a:spLocks noChangeArrowheads="1"/>
            </p:cNvSpPr>
            <p:nvPr/>
          </p:nvSpPr>
          <p:spPr bwMode="auto">
            <a:xfrm>
              <a:off x="4383" y="1637"/>
              <a:ext cx="2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Comic Sans MS" charset="0"/>
                </a:rPr>
                <a:t>V</a:t>
              </a:r>
              <a:r>
                <a:rPr lang="en-US" b="1" baseline="-25000">
                  <a:latin typeface="Comic Sans MS" charset="0"/>
                </a:rPr>
                <a:t>0</a:t>
              </a:r>
            </a:p>
          </p:txBody>
        </p:sp>
        <p:sp>
          <p:nvSpPr>
            <p:cNvPr id="48154" name="Text Box 13"/>
            <p:cNvSpPr txBox="1">
              <a:spLocks noChangeArrowheads="1"/>
            </p:cNvSpPr>
            <p:nvPr/>
          </p:nvSpPr>
          <p:spPr bwMode="auto">
            <a:xfrm>
              <a:off x="5404" y="2339"/>
              <a:ext cx="2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Comic Sans MS" charset="0"/>
                </a:rPr>
                <a:t>x</a:t>
              </a:r>
            </a:p>
          </p:txBody>
        </p:sp>
        <p:sp>
          <p:nvSpPr>
            <p:cNvPr id="48155" name="Text Box 14"/>
            <p:cNvSpPr txBox="1">
              <a:spLocks noChangeArrowheads="1"/>
            </p:cNvSpPr>
            <p:nvPr/>
          </p:nvSpPr>
          <p:spPr bwMode="auto">
            <a:xfrm>
              <a:off x="4687" y="1406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endParaRPr lang="en-US" b="1">
                <a:latin typeface="Comic Sans MS" charset="0"/>
              </a:endParaRPr>
            </a:p>
          </p:txBody>
        </p:sp>
        <p:sp>
          <p:nvSpPr>
            <p:cNvPr id="48156" name="Line 15"/>
            <p:cNvSpPr>
              <a:spLocks noChangeShapeType="1"/>
            </p:cNvSpPr>
            <p:nvPr/>
          </p:nvSpPr>
          <p:spPr bwMode="auto">
            <a:xfrm>
              <a:off x="4290" y="1956"/>
              <a:ext cx="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7" name="Text Box 16"/>
            <p:cNvSpPr txBox="1">
              <a:spLocks noChangeArrowheads="1"/>
            </p:cNvSpPr>
            <p:nvPr/>
          </p:nvSpPr>
          <p:spPr bwMode="auto">
            <a:xfrm>
              <a:off x="5136" y="1840"/>
              <a:ext cx="2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dirty="0" err="1">
                  <a:latin typeface="Comic Sans MS" charset="0"/>
                </a:rPr>
                <a:t>E</a:t>
              </a:r>
              <a:r>
                <a:rPr lang="en-US" b="1" baseline="-25000" dirty="0" err="1">
                  <a:latin typeface="Comic Sans MS" charset="0"/>
                </a:rPr>
                <a:t>o</a:t>
              </a:r>
              <a:endParaRPr lang="en-US" b="1" baseline="-25000" dirty="0">
                <a:latin typeface="Comic Sans MS" charset="0"/>
              </a:endParaRPr>
            </a:p>
          </p:txBody>
        </p:sp>
      </p:grpSp>
      <p:grpSp>
        <p:nvGrpSpPr>
          <p:cNvPr id="48131" name="Group 19"/>
          <p:cNvGrpSpPr>
            <a:grpSpLocks/>
          </p:cNvGrpSpPr>
          <p:nvPr/>
        </p:nvGrpSpPr>
        <p:grpSpPr bwMode="auto">
          <a:xfrm>
            <a:off x="6719888" y="2184400"/>
            <a:ext cx="1881187" cy="1103313"/>
            <a:chOff x="4233" y="1376"/>
            <a:chExt cx="1185" cy="695"/>
          </a:xfrm>
        </p:grpSpPr>
        <p:sp>
          <p:nvSpPr>
            <p:cNvPr id="48140" name="Text Box 20"/>
            <p:cNvSpPr txBox="1">
              <a:spLocks noChangeArrowheads="1"/>
            </p:cNvSpPr>
            <p:nvPr/>
          </p:nvSpPr>
          <p:spPr bwMode="auto">
            <a:xfrm>
              <a:off x="4233" y="1389"/>
              <a:ext cx="4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5B98D2"/>
                  </a:solidFill>
                  <a:latin typeface="Comic Sans MS" charset="0"/>
                </a:rPr>
                <a:t>metal</a:t>
              </a:r>
            </a:p>
          </p:txBody>
        </p:sp>
        <p:sp>
          <p:nvSpPr>
            <p:cNvPr id="48141" name="Text Box 21"/>
            <p:cNvSpPr txBox="1">
              <a:spLocks noChangeArrowheads="1"/>
            </p:cNvSpPr>
            <p:nvPr/>
          </p:nvSpPr>
          <p:spPr bwMode="auto">
            <a:xfrm>
              <a:off x="4965" y="1376"/>
              <a:ext cx="4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b="1" dirty="0">
                  <a:solidFill>
                    <a:srgbClr val="5B98D2"/>
                  </a:solidFill>
                  <a:latin typeface="Comic Sans MS" charset="0"/>
                </a:rPr>
                <a:t>metal</a:t>
              </a:r>
            </a:p>
          </p:txBody>
        </p:sp>
        <p:sp>
          <p:nvSpPr>
            <p:cNvPr id="48142" name="Text Box 22"/>
            <p:cNvSpPr txBox="1">
              <a:spLocks noChangeArrowheads="1"/>
            </p:cNvSpPr>
            <p:nvPr/>
          </p:nvSpPr>
          <p:spPr bwMode="auto">
            <a:xfrm>
              <a:off x="5038" y="1703"/>
              <a:ext cx="32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5B98D2"/>
                  </a:solidFill>
                  <a:latin typeface="Comic Sans MS" charset="0"/>
                </a:rPr>
                <a:t>air</a:t>
              </a:r>
            </a:p>
            <a:p>
              <a:r>
                <a:rPr lang="en-US" b="1">
                  <a:solidFill>
                    <a:srgbClr val="5B98D2"/>
                  </a:solidFill>
                  <a:latin typeface="Comic Sans MS" charset="0"/>
                </a:rPr>
                <a:t>gap</a:t>
              </a:r>
            </a:p>
          </p:txBody>
        </p:sp>
        <p:sp>
          <p:nvSpPr>
            <p:cNvPr id="48143" name="Line 23"/>
            <p:cNvSpPr>
              <a:spLocks noChangeShapeType="1"/>
            </p:cNvSpPr>
            <p:nvPr/>
          </p:nvSpPr>
          <p:spPr bwMode="auto">
            <a:xfrm flipH="1" flipV="1">
              <a:off x="4854" y="1555"/>
              <a:ext cx="227" cy="2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B98D2"/>
                </a:solidFill>
              </a:endParaRPr>
            </a:p>
          </p:txBody>
        </p:sp>
      </p:grp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123950" y="6475413"/>
            <a:ext cx="7135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latin typeface="Comic Sans MS" charset="0"/>
              </a:rPr>
              <a:t>Question:  What will T be if we double the width of the gap?</a:t>
            </a:r>
          </a:p>
        </p:txBody>
      </p:sp>
      <p:sp>
        <p:nvSpPr>
          <p:cNvPr id="48133" name="Rectangle 26"/>
          <p:cNvSpPr>
            <a:spLocks noChangeArrowheads="1"/>
          </p:cNvSpPr>
          <p:nvPr/>
        </p:nvSpPr>
        <p:spPr bwMode="auto">
          <a:xfrm>
            <a:off x="609600" y="169863"/>
            <a:ext cx="8112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2400" i="1" u="sng">
                <a:solidFill>
                  <a:schemeClr val="tx2"/>
                </a:solidFill>
              </a:rPr>
              <a:t> Example: Barrier Tunneling</a:t>
            </a:r>
          </a:p>
        </p:txBody>
      </p:sp>
      <p:sp>
        <p:nvSpPr>
          <p:cNvPr id="48134" name="Rectangle 27"/>
          <p:cNvSpPr>
            <a:spLocks noChangeArrowheads="1"/>
          </p:cNvSpPr>
          <p:nvPr/>
        </p:nvSpPr>
        <p:spPr bwMode="auto">
          <a:xfrm>
            <a:off x="0" y="830263"/>
            <a:ext cx="6477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Let</a:t>
            </a:r>
            <a:r>
              <a:rPr lang="ja-JP" altLang="en-US" sz="2000" dirty="0"/>
              <a:t>’</a:t>
            </a:r>
            <a:r>
              <a:rPr lang="en-US" altLang="ja-JP" sz="2000" dirty="0"/>
              <a:t>s consider a tunneling problem:</a:t>
            </a:r>
            <a:endParaRPr lang="en-US" altLang="ja-JP" dirty="0"/>
          </a:p>
          <a:p>
            <a:pPr marL="285750" indent="-285750">
              <a:spcBef>
                <a:spcPct val="20000"/>
              </a:spcBef>
              <a:buFontTx/>
              <a:buChar char="•"/>
            </a:pPr>
            <a:endParaRPr lang="en-US" sz="700" dirty="0"/>
          </a:p>
          <a:p>
            <a:pPr lvl="1" indent="-57150">
              <a:lnSpc>
                <a:spcPct val="110000"/>
              </a:lnSpc>
              <a:spcBef>
                <a:spcPct val="20000"/>
              </a:spcBef>
            </a:pPr>
            <a:r>
              <a:rPr lang="en-US" sz="2000" dirty="0"/>
              <a:t>An electron with a total energy of </a:t>
            </a:r>
            <a:r>
              <a:rPr lang="en-US" sz="2000" dirty="0" err="1">
                <a:solidFill>
                  <a:srgbClr val="5B98D2"/>
                </a:solidFill>
              </a:rPr>
              <a:t>E</a:t>
            </a:r>
            <a:r>
              <a:rPr lang="en-US" sz="2000" baseline="-25000" dirty="0" err="1">
                <a:solidFill>
                  <a:srgbClr val="5B98D2"/>
                </a:solidFill>
              </a:rPr>
              <a:t>o</a:t>
            </a:r>
            <a:r>
              <a:rPr lang="en-US" sz="2000" dirty="0">
                <a:solidFill>
                  <a:srgbClr val="5B98D2"/>
                </a:solidFill>
              </a:rPr>
              <a:t>= 6 </a:t>
            </a:r>
            <a:r>
              <a:rPr lang="en-US" sz="2000" dirty="0" err="1">
                <a:solidFill>
                  <a:srgbClr val="5B98D2"/>
                </a:solidFill>
              </a:rPr>
              <a:t>eV</a:t>
            </a:r>
            <a:r>
              <a:rPr lang="en-US" sz="2000" dirty="0">
                <a:solidFill>
                  <a:srgbClr val="5B98D2"/>
                </a:solidFill>
              </a:rPr>
              <a:t> </a:t>
            </a:r>
            <a:r>
              <a:rPr lang="en-US" sz="2000" dirty="0"/>
              <a:t>approaches a potential barrier with a height of </a:t>
            </a:r>
            <a:br>
              <a:rPr lang="en-US" sz="2000" dirty="0"/>
            </a:br>
            <a:r>
              <a:rPr lang="en-US" sz="2000" dirty="0">
                <a:solidFill>
                  <a:srgbClr val="5B98D2"/>
                </a:solidFill>
              </a:rPr>
              <a:t>V</a:t>
            </a:r>
            <a:r>
              <a:rPr lang="en-US" sz="2000" baseline="-25000" dirty="0">
                <a:solidFill>
                  <a:srgbClr val="5B98D2"/>
                </a:solidFill>
              </a:rPr>
              <a:t>0</a:t>
            </a:r>
            <a:r>
              <a:rPr lang="en-US" sz="2000" dirty="0">
                <a:solidFill>
                  <a:srgbClr val="5B98D2"/>
                </a:solidFill>
              </a:rPr>
              <a:t> = 12 </a:t>
            </a:r>
            <a:r>
              <a:rPr lang="en-US" sz="2000" dirty="0" err="1">
                <a:solidFill>
                  <a:srgbClr val="5B98D2"/>
                </a:solidFill>
              </a:rPr>
              <a:t>eV</a:t>
            </a:r>
            <a:r>
              <a:rPr lang="en-US" sz="2000" dirty="0"/>
              <a:t>.  If the width of the barrier is </a:t>
            </a:r>
            <a:br>
              <a:rPr lang="en-US" sz="2000" dirty="0"/>
            </a:br>
            <a:r>
              <a:rPr lang="en-US" sz="2000" dirty="0">
                <a:solidFill>
                  <a:srgbClr val="5B98D2"/>
                </a:solidFill>
              </a:rPr>
              <a:t>L = 0.18 nm</a:t>
            </a:r>
            <a:r>
              <a:rPr lang="en-US" sz="2000" dirty="0"/>
              <a:t>, what is the probability that the electron will tunnel through the barrier?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7620000" y="5791200"/>
            <a:ext cx="762000" cy="598488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36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47800"/>
            <a:ext cx="862013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6963" y="3251200"/>
            <a:ext cx="4749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" y="4624388"/>
            <a:ext cx="8496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5800725"/>
            <a:ext cx="715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0" grpId="0" animBg="1"/>
      <p:bldP spid="20505" grpId="0"/>
      <p:bldP spid="205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4"/>
          <p:cNvSpPr>
            <a:spLocks noChangeArrowheads="1"/>
          </p:cNvSpPr>
          <p:nvPr/>
        </p:nvSpPr>
        <p:spPr bwMode="auto">
          <a:xfrm rot="16200000" flipH="1">
            <a:off x="4538662" y="5062538"/>
            <a:ext cx="193675" cy="584200"/>
          </a:xfrm>
          <a:prstGeom prst="downArrow">
            <a:avLst>
              <a:gd name="adj1" fmla="val 50000"/>
              <a:gd name="adj2" fmla="val 67576"/>
            </a:avLst>
          </a:prstGeom>
          <a:solidFill>
            <a:srgbClr val="5B98D2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552450"/>
            <a:ext cx="9144000" cy="692150"/>
          </a:xfrm>
          <a:noFill/>
        </p:spPr>
        <p:txBody>
          <a:bodyPr lIns="90488" tIns="44450" rIns="90488" bIns="44450"/>
          <a:lstStyle/>
          <a:p>
            <a:pPr marL="285750" indent="-285750" algn="ctr" eaLnBrk="1" hangingPunct="1">
              <a:buFontTx/>
              <a:buNone/>
            </a:pPr>
            <a:r>
              <a:rPr lang="en-US" sz="2000">
                <a:latin typeface="Trebuchet MS" charset="0"/>
                <a:ea typeface="ＭＳ Ｐゴシック" charset="0"/>
                <a:cs typeface="ＭＳ Ｐゴシック" charset="0"/>
              </a:rPr>
              <a:t>	Due to </a:t>
            </a:r>
            <a:r>
              <a:rPr lang="ja-JP" altLang="en-US" sz="2000">
                <a:latin typeface="Trebuchet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Trebuchet MS" charset="0"/>
                <a:ea typeface="ＭＳ Ｐゴシック" charset="0"/>
                <a:cs typeface="ＭＳ Ｐゴシック" charset="0"/>
              </a:rPr>
              <a:t>barrier penetration</a:t>
            </a:r>
            <a:r>
              <a:rPr lang="ja-JP" altLang="en-US" sz="2000">
                <a:latin typeface="Trebuchet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Trebuchet MS" charset="0"/>
                <a:ea typeface="ＭＳ Ｐゴシック" charset="0"/>
                <a:cs typeface="ＭＳ Ｐゴシック" charset="0"/>
              </a:rPr>
              <a:t>, the electron density of a metal</a:t>
            </a:r>
            <a:br>
              <a:rPr lang="en-US" altLang="ja-JP" sz="2000"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altLang="ja-JP" sz="2000">
                <a:latin typeface="Trebuchet MS" charset="0"/>
                <a:ea typeface="ＭＳ Ｐゴシック" charset="0"/>
                <a:cs typeface="ＭＳ Ｐゴシック" charset="0"/>
              </a:rPr>
              <a:t>actually extends outside the surface of the metal  !</a:t>
            </a:r>
            <a:endParaRPr lang="en-US" sz="20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Line 9"/>
          <p:cNvSpPr>
            <a:spLocks noChangeShapeType="1"/>
          </p:cNvSpPr>
          <p:nvPr/>
        </p:nvSpPr>
        <p:spPr bwMode="auto">
          <a:xfrm>
            <a:off x="4514850" y="3144838"/>
            <a:ext cx="200818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Line 10"/>
          <p:cNvSpPr>
            <a:spLocks noChangeShapeType="1"/>
          </p:cNvSpPr>
          <p:nvPr/>
        </p:nvSpPr>
        <p:spPr bwMode="auto">
          <a:xfrm flipV="1">
            <a:off x="6526213" y="1576388"/>
            <a:ext cx="0" cy="1577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Line 11"/>
          <p:cNvSpPr>
            <a:spLocks noChangeShapeType="1"/>
          </p:cNvSpPr>
          <p:nvPr/>
        </p:nvSpPr>
        <p:spPr bwMode="auto">
          <a:xfrm>
            <a:off x="6526213" y="1576388"/>
            <a:ext cx="16954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12"/>
          <p:cNvSpPr>
            <a:spLocks noChangeShapeType="1"/>
          </p:cNvSpPr>
          <p:nvPr/>
        </p:nvSpPr>
        <p:spPr bwMode="auto">
          <a:xfrm>
            <a:off x="4514850" y="2254250"/>
            <a:ext cx="35877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Text Box 13"/>
          <p:cNvSpPr txBox="1">
            <a:spLocks noChangeArrowheads="1"/>
          </p:cNvSpPr>
          <p:nvPr/>
        </p:nvSpPr>
        <p:spPr bwMode="auto">
          <a:xfrm>
            <a:off x="8302625" y="2130425"/>
            <a:ext cx="33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200" b="1"/>
              <a:t>E</a:t>
            </a:r>
            <a:r>
              <a:rPr lang="en-US" sz="1200" b="1" baseline="-25000"/>
              <a:t>F</a:t>
            </a:r>
            <a:endParaRPr lang="en-US" sz="1000" b="1"/>
          </a:p>
        </p:txBody>
      </p:sp>
      <p:sp>
        <p:nvSpPr>
          <p:cNvPr id="50184" name="Rectangle 14"/>
          <p:cNvSpPr>
            <a:spLocks noChangeArrowheads="1"/>
          </p:cNvSpPr>
          <p:nvPr/>
        </p:nvSpPr>
        <p:spPr bwMode="auto">
          <a:xfrm>
            <a:off x="4514850" y="2266950"/>
            <a:ext cx="1997075" cy="862013"/>
          </a:xfrm>
          <a:prstGeom prst="rect">
            <a:avLst/>
          </a:prstGeom>
          <a:solidFill>
            <a:srgbClr val="5B98D2">
              <a:alpha val="50195"/>
            </a:srgbClr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0185" name="Text Box 15"/>
          <p:cNvSpPr txBox="1">
            <a:spLocks noChangeArrowheads="1"/>
          </p:cNvSpPr>
          <p:nvPr/>
        </p:nvSpPr>
        <p:spPr bwMode="auto">
          <a:xfrm>
            <a:off x="4914900" y="2547938"/>
            <a:ext cx="1316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200" b="1"/>
              <a:t>Occupied levels</a:t>
            </a:r>
          </a:p>
        </p:txBody>
      </p:sp>
      <p:sp>
        <p:nvSpPr>
          <p:cNvPr id="50186" name="Line 16"/>
          <p:cNvSpPr>
            <a:spLocks noChangeShapeType="1"/>
          </p:cNvSpPr>
          <p:nvPr/>
        </p:nvSpPr>
        <p:spPr bwMode="auto">
          <a:xfrm flipH="1">
            <a:off x="5375275" y="1563688"/>
            <a:ext cx="10048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7"/>
          <p:cNvSpPr>
            <a:spLocks noChangeShapeType="1"/>
          </p:cNvSpPr>
          <p:nvPr/>
        </p:nvSpPr>
        <p:spPr bwMode="auto">
          <a:xfrm>
            <a:off x="6029325" y="1601788"/>
            <a:ext cx="0" cy="600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Text Box 18"/>
          <p:cNvSpPr txBox="1">
            <a:spLocks noChangeArrowheads="1"/>
          </p:cNvSpPr>
          <p:nvPr/>
        </p:nvSpPr>
        <p:spPr bwMode="auto">
          <a:xfrm>
            <a:off x="4579938" y="1744663"/>
            <a:ext cx="135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200" b="1"/>
              <a:t>Work</a:t>
            </a:r>
          </a:p>
          <a:p>
            <a:r>
              <a:rPr lang="en-US" sz="1200" b="1"/>
              <a:t>function Φ</a:t>
            </a:r>
          </a:p>
        </p:txBody>
      </p:sp>
      <p:sp>
        <p:nvSpPr>
          <p:cNvPr id="50189" name="Text Box 19"/>
          <p:cNvSpPr txBox="1">
            <a:spLocks noChangeArrowheads="1"/>
          </p:cNvSpPr>
          <p:nvPr/>
        </p:nvSpPr>
        <p:spPr bwMode="auto">
          <a:xfrm>
            <a:off x="8307388" y="1435100"/>
            <a:ext cx="336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200" b="1"/>
              <a:t>V</a:t>
            </a:r>
            <a:r>
              <a:rPr lang="en-US" sz="1200" b="1" baseline="-25000"/>
              <a:t>o</a:t>
            </a:r>
            <a:endParaRPr lang="en-US" sz="1000" b="1"/>
          </a:p>
        </p:txBody>
      </p:sp>
      <p:sp>
        <p:nvSpPr>
          <p:cNvPr id="50190" name="Rectangle 20"/>
          <p:cNvSpPr>
            <a:spLocks noChangeArrowheads="1"/>
          </p:cNvSpPr>
          <p:nvPr/>
        </p:nvSpPr>
        <p:spPr bwMode="auto">
          <a:xfrm>
            <a:off x="0" y="3165475"/>
            <a:ext cx="9144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85750" indent="-285750">
              <a:spcBef>
                <a:spcPct val="20000"/>
              </a:spcBef>
              <a:buFontTx/>
              <a:buChar char="•"/>
            </a:pPr>
            <a:endParaRPr lang="en-US" sz="700" dirty="0"/>
          </a:p>
          <a:p>
            <a:pPr lvl="1" indent="-57150">
              <a:spcBef>
                <a:spcPct val="20000"/>
              </a:spcBef>
            </a:pPr>
            <a:r>
              <a:rPr lang="en-US" dirty="0"/>
              <a:t>Assume that the </a:t>
            </a:r>
            <a:r>
              <a:rPr lang="en-US" dirty="0">
                <a:solidFill>
                  <a:srgbClr val="5B98D2"/>
                </a:solidFill>
              </a:rPr>
              <a:t>work function </a:t>
            </a:r>
            <a:r>
              <a:rPr lang="en-US" dirty="0"/>
              <a:t>(i.e., the energy difference between the most energetic conduction electrons and the potential barrier at the surface) of a certain metal is </a:t>
            </a:r>
            <a:r>
              <a:rPr lang="en-US" b="1" dirty="0" err="1">
                <a:solidFill>
                  <a:srgbClr val="5B98D2"/>
                </a:solidFill>
              </a:rPr>
              <a:t>Φ</a:t>
            </a:r>
            <a:r>
              <a:rPr lang="en-US" dirty="0">
                <a:solidFill>
                  <a:srgbClr val="5B98D2"/>
                </a:solidFill>
              </a:rPr>
              <a:t> = 5 </a:t>
            </a:r>
            <a:r>
              <a:rPr lang="en-US" dirty="0" err="1">
                <a:solidFill>
                  <a:srgbClr val="5B98D2"/>
                </a:solidFill>
              </a:rPr>
              <a:t>eV</a:t>
            </a:r>
            <a:r>
              <a:rPr lang="en-US" dirty="0"/>
              <a:t>. Estimate the distance </a:t>
            </a:r>
            <a:r>
              <a:rPr lang="en-US" dirty="0">
                <a:solidFill>
                  <a:srgbClr val="5B98D2"/>
                </a:solidFill>
              </a:rPr>
              <a:t>x</a:t>
            </a:r>
            <a:r>
              <a:rPr lang="en-US" dirty="0"/>
              <a:t> outside the surface of the metal at which the electron probability density drops to 1/1000 of that just inside the metal.</a:t>
            </a:r>
          </a:p>
        </p:txBody>
      </p:sp>
      <p:sp>
        <p:nvSpPr>
          <p:cNvPr id="50192" name="Line 23"/>
          <p:cNvSpPr>
            <a:spLocks noChangeShapeType="1"/>
          </p:cNvSpPr>
          <p:nvPr/>
        </p:nvSpPr>
        <p:spPr bwMode="auto">
          <a:xfrm>
            <a:off x="2179638" y="2747963"/>
            <a:ext cx="0" cy="274637"/>
          </a:xfrm>
          <a:prstGeom prst="line">
            <a:avLst/>
          </a:pr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Text Box 24"/>
          <p:cNvSpPr txBox="1">
            <a:spLocks noChangeArrowheads="1"/>
          </p:cNvSpPr>
          <p:nvPr/>
        </p:nvSpPr>
        <p:spPr bwMode="auto">
          <a:xfrm>
            <a:off x="1939925" y="3067050"/>
            <a:ext cx="479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000" b="1" dirty="0">
                <a:solidFill>
                  <a:srgbClr val="5B98D2"/>
                </a:solidFill>
              </a:rPr>
              <a:t>x = 0</a:t>
            </a:r>
          </a:p>
        </p:txBody>
      </p:sp>
      <p:sp>
        <p:nvSpPr>
          <p:cNvPr id="50194" name="Line 25"/>
          <p:cNvSpPr>
            <a:spLocks noChangeShapeType="1"/>
          </p:cNvSpPr>
          <p:nvPr/>
        </p:nvSpPr>
        <p:spPr bwMode="auto">
          <a:xfrm>
            <a:off x="2165350" y="1474788"/>
            <a:ext cx="482600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Text Box 26"/>
          <p:cNvSpPr txBox="1">
            <a:spLocks noChangeArrowheads="1"/>
          </p:cNvSpPr>
          <p:nvPr/>
        </p:nvSpPr>
        <p:spPr bwMode="auto">
          <a:xfrm>
            <a:off x="2292350" y="14668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FF6600"/>
                </a:solidFill>
              </a:rPr>
              <a:t>x</a:t>
            </a:r>
            <a:endParaRPr lang="en-US" sz="1000" b="1"/>
          </a:p>
        </p:txBody>
      </p:sp>
      <p:sp>
        <p:nvSpPr>
          <p:cNvPr id="50196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2800" i="1" u="sng">
                <a:latin typeface="Trebuchet MS" charset="0"/>
                <a:ea typeface="ＭＳ Ｐゴシック" charset="0"/>
                <a:cs typeface="ＭＳ Ｐゴシック" charset="0"/>
              </a:rPr>
              <a:t>Leaky Particles</a:t>
            </a:r>
            <a:endParaRPr lang="en-US" sz="2000" i="1" u="sng">
              <a:solidFill>
                <a:schemeClr val="accent2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0701" name="Text Box 29"/>
          <p:cNvSpPr txBox="1">
            <a:spLocks noChangeArrowheads="1"/>
          </p:cNvSpPr>
          <p:nvPr/>
        </p:nvSpPr>
        <p:spPr bwMode="auto">
          <a:xfrm>
            <a:off x="1050925" y="6124575"/>
            <a:ext cx="98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/>
              <a:t>using</a:t>
            </a:r>
            <a:endParaRPr lang="en-US" sz="1200"/>
          </a:p>
        </p:txBody>
      </p:sp>
      <p:sp>
        <p:nvSpPr>
          <p:cNvPr id="50198" name="TextBox 29"/>
          <p:cNvSpPr txBox="1">
            <a:spLocks noChangeArrowheads="1"/>
          </p:cNvSpPr>
          <p:nvPr/>
        </p:nvSpPr>
        <p:spPr bwMode="auto">
          <a:xfrm>
            <a:off x="730250" y="4462463"/>
            <a:ext cx="795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(Note: in previous slides the thickness of the potential barrier was defined as </a:t>
            </a:r>
            <a:r>
              <a:rPr lang="en-US" i="1"/>
              <a:t>x</a:t>
            </a:r>
            <a:r>
              <a:rPr lang="en-US"/>
              <a:t> = </a:t>
            </a:r>
            <a:r>
              <a:rPr lang="en-US" i="1"/>
              <a:t>2a</a:t>
            </a:r>
            <a:r>
              <a:rPr lang="en-US"/>
              <a:t>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875" y="5014913"/>
            <a:ext cx="29083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pic>
        <p:nvPicPr>
          <p:cNvPr id="50200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3670300" cy="685800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0201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19800"/>
            <a:ext cx="701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765"/>
          <p:cNvGrpSpPr>
            <a:grpSpLocks/>
          </p:cNvGrpSpPr>
          <p:nvPr/>
        </p:nvGrpSpPr>
        <p:grpSpPr bwMode="auto">
          <a:xfrm>
            <a:off x="688975" y="1542359"/>
            <a:ext cx="3044825" cy="1095002"/>
            <a:chOff x="1146336" y="2228124"/>
            <a:chExt cx="5299420" cy="1905000"/>
          </a:xfrm>
          <a:solidFill>
            <a:srgbClr val="5B98D2"/>
          </a:solidFill>
        </p:grpSpPr>
        <p:cxnSp>
          <p:nvCxnSpPr>
            <p:cNvPr id="28" name="Straight Connector 27"/>
            <p:cNvCxnSpPr/>
            <p:nvPr/>
          </p:nvCxnSpPr>
          <p:spPr>
            <a:xfrm rot="10800000" flipH="1">
              <a:off x="1146336" y="3139710"/>
              <a:ext cx="5293070" cy="1587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747"/>
            <p:cNvGrpSpPr>
              <a:grpSpLocks/>
            </p:cNvGrpSpPr>
            <p:nvPr/>
          </p:nvGrpSpPr>
          <p:grpSpPr bwMode="auto">
            <a:xfrm>
              <a:off x="1187956" y="2228124"/>
              <a:ext cx="5257800" cy="1905000"/>
              <a:chOff x="1187956" y="4191000"/>
              <a:chExt cx="5257800" cy="1905000"/>
            </a:xfrm>
            <a:grpFill/>
          </p:grpSpPr>
          <p:sp>
            <p:nvSpPr>
              <p:cNvPr id="34" name="Rectangle 33"/>
              <p:cNvSpPr/>
              <p:nvPr/>
            </p:nvSpPr>
            <p:spPr>
              <a:xfrm>
                <a:off x="3626173" y="4191692"/>
                <a:ext cx="2819583" cy="1904308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187614" y="6019828"/>
                <a:ext cx="2438559" cy="76172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" name="Group 746"/>
            <p:cNvGrpSpPr>
              <a:grpSpLocks/>
            </p:cNvGrpSpPr>
            <p:nvPr/>
          </p:nvGrpSpPr>
          <p:grpSpPr bwMode="auto">
            <a:xfrm>
              <a:off x="1176717" y="2228918"/>
              <a:ext cx="5257800" cy="1829594"/>
              <a:chOff x="1176717" y="4191794"/>
              <a:chExt cx="5257800" cy="182959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1176501" y="6019828"/>
                <a:ext cx="2438559" cy="1587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2701785" y="5104965"/>
                <a:ext cx="1828137" cy="1587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615060" y="4193278"/>
                <a:ext cx="2819583" cy="158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600200"/>
            <a:ext cx="3057595" cy="977847"/>
          </a:xfrm>
          <a:prstGeom prst="rect">
            <a:avLst/>
          </a:prstGeom>
        </p:spPr>
      </p:pic>
      <p:pic>
        <p:nvPicPr>
          <p:cNvPr id="37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8138"/>
            <a:ext cx="366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752600" y="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 sz="2400" i="1" u="sng" dirty="0"/>
              <a:t>Application:  Scanning Tunneling Microscopy </a:t>
            </a:r>
          </a:p>
        </p:txBody>
      </p:sp>
      <p:pic>
        <p:nvPicPr>
          <p:cNvPr id="12" name="Picture 7" descr="the 48 atom cor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"/>
          <a:stretch>
            <a:fillRect/>
          </a:stretch>
        </p:blipFill>
        <p:spPr bwMode="auto">
          <a:xfrm>
            <a:off x="4546600" y="4204624"/>
            <a:ext cx="4552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066800" y="762000"/>
            <a:ext cx="6959600" cy="185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0" y="685800"/>
            <a:ext cx="743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Vacuum</a:t>
            </a:r>
            <a:endParaRPr lang="en-US" sz="1200" b="1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6061" y="2451985"/>
            <a:ext cx="101600" cy="101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209" y="1889346"/>
            <a:ext cx="419100" cy="215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1905000"/>
            <a:ext cx="419100" cy="2159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2514600"/>
            <a:ext cx="101600" cy="101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81800" y="762000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Metal</a:t>
            </a:r>
            <a:endParaRPr lang="en-US" sz="12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20257" y="734199"/>
            <a:ext cx="9143" cy="25640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456" y="1760448"/>
            <a:ext cx="190500" cy="177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5108" y="1846751"/>
            <a:ext cx="190500" cy="1778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2209800"/>
            <a:ext cx="622300" cy="1778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0273" y="952343"/>
            <a:ext cx="393700" cy="2159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507" y="989330"/>
            <a:ext cx="393700" cy="21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81000" y="2819400"/>
            <a:ext cx="3713228" cy="3733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7200" y="4724400"/>
            <a:ext cx="701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Sample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0" y="5029200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Tunneling</a:t>
            </a:r>
          </a:p>
          <a:p>
            <a:pPr algn="ctr"/>
            <a:r>
              <a:rPr lang="en-US" sz="1200" b="1" dirty="0" smtClean="0"/>
              <a:t>Voltage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4600" y="3276600"/>
            <a:ext cx="144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Tunneling</a:t>
            </a:r>
          </a:p>
          <a:p>
            <a:pPr algn="ctr"/>
            <a:r>
              <a:rPr lang="en-US" sz="1200" b="1" dirty="0" smtClean="0"/>
              <a:t>Current Amplifier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22009" y="3273791"/>
            <a:ext cx="152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Piezoelectric Tube</a:t>
            </a:r>
          </a:p>
          <a:p>
            <a:pPr algn="ctr"/>
            <a:r>
              <a:rPr lang="en-US" sz="1200" b="1" dirty="0" smtClean="0"/>
              <a:t>With Electrodes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90600" y="4343400"/>
            <a:ext cx="40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Tip</a:t>
            </a:r>
            <a:endParaRPr lang="en-US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5400874" y="6047601"/>
            <a:ext cx="3271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 originally created by IBM Corporation.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6324600"/>
            <a:ext cx="4216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©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IBM Corporation. All rights reserved. This content is excluded from our Creative Commons license. For more information, see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http://ocw.mit.edu/fairuse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OpenCourseWare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144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  <a:hlinkClick r:id="rId2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0317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2" descr="Wide upward diagonal"/>
          <p:cNvSpPr>
            <a:spLocks noChangeArrowheads="1"/>
          </p:cNvSpPr>
          <p:nvPr/>
        </p:nvSpPr>
        <p:spPr bwMode="auto">
          <a:xfrm>
            <a:off x="3352800" y="3548063"/>
            <a:ext cx="28956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Rectangle 38" descr="Wide upward diagonal"/>
          <p:cNvSpPr>
            <a:spLocks noChangeArrowheads="1"/>
          </p:cNvSpPr>
          <p:nvPr/>
        </p:nvSpPr>
        <p:spPr bwMode="auto">
          <a:xfrm>
            <a:off x="3733800" y="1443038"/>
            <a:ext cx="21336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Text Box 39"/>
          <p:cNvSpPr txBox="1">
            <a:spLocks noChangeArrowheads="1"/>
          </p:cNvSpPr>
          <p:nvPr/>
        </p:nvSpPr>
        <p:spPr bwMode="blackWhite">
          <a:xfrm>
            <a:off x="6446838" y="1568450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Continuum of free electron states</a:t>
            </a:r>
          </a:p>
        </p:txBody>
      </p:sp>
      <p:sp>
        <p:nvSpPr>
          <p:cNvPr id="19460" name="Line 40"/>
          <p:cNvSpPr>
            <a:spLocks noChangeShapeType="1"/>
          </p:cNvSpPr>
          <p:nvPr/>
        </p:nvSpPr>
        <p:spPr bwMode="blackWhite">
          <a:xfrm flipH="1">
            <a:off x="6248400" y="17478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AutoShape 41"/>
          <p:cNvSpPr>
            <a:spLocks/>
          </p:cNvSpPr>
          <p:nvPr/>
        </p:nvSpPr>
        <p:spPr bwMode="auto">
          <a:xfrm>
            <a:off x="6172200" y="1443038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304800" y="1724025"/>
            <a:ext cx="245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If this were the </a:t>
            </a:r>
            <a:r>
              <a:rPr lang="ja-JP" altLang="en-US" sz="1800"/>
              <a:t>‘</a:t>
            </a:r>
            <a:r>
              <a:rPr lang="en-US" altLang="ja-JP" sz="1800"/>
              <a:t>atomic</a:t>
            </a:r>
            <a:r>
              <a:rPr lang="ja-JP" altLang="en-US" sz="1800"/>
              <a:t>’</a:t>
            </a:r>
            <a:r>
              <a:rPr lang="en-US" altLang="ja-JP" sz="1800"/>
              <a:t> potential,</a:t>
            </a:r>
            <a:endParaRPr lang="en-US" sz="1800"/>
          </a:p>
        </p:txBody>
      </p:sp>
      <p:sp>
        <p:nvSpPr>
          <p:cNvPr id="19463" name="Text Box 3"/>
          <p:cNvSpPr txBox="1">
            <a:spLocks noChangeArrowheads="1"/>
          </p:cNvSpPr>
          <p:nvPr/>
        </p:nvSpPr>
        <p:spPr bwMode="auto">
          <a:xfrm>
            <a:off x="222250" y="4181475"/>
            <a:ext cx="2752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then this would be the </a:t>
            </a:r>
            <a:r>
              <a:rPr lang="ja-JP" altLang="en-US" sz="1800"/>
              <a:t>‘</a:t>
            </a:r>
            <a:r>
              <a:rPr lang="en-US" altLang="ja-JP" sz="1800"/>
              <a:t>molecular</a:t>
            </a:r>
            <a:r>
              <a:rPr lang="ja-JP" altLang="en-US" sz="1800"/>
              <a:t>’</a:t>
            </a:r>
            <a:r>
              <a:rPr lang="en-US" altLang="ja-JP" sz="1800"/>
              <a:t> potential:</a:t>
            </a:r>
            <a:endParaRPr lang="en-US" sz="1800"/>
          </a:p>
        </p:txBody>
      </p:sp>
      <p:sp>
        <p:nvSpPr>
          <p:cNvPr id="19464" name="Text Box 4"/>
          <p:cNvSpPr txBox="1">
            <a:spLocks noChangeArrowheads="1"/>
          </p:cNvSpPr>
          <p:nvPr/>
        </p:nvSpPr>
        <p:spPr bwMode="auto">
          <a:xfrm>
            <a:off x="0" y="5895975"/>
            <a:ext cx="8548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We do not know exactly what the energy levels are, </a:t>
            </a:r>
            <a:br>
              <a:rPr lang="en-US" sz="1800"/>
            </a:br>
            <a:r>
              <a:rPr lang="en-US" sz="1800"/>
              <a:t>although in 1-D we could solve the equation exactly if we had to</a:t>
            </a:r>
          </a:p>
        </p:txBody>
      </p:sp>
      <p:grpSp>
        <p:nvGrpSpPr>
          <p:cNvPr id="19465" name="Group 5"/>
          <p:cNvGrpSpPr>
            <a:grpSpLocks/>
          </p:cNvGrpSpPr>
          <p:nvPr/>
        </p:nvGrpSpPr>
        <p:grpSpPr bwMode="auto">
          <a:xfrm>
            <a:off x="3790950" y="2047875"/>
            <a:ext cx="1962150" cy="866775"/>
            <a:chOff x="2388" y="1290"/>
            <a:chExt cx="1236" cy="546"/>
          </a:xfrm>
        </p:grpSpPr>
        <p:sp>
          <p:nvSpPr>
            <p:cNvPr id="19485" name="Line 6"/>
            <p:cNvSpPr>
              <a:spLocks noChangeShapeType="1"/>
            </p:cNvSpPr>
            <p:nvPr/>
          </p:nvSpPr>
          <p:spPr bwMode="auto">
            <a:xfrm>
              <a:off x="2388" y="1290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6" name="Line 7"/>
            <p:cNvSpPr>
              <a:spLocks noChangeShapeType="1"/>
            </p:cNvSpPr>
            <p:nvPr/>
          </p:nvSpPr>
          <p:spPr bwMode="auto">
            <a:xfrm>
              <a:off x="2802" y="1290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7" name="Line 8"/>
            <p:cNvSpPr>
              <a:spLocks noChangeShapeType="1"/>
            </p:cNvSpPr>
            <p:nvPr/>
          </p:nvSpPr>
          <p:spPr bwMode="auto">
            <a:xfrm>
              <a:off x="3216" y="1296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8" name="Line 9"/>
            <p:cNvSpPr>
              <a:spLocks noChangeShapeType="1"/>
            </p:cNvSpPr>
            <p:nvPr/>
          </p:nvSpPr>
          <p:spPr bwMode="auto">
            <a:xfrm>
              <a:off x="3216" y="1296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Line 10"/>
            <p:cNvSpPr>
              <a:spLocks noChangeShapeType="1"/>
            </p:cNvSpPr>
            <p:nvPr/>
          </p:nvSpPr>
          <p:spPr bwMode="auto">
            <a:xfrm>
              <a:off x="2802" y="1830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6" name="Line 11"/>
          <p:cNvSpPr>
            <a:spLocks noChangeShapeType="1"/>
          </p:cNvSpPr>
          <p:nvPr/>
        </p:nvSpPr>
        <p:spPr bwMode="auto">
          <a:xfrm>
            <a:off x="4238625" y="2771775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4257675" y="24384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4256088" y="22098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5724525" y="2200275"/>
            <a:ext cx="1133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Bound states</a:t>
            </a:r>
          </a:p>
        </p:txBody>
      </p:sp>
      <p:grpSp>
        <p:nvGrpSpPr>
          <p:cNvPr id="19470" name="Group 26"/>
          <p:cNvGrpSpPr>
            <a:grpSpLocks/>
          </p:cNvGrpSpPr>
          <p:nvPr/>
        </p:nvGrpSpPr>
        <p:grpSpPr bwMode="auto">
          <a:xfrm>
            <a:off x="3314700" y="4152900"/>
            <a:ext cx="2914650" cy="876300"/>
            <a:chOff x="2088" y="2616"/>
            <a:chExt cx="1836" cy="552"/>
          </a:xfrm>
        </p:grpSpPr>
        <p:grpSp>
          <p:nvGrpSpPr>
            <p:cNvPr id="19475" name="Group 27"/>
            <p:cNvGrpSpPr>
              <a:grpSpLocks/>
            </p:cNvGrpSpPr>
            <p:nvPr/>
          </p:nvGrpSpPr>
          <p:grpSpPr bwMode="auto">
            <a:xfrm>
              <a:off x="2088" y="2616"/>
              <a:ext cx="1836" cy="552"/>
              <a:chOff x="2088" y="2616"/>
              <a:chExt cx="1836" cy="552"/>
            </a:xfrm>
          </p:grpSpPr>
          <p:sp>
            <p:nvSpPr>
              <p:cNvPr id="19477" name="Line 28"/>
              <p:cNvSpPr>
                <a:spLocks noChangeShapeType="1"/>
              </p:cNvSpPr>
              <p:nvPr/>
            </p:nvSpPr>
            <p:spPr bwMode="auto">
              <a:xfrm>
                <a:off x="2910" y="2646"/>
                <a:ext cx="18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8" name="Line 29"/>
              <p:cNvSpPr>
                <a:spLocks noChangeShapeType="1"/>
              </p:cNvSpPr>
              <p:nvPr/>
            </p:nvSpPr>
            <p:spPr bwMode="auto">
              <a:xfrm flipH="1">
                <a:off x="3096" y="2646"/>
                <a:ext cx="0" cy="5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9" name="Line 30"/>
              <p:cNvSpPr>
                <a:spLocks noChangeShapeType="1"/>
              </p:cNvSpPr>
              <p:nvPr/>
            </p:nvSpPr>
            <p:spPr bwMode="auto">
              <a:xfrm>
                <a:off x="3516" y="2628"/>
                <a:ext cx="0" cy="5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0" name="Line 31"/>
              <p:cNvSpPr>
                <a:spLocks noChangeShapeType="1"/>
              </p:cNvSpPr>
              <p:nvPr/>
            </p:nvSpPr>
            <p:spPr bwMode="auto">
              <a:xfrm>
                <a:off x="3516" y="2628"/>
                <a:ext cx="40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1" name="Line 32"/>
              <p:cNvSpPr>
                <a:spLocks noChangeShapeType="1"/>
              </p:cNvSpPr>
              <p:nvPr/>
            </p:nvSpPr>
            <p:spPr bwMode="auto">
              <a:xfrm>
                <a:off x="3102" y="3162"/>
                <a:ext cx="40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2" name="Line 33"/>
              <p:cNvSpPr>
                <a:spLocks noChangeShapeType="1"/>
              </p:cNvSpPr>
              <p:nvPr/>
            </p:nvSpPr>
            <p:spPr bwMode="auto">
              <a:xfrm>
                <a:off x="2088" y="2616"/>
                <a:ext cx="40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3" name="Line 34"/>
              <p:cNvSpPr>
                <a:spLocks noChangeShapeType="1"/>
              </p:cNvSpPr>
              <p:nvPr/>
            </p:nvSpPr>
            <p:spPr bwMode="auto">
              <a:xfrm>
                <a:off x="2502" y="2616"/>
                <a:ext cx="0" cy="5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4" name="Line 35"/>
              <p:cNvSpPr>
                <a:spLocks noChangeShapeType="1"/>
              </p:cNvSpPr>
              <p:nvPr/>
            </p:nvSpPr>
            <p:spPr bwMode="auto">
              <a:xfrm>
                <a:off x="2916" y="2646"/>
                <a:ext cx="0" cy="51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76" name="Line 36"/>
            <p:cNvSpPr>
              <a:spLocks noChangeShapeType="1"/>
            </p:cNvSpPr>
            <p:nvPr/>
          </p:nvSpPr>
          <p:spPr bwMode="auto">
            <a:xfrm>
              <a:off x="2502" y="3156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71" name="Text Box 37"/>
          <p:cNvSpPr txBox="1">
            <a:spLocks noChangeArrowheads="1"/>
          </p:cNvSpPr>
          <p:nvPr/>
        </p:nvSpPr>
        <p:spPr bwMode="auto">
          <a:xfrm>
            <a:off x="1865313" y="304800"/>
            <a:ext cx="567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A Simple Approximation for a Molecule</a:t>
            </a:r>
          </a:p>
        </p:txBody>
      </p:sp>
      <p:sp>
        <p:nvSpPr>
          <p:cNvPr id="19472" name="Text Box 43"/>
          <p:cNvSpPr txBox="1">
            <a:spLocks noChangeArrowheads="1"/>
          </p:cNvSpPr>
          <p:nvPr/>
        </p:nvSpPr>
        <p:spPr bwMode="blackWhite">
          <a:xfrm>
            <a:off x="6827838" y="3673475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Continuum of free electron states</a:t>
            </a:r>
          </a:p>
        </p:txBody>
      </p:sp>
      <p:sp>
        <p:nvSpPr>
          <p:cNvPr id="19473" name="Line 44"/>
          <p:cNvSpPr>
            <a:spLocks noChangeShapeType="1"/>
          </p:cNvSpPr>
          <p:nvPr/>
        </p:nvSpPr>
        <p:spPr bwMode="blackWhite">
          <a:xfrm flipH="1">
            <a:off x="6629400" y="38528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AutoShape 45"/>
          <p:cNvSpPr>
            <a:spLocks/>
          </p:cNvSpPr>
          <p:nvPr/>
        </p:nvSpPr>
        <p:spPr bwMode="auto">
          <a:xfrm>
            <a:off x="6553200" y="3548063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blackWhite">
          <a:xfrm>
            <a:off x="257175" y="938213"/>
            <a:ext cx="3019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1800" b="1"/>
              <a:t>“</a:t>
            </a:r>
            <a:r>
              <a:rPr lang="en-US" altLang="ja-JP" sz="1800" b="1"/>
              <a:t>Atomic</a:t>
            </a:r>
            <a:r>
              <a:rPr lang="ja-JP" altLang="en-US" sz="1800" b="1"/>
              <a:t>”</a:t>
            </a:r>
            <a:r>
              <a:rPr lang="en-US" altLang="ja-JP" sz="1800" b="1"/>
              <a:t> Wavefunctions:</a:t>
            </a:r>
            <a:endParaRPr lang="en-US" sz="1800" b="1"/>
          </a:p>
        </p:txBody>
      </p:sp>
      <p:grpSp>
        <p:nvGrpSpPr>
          <p:cNvPr id="21506" name="Group 5"/>
          <p:cNvGrpSpPr>
            <a:grpSpLocks/>
          </p:cNvGrpSpPr>
          <p:nvPr/>
        </p:nvGrpSpPr>
        <p:grpSpPr bwMode="auto">
          <a:xfrm>
            <a:off x="5037138" y="1163638"/>
            <a:ext cx="1152525" cy="366712"/>
            <a:chOff x="3375" y="372"/>
            <a:chExt cx="726" cy="231"/>
          </a:xfrm>
        </p:grpSpPr>
        <p:sp>
          <p:nvSpPr>
            <p:cNvPr id="21564" name="Line 6"/>
            <p:cNvSpPr>
              <a:spLocks noChangeShapeType="1"/>
            </p:cNvSpPr>
            <p:nvPr/>
          </p:nvSpPr>
          <p:spPr bwMode="blackWhite">
            <a:xfrm>
              <a:off x="3450" y="571"/>
              <a:ext cx="4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5" name="Text Box 7"/>
            <p:cNvSpPr txBox="1">
              <a:spLocks noChangeArrowheads="1"/>
            </p:cNvSpPr>
            <p:nvPr/>
          </p:nvSpPr>
          <p:spPr bwMode="blackWhite">
            <a:xfrm>
              <a:off x="3375" y="372"/>
              <a:ext cx="7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/>
                <a:t>L = 1 nm</a:t>
              </a:r>
            </a:p>
          </p:txBody>
        </p:sp>
      </p:grpSp>
      <p:sp>
        <p:nvSpPr>
          <p:cNvPr id="21507" name="Line 9"/>
          <p:cNvSpPr>
            <a:spLocks noChangeShapeType="1"/>
          </p:cNvSpPr>
          <p:nvPr/>
        </p:nvSpPr>
        <p:spPr bwMode="blackWhite">
          <a:xfrm>
            <a:off x="2973388" y="2332038"/>
            <a:ext cx="3425825" cy="269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Freeform 10"/>
          <p:cNvSpPr>
            <a:spLocks/>
          </p:cNvSpPr>
          <p:nvPr/>
        </p:nvSpPr>
        <p:spPr bwMode="blackWhite">
          <a:xfrm>
            <a:off x="2897188" y="1863725"/>
            <a:ext cx="1266825" cy="439738"/>
          </a:xfrm>
          <a:custGeom>
            <a:avLst/>
            <a:gdLst>
              <a:gd name="T0" fmla="*/ 0 w 798"/>
              <a:gd name="T1" fmla="*/ 2147483647 h 147"/>
              <a:gd name="T2" fmla="*/ 2147483647 w 798"/>
              <a:gd name="T3" fmla="*/ 2147483647 h 147"/>
              <a:gd name="T4" fmla="*/ 2147483647 w 798"/>
              <a:gd name="T5" fmla="*/ 2147483647 h 147"/>
              <a:gd name="T6" fmla="*/ 2147483647 w 798"/>
              <a:gd name="T7" fmla="*/ 2147483647 h 147"/>
              <a:gd name="T8" fmla="*/ 2147483647 w 798"/>
              <a:gd name="T9" fmla="*/ 2147483647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8"/>
              <a:gd name="T16" fmla="*/ 0 h 147"/>
              <a:gd name="T17" fmla="*/ 798 w 798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8" h="147">
                <a:moveTo>
                  <a:pt x="0" y="147"/>
                </a:moveTo>
                <a:cubicBezTo>
                  <a:pt x="65" y="129"/>
                  <a:pt x="131" y="111"/>
                  <a:pt x="198" y="87"/>
                </a:cubicBezTo>
                <a:cubicBezTo>
                  <a:pt x="265" y="63"/>
                  <a:pt x="331" y="0"/>
                  <a:pt x="402" y="3"/>
                </a:cubicBezTo>
                <a:cubicBezTo>
                  <a:pt x="473" y="6"/>
                  <a:pt x="558" y="82"/>
                  <a:pt x="624" y="105"/>
                </a:cubicBezTo>
                <a:cubicBezTo>
                  <a:pt x="690" y="128"/>
                  <a:pt x="744" y="134"/>
                  <a:pt x="798" y="141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9" name="Group 12"/>
          <p:cNvGrpSpPr>
            <a:grpSpLocks/>
          </p:cNvGrpSpPr>
          <p:nvPr/>
        </p:nvGrpSpPr>
        <p:grpSpPr bwMode="auto">
          <a:xfrm>
            <a:off x="2544763" y="1627188"/>
            <a:ext cx="1962150" cy="866775"/>
            <a:chOff x="1603" y="1033"/>
            <a:chExt cx="1236" cy="546"/>
          </a:xfrm>
        </p:grpSpPr>
        <p:sp>
          <p:nvSpPr>
            <p:cNvPr id="21559" name="Line 13"/>
            <p:cNvSpPr>
              <a:spLocks noChangeShapeType="1"/>
            </p:cNvSpPr>
            <p:nvPr/>
          </p:nvSpPr>
          <p:spPr bwMode="blackWhite">
            <a:xfrm>
              <a:off x="1603" y="1033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0" name="Line 14"/>
            <p:cNvSpPr>
              <a:spLocks noChangeShapeType="1"/>
            </p:cNvSpPr>
            <p:nvPr/>
          </p:nvSpPr>
          <p:spPr bwMode="blackWhite">
            <a:xfrm>
              <a:off x="2017" y="1033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1" name="Line 15"/>
            <p:cNvSpPr>
              <a:spLocks noChangeShapeType="1"/>
            </p:cNvSpPr>
            <p:nvPr/>
          </p:nvSpPr>
          <p:spPr bwMode="blackWhite">
            <a:xfrm>
              <a:off x="2431" y="1039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Line 16"/>
            <p:cNvSpPr>
              <a:spLocks noChangeShapeType="1"/>
            </p:cNvSpPr>
            <p:nvPr/>
          </p:nvSpPr>
          <p:spPr bwMode="blackWhite">
            <a:xfrm>
              <a:off x="2431" y="1039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Line 17"/>
            <p:cNvSpPr>
              <a:spLocks noChangeShapeType="1"/>
            </p:cNvSpPr>
            <p:nvPr/>
          </p:nvSpPr>
          <p:spPr bwMode="blackWhite">
            <a:xfrm>
              <a:off x="2017" y="1573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0" name="Group 18"/>
          <p:cNvGrpSpPr>
            <a:grpSpLocks/>
          </p:cNvGrpSpPr>
          <p:nvPr/>
        </p:nvGrpSpPr>
        <p:grpSpPr bwMode="auto">
          <a:xfrm>
            <a:off x="4500563" y="1636713"/>
            <a:ext cx="1962150" cy="866775"/>
            <a:chOff x="2835" y="1039"/>
            <a:chExt cx="1236" cy="546"/>
          </a:xfrm>
        </p:grpSpPr>
        <p:sp>
          <p:nvSpPr>
            <p:cNvPr id="21554" name="Line 19"/>
            <p:cNvSpPr>
              <a:spLocks noChangeShapeType="1"/>
            </p:cNvSpPr>
            <p:nvPr/>
          </p:nvSpPr>
          <p:spPr bwMode="blackWhite">
            <a:xfrm>
              <a:off x="2835" y="1039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Line 20"/>
            <p:cNvSpPr>
              <a:spLocks noChangeShapeType="1"/>
            </p:cNvSpPr>
            <p:nvPr/>
          </p:nvSpPr>
          <p:spPr bwMode="blackWhite">
            <a:xfrm>
              <a:off x="3249" y="1039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Line 21"/>
            <p:cNvSpPr>
              <a:spLocks noChangeShapeType="1"/>
            </p:cNvSpPr>
            <p:nvPr/>
          </p:nvSpPr>
          <p:spPr bwMode="blackWhite">
            <a:xfrm>
              <a:off x="3663" y="1045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Line 22"/>
            <p:cNvSpPr>
              <a:spLocks noChangeShapeType="1"/>
            </p:cNvSpPr>
            <p:nvPr/>
          </p:nvSpPr>
          <p:spPr bwMode="blackWhite">
            <a:xfrm>
              <a:off x="3663" y="1045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8" name="Line 23"/>
            <p:cNvSpPr>
              <a:spLocks noChangeShapeType="1"/>
            </p:cNvSpPr>
            <p:nvPr/>
          </p:nvSpPr>
          <p:spPr bwMode="blackWhite">
            <a:xfrm>
              <a:off x="3249" y="1579"/>
              <a:ext cx="40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1" name="Freeform 24"/>
          <p:cNvSpPr>
            <a:spLocks/>
          </p:cNvSpPr>
          <p:nvPr/>
        </p:nvSpPr>
        <p:spPr bwMode="blackWhite">
          <a:xfrm>
            <a:off x="4852988" y="1873250"/>
            <a:ext cx="1266825" cy="439738"/>
          </a:xfrm>
          <a:custGeom>
            <a:avLst/>
            <a:gdLst>
              <a:gd name="T0" fmla="*/ 0 w 798"/>
              <a:gd name="T1" fmla="*/ 2147483647 h 147"/>
              <a:gd name="T2" fmla="*/ 2147483647 w 798"/>
              <a:gd name="T3" fmla="*/ 2147483647 h 147"/>
              <a:gd name="T4" fmla="*/ 2147483647 w 798"/>
              <a:gd name="T5" fmla="*/ 2147483647 h 147"/>
              <a:gd name="T6" fmla="*/ 2147483647 w 798"/>
              <a:gd name="T7" fmla="*/ 2147483647 h 147"/>
              <a:gd name="T8" fmla="*/ 2147483647 w 798"/>
              <a:gd name="T9" fmla="*/ 2147483647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8"/>
              <a:gd name="T16" fmla="*/ 0 h 147"/>
              <a:gd name="T17" fmla="*/ 798 w 798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8" h="147">
                <a:moveTo>
                  <a:pt x="0" y="147"/>
                </a:moveTo>
                <a:cubicBezTo>
                  <a:pt x="65" y="129"/>
                  <a:pt x="131" y="111"/>
                  <a:pt x="198" y="87"/>
                </a:cubicBezTo>
                <a:cubicBezTo>
                  <a:pt x="265" y="63"/>
                  <a:pt x="331" y="0"/>
                  <a:pt x="402" y="3"/>
                </a:cubicBezTo>
                <a:cubicBezTo>
                  <a:pt x="473" y="6"/>
                  <a:pt x="558" y="82"/>
                  <a:pt x="624" y="105"/>
                </a:cubicBezTo>
                <a:cubicBezTo>
                  <a:pt x="690" y="128"/>
                  <a:pt x="744" y="134"/>
                  <a:pt x="798" y="141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2" name="Group 26"/>
          <p:cNvGrpSpPr>
            <a:grpSpLocks/>
          </p:cNvGrpSpPr>
          <p:nvPr/>
        </p:nvGrpSpPr>
        <p:grpSpPr bwMode="auto">
          <a:xfrm>
            <a:off x="2547938" y="3709988"/>
            <a:ext cx="3917950" cy="876300"/>
            <a:chOff x="1805" y="1916"/>
            <a:chExt cx="2468" cy="552"/>
          </a:xfrm>
        </p:grpSpPr>
        <p:grpSp>
          <p:nvGrpSpPr>
            <p:cNvPr id="21537" name="Group 27"/>
            <p:cNvGrpSpPr>
              <a:grpSpLocks/>
            </p:cNvGrpSpPr>
            <p:nvPr/>
          </p:nvGrpSpPr>
          <p:grpSpPr bwMode="auto">
            <a:xfrm>
              <a:off x="2025" y="2075"/>
              <a:ext cx="2206" cy="312"/>
              <a:chOff x="2066" y="1483"/>
              <a:chExt cx="2206" cy="312"/>
            </a:xfrm>
          </p:grpSpPr>
          <p:grpSp>
            <p:nvGrpSpPr>
              <p:cNvPr id="21549" name="Group 28"/>
              <p:cNvGrpSpPr>
                <a:grpSpLocks/>
              </p:cNvGrpSpPr>
              <p:nvPr/>
            </p:nvGrpSpPr>
            <p:grpSpPr bwMode="auto">
              <a:xfrm>
                <a:off x="2066" y="1483"/>
                <a:ext cx="2206" cy="312"/>
                <a:chOff x="2066" y="1483"/>
                <a:chExt cx="2206" cy="312"/>
              </a:xfrm>
            </p:grpSpPr>
            <p:sp>
              <p:nvSpPr>
                <p:cNvPr id="21551" name="Line 30"/>
                <p:cNvSpPr>
                  <a:spLocks noChangeShapeType="1"/>
                </p:cNvSpPr>
                <p:nvPr/>
              </p:nvSpPr>
              <p:spPr bwMode="blackWhite">
                <a:xfrm>
                  <a:off x="2114" y="1778"/>
                  <a:ext cx="2158" cy="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2" name="Freeform 31"/>
                <p:cNvSpPr>
                  <a:spLocks/>
                </p:cNvSpPr>
                <p:nvPr/>
              </p:nvSpPr>
              <p:spPr bwMode="blackWhite">
                <a:xfrm>
                  <a:off x="2066" y="1483"/>
                  <a:ext cx="798" cy="277"/>
                </a:xfrm>
                <a:custGeom>
                  <a:avLst/>
                  <a:gdLst>
                    <a:gd name="T0" fmla="*/ 0 w 798"/>
                    <a:gd name="T1" fmla="*/ 12407 h 147"/>
                    <a:gd name="T2" fmla="*/ 198 w 798"/>
                    <a:gd name="T3" fmla="*/ 7340 h 147"/>
                    <a:gd name="T4" fmla="*/ 402 w 798"/>
                    <a:gd name="T5" fmla="*/ 266 h 147"/>
                    <a:gd name="T6" fmla="*/ 624 w 798"/>
                    <a:gd name="T7" fmla="*/ 8866 h 147"/>
                    <a:gd name="T8" fmla="*/ 798 w 798"/>
                    <a:gd name="T9" fmla="*/ 11902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8"/>
                    <a:gd name="T16" fmla="*/ 0 h 147"/>
                    <a:gd name="T17" fmla="*/ 798 w 798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8" h="147">
                      <a:moveTo>
                        <a:pt x="0" y="147"/>
                      </a:moveTo>
                      <a:cubicBezTo>
                        <a:pt x="65" y="129"/>
                        <a:pt x="131" y="111"/>
                        <a:pt x="198" y="87"/>
                      </a:cubicBezTo>
                      <a:cubicBezTo>
                        <a:pt x="265" y="63"/>
                        <a:pt x="331" y="0"/>
                        <a:pt x="402" y="3"/>
                      </a:cubicBezTo>
                      <a:cubicBezTo>
                        <a:pt x="473" y="6"/>
                        <a:pt x="558" y="82"/>
                        <a:pt x="624" y="105"/>
                      </a:cubicBezTo>
                      <a:cubicBezTo>
                        <a:pt x="690" y="128"/>
                        <a:pt x="744" y="134"/>
                        <a:pt x="798" y="141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3" name="Freeform 32"/>
                <p:cNvSpPr>
                  <a:spLocks/>
                </p:cNvSpPr>
                <p:nvPr/>
              </p:nvSpPr>
              <p:spPr bwMode="blackWhite">
                <a:xfrm>
                  <a:off x="3298" y="1489"/>
                  <a:ext cx="798" cy="277"/>
                </a:xfrm>
                <a:custGeom>
                  <a:avLst/>
                  <a:gdLst>
                    <a:gd name="T0" fmla="*/ 0 w 798"/>
                    <a:gd name="T1" fmla="*/ 12407 h 147"/>
                    <a:gd name="T2" fmla="*/ 198 w 798"/>
                    <a:gd name="T3" fmla="*/ 7340 h 147"/>
                    <a:gd name="T4" fmla="*/ 402 w 798"/>
                    <a:gd name="T5" fmla="*/ 266 h 147"/>
                    <a:gd name="T6" fmla="*/ 624 w 798"/>
                    <a:gd name="T7" fmla="*/ 8866 h 147"/>
                    <a:gd name="T8" fmla="*/ 798 w 798"/>
                    <a:gd name="T9" fmla="*/ 11902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8"/>
                    <a:gd name="T16" fmla="*/ 0 h 147"/>
                    <a:gd name="T17" fmla="*/ 798 w 798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8" h="147">
                      <a:moveTo>
                        <a:pt x="0" y="147"/>
                      </a:moveTo>
                      <a:cubicBezTo>
                        <a:pt x="65" y="129"/>
                        <a:pt x="131" y="111"/>
                        <a:pt x="198" y="87"/>
                      </a:cubicBezTo>
                      <a:cubicBezTo>
                        <a:pt x="265" y="63"/>
                        <a:pt x="331" y="0"/>
                        <a:pt x="402" y="3"/>
                      </a:cubicBezTo>
                      <a:cubicBezTo>
                        <a:pt x="473" y="6"/>
                        <a:pt x="558" y="82"/>
                        <a:pt x="624" y="105"/>
                      </a:cubicBezTo>
                      <a:cubicBezTo>
                        <a:pt x="690" y="128"/>
                        <a:pt x="744" y="134"/>
                        <a:pt x="798" y="141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50" name="Freeform 33"/>
              <p:cNvSpPr>
                <a:spLocks/>
              </p:cNvSpPr>
              <p:nvPr/>
            </p:nvSpPr>
            <p:spPr bwMode="blackWhite">
              <a:xfrm>
                <a:off x="2864" y="1748"/>
                <a:ext cx="444" cy="43"/>
              </a:xfrm>
              <a:custGeom>
                <a:avLst/>
                <a:gdLst>
                  <a:gd name="T0" fmla="*/ 0 w 444"/>
                  <a:gd name="T1" fmla="*/ 0 h 43"/>
                  <a:gd name="T2" fmla="*/ 208 w 444"/>
                  <a:gd name="T3" fmla="*/ 40 h 43"/>
                  <a:gd name="T4" fmla="*/ 444 w 444"/>
                  <a:gd name="T5" fmla="*/ 16 h 43"/>
                  <a:gd name="T6" fmla="*/ 0 60000 65536"/>
                  <a:gd name="T7" fmla="*/ 0 60000 65536"/>
                  <a:gd name="T8" fmla="*/ 0 60000 65536"/>
                  <a:gd name="T9" fmla="*/ 0 w 444"/>
                  <a:gd name="T10" fmla="*/ 0 h 43"/>
                  <a:gd name="T11" fmla="*/ 444 w 444"/>
                  <a:gd name="T12" fmla="*/ 43 h 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4" h="43">
                    <a:moveTo>
                      <a:pt x="0" y="0"/>
                    </a:moveTo>
                    <a:cubicBezTo>
                      <a:pt x="67" y="18"/>
                      <a:pt x="134" y="37"/>
                      <a:pt x="208" y="40"/>
                    </a:cubicBezTo>
                    <a:cubicBezTo>
                      <a:pt x="282" y="43"/>
                      <a:pt x="363" y="29"/>
                      <a:pt x="444" y="16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38" name="Group 34"/>
            <p:cNvGrpSpPr>
              <a:grpSpLocks/>
            </p:cNvGrpSpPr>
            <p:nvPr/>
          </p:nvGrpSpPr>
          <p:grpSpPr bwMode="auto">
            <a:xfrm>
              <a:off x="1805" y="1916"/>
              <a:ext cx="2468" cy="552"/>
              <a:chOff x="1699" y="1129"/>
              <a:chExt cx="2468" cy="552"/>
            </a:xfrm>
          </p:grpSpPr>
          <p:sp>
            <p:nvSpPr>
              <p:cNvPr id="21539" name="Line 35"/>
              <p:cNvSpPr>
                <a:spLocks noChangeShapeType="1"/>
              </p:cNvSpPr>
              <p:nvPr/>
            </p:nvSpPr>
            <p:spPr bwMode="blackWhite">
              <a:xfrm>
                <a:off x="1699" y="1129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0" name="Line 36"/>
              <p:cNvSpPr>
                <a:spLocks noChangeShapeType="1"/>
              </p:cNvSpPr>
              <p:nvPr/>
            </p:nvSpPr>
            <p:spPr bwMode="blackWhite">
              <a:xfrm>
                <a:off x="2113" y="1129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1" name="Line 37"/>
              <p:cNvSpPr>
                <a:spLocks noChangeShapeType="1"/>
              </p:cNvSpPr>
              <p:nvPr/>
            </p:nvSpPr>
            <p:spPr bwMode="blackWhite">
              <a:xfrm>
                <a:off x="2527" y="1135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2" name="Line 38"/>
              <p:cNvSpPr>
                <a:spLocks noChangeShapeType="1"/>
              </p:cNvSpPr>
              <p:nvPr/>
            </p:nvSpPr>
            <p:spPr bwMode="blackWhite">
              <a:xfrm>
                <a:off x="2527" y="113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3" name="Line 39"/>
              <p:cNvSpPr>
                <a:spLocks noChangeShapeType="1"/>
              </p:cNvSpPr>
              <p:nvPr/>
            </p:nvSpPr>
            <p:spPr bwMode="blackWhite">
              <a:xfrm>
                <a:off x="2113" y="1669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4" name="Line 40"/>
              <p:cNvSpPr>
                <a:spLocks noChangeShapeType="1"/>
              </p:cNvSpPr>
              <p:nvPr/>
            </p:nvSpPr>
            <p:spPr bwMode="blackWhite">
              <a:xfrm>
                <a:off x="2931" y="113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5" name="Line 41"/>
              <p:cNvSpPr>
                <a:spLocks noChangeShapeType="1"/>
              </p:cNvSpPr>
              <p:nvPr/>
            </p:nvSpPr>
            <p:spPr bwMode="blackWhite">
              <a:xfrm>
                <a:off x="3345" y="1135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6" name="Line 42"/>
              <p:cNvSpPr>
                <a:spLocks noChangeShapeType="1"/>
              </p:cNvSpPr>
              <p:nvPr/>
            </p:nvSpPr>
            <p:spPr bwMode="blackWhite">
              <a:xfrm>
                <a:off x="3759" y="1141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7" name="Line 43"/>
              <p:cNvSpPr>
                <a:spLocks noChangeShapeType="1"/>
              </p:cNvSpPr>
              <p:nvPr/>
            </p:nvSpPr>
            <p:spPr bwMode="blackWhite">
              <a:xfrm>
                <a:off x="3759" y="1141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8" name="Line 44"/>
              <p:cNvSpPr>
                <a:spLocks noChangeShapeType="1"/>
              </p:cNvSpPr>
              <p:nvPr/>
            </p:nvSpPr>
            <p:spPr bwMode="blackWhite">
              <a:xfrm>
                <a:off x="3345" y="167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513" name="Group 45"/>
          <p:cNvGrpSpPr>
            <a:grpSpLocks/>
          </p:cNvGrpSpPr>
          <p:nvPr/>
        </p:nvGrpSpPr>
        <p:grpSpPr bwMode="auto">
          <a:xfrm>
            <a:off x="2559050" y="4854575"/>
            <a:ext cx="3917950" cy="1201738"/>
            <a:chOff x="1788" y="2523"/>
            <a:chExt cx="2468" cy="757"/>
          </a:xfrm>
        </p:grpSpPr>
        <p:grpSp>
          <p:nvGrpSpPr>
            <p:cNvPr id="21521" name="Group 48"/>
            <p:cNvGrpSpPr>
              <a:grpSpLocks/>
            </p:cNvGrpSpPr>
            <p:nvPr/>
          </p:nvGrpSpPr>
          <p:grpSpPr bwMode="auto">
            <a:xfrm>
              <a:off x="2016" y="2665"/>
              <a:ext cx="2206" cy="615"/>
              <a:chOff x="2032" y="1960"/>
              <a:chExt cx="2206" cy="615"/>
            </a:xfrm>
          </p:grpSpPr>
          <p:sp>
            <p:nvSpPr>
              <p:cNvPr id="21533" name="Line 49"/>
              <p:cNvSpPr>
                <a:spLocks noChangeShapeType="1"/>
              </p:cNvSpPr>
              <p:nvPr/>
            </p:nvSpPr>
            <p:spPr bwMode="blackWhite">
              <a:xfrm>
                <a:off x="2080" y="2255"/>
                <a:ext cx="2158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4" name="Freeform 50"/>
              <p:cNvSpPr>
                <a:spLocks/>
              </p:cNvSpPr>
              <p:nvPr/>
            </p:nvSpPr>
            <p:spPr bwMode="blackWhite">
              <a:xfrm>
                <a:off x="2032" y="1960"/>
                <a:ext cx="798" cy="277"/>
              </a:xfrm>
              <a:custGeom>
                <a:avLst/>
                <a:gdLst>
                  <a:gd name="T0" fmla="*/ 0 w 798"/>
                  <a:gd name="T1" fmla="*/ 12407 h 147"/>
                  <a:gd name="T2" fmla="*/ 198 w 798"/>
                  <a:gd name="T3" fmla="*/ 7340 h 147"/>
                  <a:gd name="T4" fmla="*/ 402 w 798"/>
                  <a:gd name="T5" fmla="*/ 266 h 147"/>
                  <a:gd name="T6" fmla="*/ 624 w 798"/>
                  <a:gd name="T7" fmla="*/ 8866 h 147"/>
                  <a:gd name="T8" fmla="*/ 798 w 798"/>
                  <a:gd name="T9" fmla="*/ 1190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47"/>
                  <a:gd name="T17" fmla="*/ 798 w 798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47">
                    <a:moveTo>
                      <a:pt x="0" y="147"/>
                    </a:moveTo>
                    <a:cubicBezTo>
                      <a:pt x="65" y="129"/>
                      <a:pt x="131" y="111"/>
                      <a:pt x="198" y="87"/>
                    </a:cubicBezTo>
                    <a:cubicBezTo>
                      <a:pt x="265" y="63"/>
                      <a:pt x="331" y="0"/>
                      <a:pt x="402" y="3"/>
                    </a:cubicBezTo>
                    <a:cubicBezTo>
                      <a:pt x="473" y="6"/>
                      <a:pt x="558" y="82"/>
                      <a:pt x="624" y="105"/>
                    </a:cubicBezTo>
                    <a:cubicBezTo>
                      <a:pt x="690" y="128"/>
                      <a:pt x="744" y="134"/>
                      <a:pt x="798" y="141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5" name="Freeform 51"/>
              <p:cNvSpPr>
                <a:spLocks/>
              </p:cNvSpPr>
              <p:nvPr/>
            </p:nvSpPr>
            <p:spPr bwMode="blackWhite">
              <a:xfrm flipV="1">
                <a:off x="3264" y="2298"/>
                <a:ext cx="798" cy="277"/>
              </a:xfrm>
              <a:custGeom>
                <a:avLst/>
                <a:gdLst>
                  <a:gd name="T0" fmla="*/ 0 w 798"/>
                  <a:gd name="T1" fmla="*/ 12407 h 147"/>
                  <a:gd name="T2" fmla="*/ 198 w 798"/>
                  <a:gd name="T3" fmla="*/ 7340 h 147"/>
                  <a:gd name="T4" fmla="*/ 402 w 798"/>
                  <a:gd name="T5" fmla="*/ 266 h 147"/>
                  <a:gd name="T6" fmla="*/ 624 w 798"/>
                  <a:gd name="T7" fmla="*/ 8866 h 147"/>
                  <a:gd name="T8" fmla="*/ 798 w 798"/>
                  <a:gd name="T9" fmla="*/ 1190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47"/>
                  <a:gd name="T17" fmla="*/ 798 w 798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47">
                    <a:moveTo>
                      <a:pt x="0" y="147"/>
                    </a:moveTo>
                    <a:cubicBezTo>
                      <a:pt x="65" y="129"/>
                      <a:pt x="131" y="111"/>
                      <a:pt x="198" y="87"/>
                    </a:cubicBezTo>
                    <a:cubicBezTo>
                      <a:pt x="265" y="63"/>
                      <a:pt x="331" y="0"/>
                      <a:pt x="402" y="3"/>
                    </a:cubicBezTo>
                    <a:cubicBezTo>
                      <a:pt x="473" y="6"/>
                      <a:pt x="558" y="82"/>
                      <a:pt x="624" y="105"/>
                    </a:cubicBezTo>
                    <a:cubicBezTo>
                      <a:pt x="690" y="128"/>
                      <a:pt x="744" y="134"/>
                      <a:pt x="798" y="141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6" name="Freeform 52"/>
              <p:cNvSpPr>
                <a:spLocks/>
              </p:cNvSpPr>
              <p:nvPr/>
            </p:nvSpPr>
            <p:spPr bwMode="blackWhite">
              <a:xfrm>
                <a:off x="2828" y="2224"/>
                <a:ext cx="440" cy="76"/>
              </a:xfrm>
              <a:custGeom>
                <a:avLst/>
                <a:gdLst>
                  <a:gd name="T0" fmla="*/ 0 w 436"/>
                  <a:gd name="T1" fmla="*/ 0 h 76"/>
                  <a:gd name="T2" fmla="*/ 242 w 436"/>
                  <a:gd name="T3" fmla="*/ 40 h 76"/>
                  <a:gd name="T4" fmla="*/ 464 w 436"/>
                  <a:gd name="T5" fmla="*/ 76 h 76"/>
                  <a:gd name="T6" fmla="*/ 0 60000 65536"/>
                  <a:gd name="T7" fmla="*/ 0 60000 65536"/>
                  <a:gd name="T8" fmla="*/ 0 60000 65536"/>
                  <a:gd name="T9" fmla="*/ 0 w 436"/>
                  <a:gd name="T10" fmla="*/ 0 h 76"/>
                  <a:gd name="T11" fmla="*/ 436 w 436"/>
                  <a:gd name="T12" fmla="*/ 76 h 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6" h="76">
                    <a:moveTo>
                      <a:pt x="0" y="0"/>
                    </a:moveTo>
                    <a:cubicBezTo>
                      <a:pt x="77" y="13"/>
                      <a:pt x="155" y="27"/>
                      <a:pt x="228" y="40"/>
                    </a:cubicBezTo>
                    <a:cubicBezTo>
                      <a:pt x="301" y="53"/>
                      <a:pt x="368" y="64"/>
                      <a:pt x="436" y="76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22" name="Group 53"/>
            <p:cNvGrpSpPr>
              <a:grpSpLocks/>
            </p:cNvGrpSpPr>
            <p:nvPr/>
          </p:nvGrpSpPr>
          <p:grpSpPr bwMode="auto">
            <a:xfrm>
              <a:off x="1788" y="2523"/>
              <a:ext cx="2468" cy="552"/>
              <a:chOff x="1699" y="1129"/>
              <a:chExt cx="2468" cy="552"/>
            </a:xfrm>
          </p:grpSpPr>
          <p:sp>
            <p:nvSpPr>
              <p:cNvPr id="21523" name="Line 54"/>
              <p:cNvSpPr>
                <a:spLocks noChangeShapeType="1"/>
              </p:cNvSpPr>
              <p:nvPr/>
            </p:nvSpPr>
            <p:spPr bwMode="blackWhite">
              <a:xfrm>
                <a:off x="1699" y="1129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4" name="Line 55"/>
              <p:cNvSpPr>
                <a:spLocks noChangeShapeType="1"/>
              </p:cNvSpPr>
              <p:nvPr/>
            </p:nvSpPr>
            <p:spPr bwMode="blackWhite">
              <a:xfrm>
                <a:off x="2113" y="1129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5" name="Line 56"/>
              <p:cNvSpPr>
                <a:spLocks noChangeShapeType="1"/>
              </p:cNvSpPr>
              <p:nvPr/>
            </p:nvSpPr>
            <p:spPr bwMode="blackWhite">
              <a:xfrm>
                <a:off x="2527" y="1135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6" name="Line 57"/>
              <p:cNvSpPr>
                <a:spLocks noChangeShapeType="1"/>
              </p:cNvSpPr>
              <p:nvPr/>
            </p:nvSpPr>
            <p:spPr bwMode="blackWhite">
              <a:xfrm>
                <a:off x="2527" y="113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7" name="Line 58"/>
              <p:cNvSpPr>
                <a:spLocks noChangeShapeType="1"/>
              </p:cNvSpPr>
              <p:nvPr/>
            </p:nvSpPr>
            <p:spPr bwMode="blackWhite">
              <a:xfrm>
                <a:off x="2113" y="1669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8" name="Line 59"/>
              <p:cNvSpPr>
                <a:spLocks noChangeShapeType="1"/>
              </p:cNvSpPr>
              <p:nvPr/>
            </p:nvSpPr>
            <p:spPr bwMode="blackWhite">
              <a:xfrm>
                <a:off x="2931" y="113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9" name="Line 60"/>
              <p:cNvSpPr>
                <a:spLocks noChangeShapeType="1"/>
              </p:cNvSpPr>
              <p:nvPr/>
            </p:nvSpPr>
            <p:spPr bwMode="blackWhite">
              <a:xfrm>
                <a:off x="3345" y="1135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0" name="Line 61"/>
              <p:cNvSpPr>
                <a:spLocks noChangeShapeType="1"/>
              </p:cNvSpPr>
              <p:nvPr/>
            </p:nvSpPr>
            <p:spPr bwMode="blackWhite">
              <a:xfrm>
                <a:off x="3759" y="1141"/>
                <a:ext cx="0" cy="5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1" name="Line 62"/>
              <p:cNvSpPr>
                <a:spLocks noChangeShapeType="1"/>
              </p:cNvSpPr>
              <p:nvPr/>
            </p:nvSpPr>
            <p:spPr bwMode="blackWhite">
              <a:xfrm>
                <a:off x="3759" y="1141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2" name="Line 63"/>
              <p:cNvSpPr>
                <a:spLocks noChangeShapeType="1"/>
              </p:cNvSpPr>
              <p:nvPr/>
            </p:nvSpPr>
            <p:spPr bwMode="blackWhite">
              <a:xfrm>
                <a:off x="3345" y="1675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514" name="Text Box 64"/>
          <p:cNvSpPr txBox="1">
            <a:spLocks noChangeArrowheads="1"/>
          </p:cNvSpPr>
          <p:nvPr/>
        </p:nvSpPr>
        <p:spPr bwMode="blackWhite">
          <a:xfrm>
            <a:off x="76200" y="3011488"/>
            <a:ext cx="821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1800" b="1"/>
              <a:t>“</a:t>
            </a:r>
            <a:r>
              <a:rPr lang="en-US" altLang="ja-JP" sz="1800" b="1"/>
              <a:t>Molecular</a:t>
            </a:r>
            <a:r>
              <a:rPr lang="ja-JP" altLang="en-US" sz="1800" b="1"/>
              <a:t>”</a:t>
            </a:r>
            <a:r>
              <a:rPr lang="en-US" altLang="ja-JP" sz="1800" b="1"/>
              <a:t> Wavefunctions: </a:t>
            </a:r>
            <a:r>
              <a:rPr lang="en-US" altLang="ja-JP" sz="1800"/>
              <a:t>    2 </a:t>
            </a:r>
            <a:r>
              <a:rPr lang="ja-JP" altLang="en-US" sz="1800"/>
              <a:t>‘</a:t>
            </a:r>
            <a:r>
              <a:rPr lang="en-US" altLang="ja-JP" sz="1800"/>
              <a:t>atomic</a:t>
            </a:r>
            <a:r>
              <a:rPr lang="ja-JP" altLang="en-US" sz="1800"/>
              <a:t>’</a:t>
            </a:r>
            <a:r>
              <a:rPr lang="en-US" altLang="ja-JP" sz="1800"/>
              <a:t> states  </a:t>
            </a:r>
            <a:r>
              <a:rPr lang="en-US" altLang="ja-JP" sz="1800">
                <a:sym typeface="Wingdings" charset="0"/>
              </a:rPr>
              <a:t></a:t>
            </a:r>
            <a:r>
              <a:rPr lang="en-US" altLang="ja-JP" sz="1800">
                <a:sym typeface="Symbol" charset="0"/>
              </a:rPr>
              <a:t>  2 </a:t>
            </a:r>
            <a:r>
              <a:rPr lang="ja-JP" altLang="en-US" sz="1800">
                <a:sym typeface="Symbol" charset="0"/>
              </a:rPr>
              <a:t>‘</a:t>
            </a:r>
            <a:r>
              <a:rPr lang="en-US" altLang="ja-JP" sz="1800">
                <a:sym typeface="Symbol" charset="0"/>
              </a:rPr>
              <a:t>molecular</a:t>
            </a:r>
            <a:r>
              <a:rPr lang="ja-JP" altLang="en-US" sz="1800">
                <a:sym typeface="Symbol" charset="0"/>
              </a:rPr>
              <a:t>’</a:t>
            </a:r>
            <a:r>
              <a:rPr lang="en-US" altLang="ja-JP" sz="1800">
                <a:sym typeface="Symbol" charset="0"/>
              </a:rPr>
              <a:t> states</a:t>
            </a:r>
            <a:endParaRPr lang="en-US" sz="1800">
              <a:sym typeface="Symbol" charset="0"/>
            </a:endParaRPr>
          </a:p>
        </p:txBody>
      </p:sp>
      <p:sp>
        <p:nvSpPr>
          <p:cNvPr id="21515" name="Text Box 65"/>
          <p:cNvSpPr txBox="1">
            <a:spLocks noChangeArrowheads="1"/>
          </p:cNvSpPr>
          <p:nvPr/>
        </p:nvSpPr>
        <p:spPr bwMode="blackWhite">
          <a:xfrm>
            <a:off x="352425" y="6100763"/>
            <a:ext cx="848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When the wells are far apart, </a:t>
            </a:r>
            <a:r>
              <a:rPr lang="ja-JP" altLang="en-US" sz="1800"/>
              <a:t>‘</a:t>
            </a:r>
            <a:r>
              <a:rPr lang="en-US" altLang="ja-JP" sz="1800"/>
              <a:t>atomic</a:t>
            </a:r>
            <a:r>
              <a:rPr lang="ja-JP" altLang="en-US" sz="1800"/>
              <a:t>’</a:t>
            </a:r>
            <a:r>
              <a:rPr lang="en-US" altLang="ja-JP" sz="1800"/>
              <a:t> functions don</a:t>
            </a:r>
            <a:r>
              <a:rPr lang="ja-JP" altLang="en-US" sz="1800"/>
              <a:t>’</a:t>
            </a:r>
            <a:r>
              <a:rPr lang="en-US" altLang="ja-JP" sz="1800"/>
              <a:t>t overlap.  </a:t>
            </a:r>
            <a:br>
              <a:rPr lang="en-US" altLang="ja-JP" sz="1800"/>
            </a:br>
            <a:r>
              <a:rPr lang="en-US" altLang="ja-JP" sz="1800"/>
              <a:t>A </a:t>
            </a:r>
            <a:r>
              <a:rPr lang="en-US" altLang="ja-JP" sz="1800" u="sng"/>
              <a:t>single electron</a:t>
            </a:r>
            <a:r>
              <a:rPr lang="en-US" altLang="ja-JP" sz="1800"/>
              <a:t> can be in either well with equal probability, and E = 0.4 eV.</a:t>
            </a:r>
            <a:endParaRPr lang="en-US" sz="1800">
              <a:sym typeface="Symbol" charset="0"/>
            </a:endParaRPr>
          </a:p>
        </p:txBody>
      </p:sp>
      <p:sp>
        <p:nvSpPr>
          <p:cNvPr id="21516" name="Text Box 66"/>
          <p:cNvSpPr txBox="1">
            <a:spLocks noChangeArrowheads="1"/>
          </p:cNvSpPr>
          <p:nvPr/>
        </p:nvSpPr>
        <p:spPr bwMode="auto">
          <a:xfrm>
            <a:off x="2779713" y="304800"/>
            <a:ext cx="38623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ja-JP" altLang="en-US" sz="2400" i="1" u="sng">
                <a:cs typeface="Arial" charset="0"/>
              </a:rPr>
              <a:t>‘</a:t>
            </a:r>
            <a:r>
              <a:rPr lang="en-US" altLang="ja-JP" sz="2400" i="1" u="sng">
                <a:cs typeface="Arial" charset="0"/>
              </a:rPr>
              <a:t>Molecular</a:t>
            </a:r>
            <a:r>
              <a:rPr lang="ja-JP" altLang="en-US" sz="2400" i="1" u="sng">
                <a:cs typeface="Arial" charset="0"/>
              </a:rPr>
              <a:t>’</a:t>
            </a:r>
            <a:r>
              <a:rPr lang="en-US" altLang="ja-JP" sz="2400" i="1" u="sng">
                <a:cs typeface="Arial" charset="0"/>
              </a:rPr>
              <a:t> Wavefunctions</a:t>
            </a:r>
            <a:endParaRPr lang="en-US" sz="2400" i="1" u="sng">
              <a:cs typeface="Arial" charset="0"/>
            </a:endParaRPr>
          </a:p>
        </p:txBody>
      </p:sp>
      <p:pic>
        <p:nvPicPr>
          <p:cNvPr id="21517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368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673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14600"/>
            <a:ext cx="2933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blackWhite">
          <a:xfrm>
            <a:off x="138113" y="938213"/>
            <a:ext cx="3019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/>
              <a:t>WELLS FAR APART:</a:t>
            </a:r>
          </a:p>
        </p:txBody>
      </p:sp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4935538" y="788988"/>
            <a:ext cx="1152525" cy="366712"/>
            <a:chOff x="3375" y="372"/>
            <a:chExt cx="726" cy="231"/>
          </a:xfrm>
        </p:grpSpPr>
        <p:sp>
          <p:nvSpPr>
            <p:cNvPr id="23636" name="Line 5"/>
            <p:cNvSpPr>
              <a:spLocks noChangeShapeType="1"/>
            </p:cNvSpPr>
            <p:nvPr/>
          </p:nvSpPr>
          <p:spPr bwMode="blackWhite">
            <a:xfrm>
              <a:off x="3450" y="571"/>
              <a:ext cx="4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7" name="Text Box 6"/>
            <p:cNvSpPr txBox="1">
              <a:spLocks noChangeArrowheads="1"/>
            </p:cNvSpPr>
            <p:nvPr/>
          </p:nvSpPr>
          <p:spPr bwMode="blackWhite">
            <a:xfrm>
              <a:off x="3375" y="372"/>
              <a:ext cx="7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/>
                <a:t>L = 1 nm</a:t>
              </a:r>
            </a:p>
          </p:txBody>
        </p:sp>
      </p:grpSp>
      <p:grpSp>
        <p:nvGrpSpPr>
          <p:cNvPr id="23555" name="Group 7"/>
          <p:cNvGrpSpPr>
            <a:grpSpLocks/>
          </p:cNvGrpSpPr>
          <p:nvPr/>
        </p:nvGrpSpPr>
        <p:grpSpPr bwMode="auto">
          <a:xfrm>
            <a:off x="2435225" y="1187450"/>
            <a:ext cx="3929063" cy="2346325"/>
            <a:chOff x="1773" y="2256"/>
            <a:chExt cx="2475" cy="1478"/>
          </a:xfrm>
        </p:grpSpPr>
        <p:grpSp>
          <p:nvGrpSpPr>
            <p:cNvPr id="23601" name="Group 8"/>
            <p:cNvGrpSpPr>
              <a:grpSpLocks/>
            </p:cNvGrpSpPr>
            <p:nvPr/>
          </p:nvGrpSpPr>
          <p:grpSpPr bwMode="auto">
            <a:xfrm>
              <a:off x="1773" y="2256"/>
              <a:ext cx="2468" cy="552"/>
              <a:chOff x="1805" y="1916"/>
              <a:chExt cx="2468" cy="552"/>
            </a:xfrm>
          </p:grpSpPr>
          <p:grpSp>
            <p:nvGrpSpPr>
              <p:cNvPr id="23619" name="Group 9"/>
              <p:cNvGrpSpPr>
                <a:grpSpLocks/>
              </p:cNvGrpSpPr>
              <p:nvPr/>
            </p:nvGrpSpPr>
            <p:grpSpPr bwMode="auto">
              <a:xfrm>
                <a:off x="2025" y="2075"/>
                <a:ext cx="2206" cy="312"/>
                <a:chOff x="2066" y="1483"/>
                <a:chExt cx="2206" cy="312"/>
              </a:xfrm>
            </p:grpSpPr>
            <p:grpSp>
              <p:nvGrpSpPr>
                <p:cNvPr id="23631" name="Group 10"/>
                <p:cNvGrpSpPr>
                  <a:grpSpLocks/>
                </p:cNvGrpSpPr>
                <p:nvPr/>
              </p:nvGrpSpPr>
              <p:grpSpPr bwMode="auto">
                <a:xfrm>
                  <a:off x="2066" y="1483"/>
                  <a:ext cx="2206" cy="312"/>
                  <a:chOff x="2066" y="1483"/>
                  <a:chExt cx="2206" cy="312"/>
                </a:xfrm>
              </p:grpSpPr>
              <p:sp>
                <p:nvSpPr>
                  <p:cNvPr id="23633" name="Line 12"/>
                  <p:cNvSpPr>
                    <a:spLocks noChangeShapeType="1"/>
                  </p:cNvSpPr>
                  <p:nvPr/>
                </p:nvSpPr>
                <p:spPr bwMode="blackWhite">
                  <a:xfrm>
                    <a:off x="2114" y="1778"/>
                    <a:ext cx="2158" cy="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34" name="Freeform 13"/>
                  <p:cNvSpPr>
                    <a:spLocks/>
                  </p:cNvSpPr>
                  <p:nvPr/>
                </p:nvSpPr>
                <p:spPr bwMode="blackWhite">
                  <a:xfrm>
                    <a:off x="2066" y="1483"/>
                    <a:ext cx="798" cy="277"/>
                  </a:xfrm>
                  <a:custGeom>
                    <a:avLst/>
                    <a:gdLst>
                      <a:gd name="T0" fmla="*/ 0 w 798"/>
                      <a:gd name="T1" fmla="*/ 12407 h 147"/>
                      <a:gd name="T2" fmla="*/ 198 w 798"/>
                      <a:gd name="T3" fmla="*/ 7340 h 147"/>
                      <a:gd name="T4" fmla="*/ 402 w 798"/>
                      <a:gd name="T5" fmla="*/ 266 h 147"/>
                      <a:gd name="T6" fmla="*/ 624 w 798"/>
                      <a:gd name="T7" fmla="*/ 8866 h 147"/>
                      <a:gd name="T8" fmla="*/ 798 w 798"/>
                      <a:gd name="T9" fmla="*/ 11902 h 1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98"/>
                      <a:gd name="T16" fmla="*/ 0 h 147"/>
                      <a:gd name="T17" fmla="*/ 798 w 798"/>
                      <a:gd name="T18" fmla="*/ 147 h 1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98" h="147">
                        <a:moveTo>
                          <a:pt x="0" y="147"/>
                        </a:moveTo>
                        <a:cubicBezTo>
                          <a:pt x="65" y="129"/>
                          <a:pt x="131" y="111"/>
                          <a:pt x="198" y="87"/>
                        </a:cubicBezTo>
                        <a:cubicBezTo>
                          <a:pt x="265" y="63"/>
                          <a:pt x="331" y="0"/>
                          <a:pt x="402" y="3"/>
                        </a:cubicBezTo>
                        <a:cubicBezTo>
                          <a:pt x="473" y="6"/>
                          <a:pt x="558" y="82"/>
                          <a:pt x="624" y="105"/>
                        </a:cubicBezTo>
                        <a:cubicBezTo>
                          <a:pt x="690" y="128"/>
                          <a:pt x="744" y="134"/>
                          <a:pt x="798" y="141"/>
                        </a:cubicBezTo>
                      </a:path>
                    </a:pathLst>
                  </a:custGeom>
                  <a:noFill/>
                  <a:ln w="28575">
                    <a:solidFill>
                      <a:srgbClr val="5B98D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35" name="Freeform 14"/>
                  <p:cNvSpPr>
                    <a:spLocks/>
                  </p:cNvSpPr>
                  <p:nvPr/>
                </p:nvSpPr>
                <p:spPr bwMode="blackWhite">
                  <a:xfrm>
                    <a:off x="3298" y="1489"/>
                    <a:ext cx="798" cy="277"/>
                  </a:xfrm>
                  <a:custGeom>
                    <a:avLst/>
                    <a:gdLst>
                      <a:gd name="T0" fmla="*/ 0 w 798"/>
                      <a:gd name="T1" fmla="*/ 12407 h 147"/>
                      <a:gd name="T2" fmla="*/ 198 w 798"/>
                      <a:gd name="T3" fmla="*/ 7340 h 147"/>
                      <a:gd name="T4" fmla="*/ 402 w 798"/>
                      <a:gd name="T5" fmla="*/ 266 h 147"/>
                      <a:gd name="T6" fmla="*/ 624 w 798"/>
                      <a:gd name="T7" fmla="*/ 8866 h 147"/>
                      <a:gd name="T8" fmla="*/ 798 w 798"/>
                      <a:gd name="T9" fmla="*/ 11902 h 1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98"/>
                      <a:gd name="T16" fmla="*/ 0 h 147"/>
                      <a:gd name="T17" fmla="*/ 798 w 798"/>
                      <a:gd name="T18" fmla="*/ 147 h 1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98" h="147">
                        <a:moveTo>
                          <a:pt x="0" y="147"/>
                        </a:moveTo>
                        <a:cubicBezTo>
                          <a:pt x="65" y="129"/>
                          <a:pt x="131" y="111"/>
                          <a:pt x="198" y="87"/>
                        </a:cubicBezTo>
                        <a:cubicBezTo>
                          <a:pt x="265" y="63"/>
                          <a:pt x="331" y="0"/>
                          <a:pt x="402" y="3"/>
                        </a:cubicBezTo>
                        <a:cubicBezTo>
                          <a:pt x="473" y="6"/>
                          <a:pt x="558" y="82"/>
                          <a:pt x="624" y="105"/>
                        </a:cubicBezTo>
                        <a:cubicBezTo>
                          <a:pt x="690" y="128"/>
                          <a:pt x="744" y="134"/>
                          <a:pt x="798" y="141"/>
                        </a:cubicBezTo>
                      </a:path>
                    </a:pathLst>
                  </a:custGeom>
                  <a:noFill/>
                  <a:ln w="28575">
                    <a:solidFill>
                      <a:srgbClr val="5B98D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632" name="Freeform 15"/>
                <p:cNvSpPr>
                  <a:spLocks/>
                </p:cNvSpPr>
                <p:nvPr/>
              </p:nvSpPr>
              <p:spPr bwMode="blackWhite">
                <a:xfrm>
                  <a:off x="2864" y="1748"/>
                  <a:ext cx="444" cy="43"/>
                </a:xfrm>
                <a:custGeom>
                  <a:avLst/>
                  <a:gdLst>
                    <a:gd name="T0" fmla="*/ 0 w 444"/>
                    <a:gd name="T1" fmla="*/ 0 h 43"/>
                    <a:gd name="T2" fmla="*/ 208 w 444"/>
                    <a:gd name="T3" fmla="*/ 40 h 43"/>
                    <a:gd name="T4" fmla="*/ 444 w 444"/>
                    <a:gd name="T5" fmla="*/ 16 h 43"/>
                    <a:gd name="T6" fmla="*/ 0 60000 65536"/>
                    <a:gd name="T7" fmla="*/ 0 60000 65536"/>
                    <a:gd name="T8" fmla="*/ 0 60000 65536"/>
                    <a:gd name="T9" fmla="*/ 0 w 444"/>
                    <a:gd name="T10" fmla="*/ 0 h 43"/>
                    <a:gd name="T11" fmla="*/ 444 w 44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4" h="43">
                      <a:moveTo>
                        <a:pt x="0" y="0"/>
                      </a:moveTo>
                      <a:cubicBezTo>
                        <a:pt x="67" y="18"/>
                        <a:pt x="134" y="37"/>
                        <a:pt x="208" y="40"/>
                      </a:cubicBezTo>
                      <a:cubicBezTo>
                        <a:pt x="282" y="43"/>
                        <a:pt x="363" y="29"/>
                        <a:pt x="444" y="16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620" name="Group 16"/>
              <p:cNvGrpSpPr>
                <a:grpSpLocks/>
              </p:cNvGrpSpPr>
              <p:nvPr/>
            </p:nvGrpSpPr>
            <p:grpSpPr bwMode="auto">
              <a:xfrm>
                <a:off x="1805" y="1916"/>
                <a:ext cx="2468" cy="552"/>
                <a:chOff x="1699" y="1129"/>
                <a:chExt cx="2468" cy="552"/>
              </a:xfrm>
            </p:grpSpPr>
            <p:sp>
              <p:nvSpPr>
                <p:cNvPr id="23621" name="Line 17"/>
                <p:cNvSpPr>
                  <a:spLocks noChangeShapeType="1"/>
                </p:cNvSpPr>
                <p:nvPr/>
              </p:nvSpPr>
              <p:spPr bwMode="blackWhite">
                <a:xfrm>
                  <a:off x="1699" y="1129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Line 18"/>
                <p:cNvSpPr>
                  <a:spLocks noChangeShapeType="1"/>
                </p:cNvSpPr>
                <p:nvPr/>
              </p:nvSpPr>
              <p:spPr bwMode="blackWhite">
                <a:xfrm>
                  <a:off x="2113" y="1129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Line 19"/>
                <p:cNvSpPr>
                  <a:spLocks noChangeShapeType="1"/>
                </p:cNvSpPr>
                <p:nvPr/>
              </p:nvSpPr>
              <p:spPr bwMode="blackWhite">
                <a:xfrm>
                  <a:off x="2527" y="1135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Line 20"/>
                <p:cNvSpPr>
                  <a:spLocks noChangeShapeType="1"/>
                </p:cNvSpPr>
                <p:nvPr/>
              </p:nvSpPr>
              <p:spPr bwMode="blackWhite">
                <a:xfrm>
                  <a:off x="2527" y="113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Line 21"/>
                <p:cNvSpPr>
                  <a:spLocks noChangeShapeType="1"/>
                </p:cNvSpPr>
                <p:nvPr/>
              </p:nvSpPr>
              <p:spPr bwMode="blackWhite">
                <a:xfrm>
                  <a:off x="2113" y="1669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Line 22"/>
                <p:cNvSpPr>
                  <a:spLocks noChangeShapeType="1"/>
                </p:cNvSpPr>
                <p:nvPr/>
              </p:nvSpPr>
              <p:spPr bwMode="blackWhite">
                <a:xfrm>
                  <a:off x="2931" y="113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Line 23"/>
                <p:cNvSpPr>
                  <a:spLocks noChangeShapeType="1"/>
                </p:cNvSpPr>
                <p:nvPr/>
              </p:nvSpPr>
              <p:spPr bwMode="blackWhite">
                <a:xfrm>
                  <a:off x="3345" y="1135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Line 24"/>
                <p:cNvSpPr>
                  <a:spLocks noChangeShapeType="1"/>
                </p:cNvSpPr>
                <p:nvPr/>
              </p:nvSpPr>
              <p:spPr bwMode="blackWhite">
                <a:xfrm>
                  <a:off x="3759" y="1141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Line 25"/>
                <p:cNvSpPr>
                  <a:spLocks noChangeShapeType="1"/>
                </p:cNvSpPr>
                <p:nvPr/>
              </p:nvSpPr>
              <p:spPr bwMode="blackWhite">
                <a:xfrm>
                  <a:off x="3759" y="1141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0" name="Line 26"/>
                <p:cNvSpPr>
                  <a:spLocks noChangeShapeType="1"/>
                </p:cNvSpPr>
                <p:nvPr/>
              </p:nvSpPr>
              <p:spPr bwMode="blackWhite">
                <a:xfrm>
                  <a:off x="3345" y="167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602" name="Group 27"/>
            <p:cNvGrpSpPr>
              <a:grpSpLocks/>
            </p:cNvGrpSpPr>
            <p:nvPr/>
          </p:nvGrpSpPr>
          <p:grpSpPr bwMode="auto">
            <a:xfrm>
              <a:off x="1780" y="2977"/>
              <a:ext cx="2468" cy="757"/>
              <a:chOff x="1788" y="2523"/>
              <a:chExt cx="2468" cy="757"/>
            </a:xfrm>
          </p:grpSpPr>
          <p:grpSp>
            <p:nvGrpSpPr>
              <p:cNvPr id="23603" name="Group 30"/>
              <p:cNvGrpSpPr>
                <a:grpSpLocks/>
              </p:cNvGrpSpPr>
              <p:nvPr/>
            </p:nvGrpSpPr>
            <p:grpSpPr bwMode="auto">
              <a:xfrm>
                <a:off x="2016" y="2665"/>
                <a:ext cx="2206" cy="615"/>
                <a:chOff x="2032" y="1960"/>
                <a:chExt cx="2206" cy="615"/>
              </a:xfrm>
            </p:grpSpPr>
            <p:sp>
              <p:nvSpPr>
                <p:cNvPr id="23615" name="Line 31"/>
                <p:cNvSpPr>
                  <a:spLocks noChangeShapeType="1"/>
                </p:cNvSpPr>
                <p:nvPr/>
              </p:nvSpPr>
              <p:spPr bwMode="blackWhite">
                <a:xfrm>
                  <a:off x="2080" y="2255"/>
                  <a:ext cx="2158" cy="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Freeform 32"/>
                <p:cNvSpPr>
                  <a:spLocks/>
                </p:cNvSpPr>
                <p:nvPr/>
              </p:nvSpPr>
              <p:spPr bwMode="blackWhite">
                <a:xfrm>
                  <a:off x="2032" y="1960"/>
                  <a:ext cx="798" cy="277"/>
                </a:xfrm>
                <a:custGeom>
                  <a:avLst/>
                  <a:gdLst>
                    <a:gd name="T0" fmla="*/ 0 w 798"/>
                    <a:gd name="T1" fmla="*/ 12407 h 147"/>
                    <a:gd name="T2" fmla="*/ 198 w 798"/>
                    <a:gd name="T3" fmla="*/ 7340 h 147"/>
                    <a:gd name="T4" fmla="*/ 402 w 798"/>
                    <a:gd name="T5" fmla="*/ 266 h 147"/>
                    <a:gd name="T6" fmla="*/ 624 w 798"/>
                    <a:gd name="T7" fmla="*/ 8866 h 147"/>
                    <a:gd name="T8" fmla="*/ 798 w 798"/>
                    <a:gd name="T9" fmla="*/ 11902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8"/>
                    <a:gd name="T16" fmla="*/ 0 h 147"/>
                    <a:gd name="T17" fmla="*/ 798 w 798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8" h="147">
                      <a:moveTo>
                        <a:pt x="0" y="147"/>
                      </a:moveTo>
                      <a:cubicBezTo>
                        <a:pt x="65" y="129"/>
                        <a:pt x="131" y="111"/>
                        <a:pt x="198" y="87"/>
                      </a:cubicBezTo>
                      <a:cubicBezTo>
                        <a:pt x="265" y="63"/>
                        <a:pt x="331" y="0"/>
                        <a:pt x="402" y="3"/>
                      </a:cubicBezTo>
                      <a:cubicBezTo>
                        <a:pt x="473" y="6"/>
                        <a:pt x="558" y="82"/>
                        <a:pt x="624" y="105"/>
                      </a:cubicBezTo>
                      <a:cubicBezTo>
                        <a:pt x="690" y="128"/>
                        <a:pt x="744" y="134"/>
                        <a:pt x="798" y="141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Freeform 33"/>
                <p:cNvSpPr>
                  <a:spLocks/>
                </p:cNvSpPr>
                <p:nvPr/>
              </p:nvSpPr>
              <p:spPr bwMode="blackWhite">
                <a:xfrm flipV="1">
                  <a:off x="3264" y="2298"/>
                  <a:ext cx="798" cy="277"/>
                </a:xfrm>
                <a:custGeom>
                  <a:avLst/>
                  <a:gdLst>
                    <a:gd name="T0" fmla="*/ 0 w 798"/>
                    <a:gd name="T1" fmla="*/ 12407 h 147"/>
                    <a:gd name="T2" fmla="*/ 198 w 798"/>
                    <a:gd name="T3" fmla="*/ 7340 h 147"/>
                    <a:gd name="T4" fmla="*/ 402 w 798"/>
                    <a:gd name="T5" fmla="*/ 266 h 147"/>
                    <a:gd name="T6" fmla="*/ 624 w 798"/>
                    <a:gd name="T7" fmla="*/ 8866 h 147"/>
                    <a:gd name="T8" fmla="*/ 798 w 798"/>
                    <a:gd name="T9" fmla="*/ 11902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8"/>
                    <a:gd name="T16" fmla="*/ 0 h 147"/>
                    <a:gd name="T17" fmla="*/ 798 w 798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8" h="147">
                      <a:moveTo>
                        <a:pt x="0" y="147"/>
                      </a:moveTo>
                      <a:cubicBezTo>
                        <a:pt x="65" y="129"/>
                        <a:pt x="131" y="111"/>
                        <a:pt x="198" y="87"/>
                      </a:cubicBezTo>
                      <a:cubicBezTo>
                        <a:pt x="265" y="63"/>
                        <a:pt x="331" y="0"/>
                        <a:pt x="402" y="3"/>
                      </a:cubicBezTo>
                      <a:cubicBezTo>
                        <a:pt x="473" y="6"/>
                        <a:pt x="558" y="82"/>
                        <a:pt x="624" y="105"/>
                      </a:cubicBezTo>
                      <a:cubicBezTo>
                        <a:pt x="690" y="128"/>
                        <a:pt x="744" y="134"/>
                        <a:pt x="798" y="141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Freeform 34"/>
                <p:cNvSpPr>
                  <a:spLocks/>
                </p:cNvSpPr>
                <p:nvPr/>
              </p:nvSpPr>
              <p:spPr bwMode="blackWhite">
                <a:xfrm>
                  <a:off x="2828" y="2224"/>
                  <a:ext cx="440" cy="76"/>
                </a:xfrm>
                <a:custGeom>
                  <a:avLst/>
                  <a:gdLst>
                    <a:gd name="T0" fmla="*/ 0 w 436"/>
                    <a:gd name="T1" fmla="*/ 0 h 76"/>
                    <a:gd name="T2" fmla="*/ 242 w 436"/>
                    <a:gd name="T3" fmla="*/ 40 h 76"/>
                    <a:gd name="T4" fmla="*/ 464 w 436"/>
                    <a:gd name="T5" fmla="*/ 76 h 76"/>
                    <a:gd name="T6" fmla="*/ 0 60000 65536"/>
                    <a:gd name="T7" fmla="*/ 0 60000 65536"/>
                    <a:gd name="T8" fmla="*/ 0 60000 65536"/>
                    <a:gd name="T9" fmla="*/ 0 w 436"/>
                    <a:gd name="T10" fmla="*/ 0 h 76"/>
                    <a:gd name="T11" fmla="*/ 436 w 436"/>
                    <a:gd name="T12" fmla="*/ 76 h 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6" h="76">
                      <a:moveTo>
                        <a:pt x="0" y="0"/>
                      </a:moveTo>
                      <a:cubicBezTo>
                        <a:pt x="77" y="13"/>
                        <a:pt x="155" y="27"/>
                        <a:pt x="228" y="40"/>
                      </a:cubicBezTo>
                      <a:cubicBezTo>
                        <a:pt x="301" y="53"/>
                        <a:pt x="368" y="64"/>
                        <a:pt x="436" y="76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604" name="Group 35"/>
              <p:cNvGrpSpPr>
                <a:grpSpLocks/>
              </p:cNvGrpSpPr>
              <p:nvPr/>
            </p:nvGrpSpPr>
            <p:grpSpPr bwMode="auto">
              <a:xfrm>
                <a:off x="1788" y="2523"/>
                <a:ext cx="2468" cy="552"/>
                <a:chOff x="1699" y="1129"/>
                <a:chExt cx="2468" cy="552"/>
              </a:xfrm>
            </p:grpSpPr>
            <p:sp>
              <p:nvSpPr>
                <p:cNvPr id="23605" name="Line 36"/>
                <p:cNvSpPr>
                  <a:spLocks noChangeShapeType="1"/>
                </p:cNvSpPr>
                <p:nvPr/>
              </p:nvSpPr>
              <p:spPr bwMode="blackWhite">
                <a:xfrm>
                  <a:off x="1699" y="1129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6" name="Line 37"/>
                <p:cNvSpPr>
                  <a:spLocks noChangeShapeType="1"/>
                </p:cNvSpPr>
                <p:nvPr/>
              </p:nvSpPr>
              <p:spPr bwMode="blackWhite">
                <a:xfrm>
                  <a:off x="2113" y="1129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7" name="Line 38"/>
                <p:cNvSpPr>
                  <a:spLocks noChangeShapeType="1"/>
                </p:cNvSpPr>
                <p:nvPr/>
              </p:nvSpPr>
              <p:spPr bwMode="blackWhite">
                <a:xfrm>
                  <a:off x="2527" y="1135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8" name="Line 39"/>
                <p:cNvSpPr>
                  <a:spLocks noChangeShapeType="1"/>
                </p:cNvSpPr>
                <p:nvPr/>
              </p:nvSpPr>
              <p:spPr bwMode="blackWhite">
                <a:xfrm>
                  <a:off x="2527" y="113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9" name="Line 40"/>
                <p:cNvSpPr>
                  <a:spLocks noChangeShapeType="1"/>
                </p:cNvSpPr>
                <p:nvPr/>
              </p:nvSpPr>
              <p:spPr bwMode="blackWhite">
                <a:xfrm>
                  <a:off x="2113" y="1669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0" name="Line 41"/>
                <p:cNvSpPr>
                  <a:spLocks noChangeShapeType="1"/>
                </p:cNvSpPr>
                <p:nvPr/>
              </p:nvSpPr>
              <p:spPr bwMode="blackWhite">
                <a:xfrm>
                  <a:off x="2931" y="113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1" name="Line 42"/>
                <p:cNvSpPr>
                  <a:spLocks noChangeShapeType="1"/>
                </p:cNvSpPr>
                <p:nvPr/>
              </p:nvSpPr>
              <p:spPr bwMode="blackWhite">
                <a:xfrm>
                  <a:off x="3345" y="1135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2" name="Line 43"/>
                <p:cNvSpPr>
                  <a:spLocks noChangeShapeType="1"/>
                </p:cNvSpPr>
                <p:nvPr/>
              </p:nvSpPr>
              <p:spPr bwMode="blackWhite">
                <a:xfrm>
                  <a:off x="3759" y="1141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Line 44"/>
                <p:cNvSpPr>
                  <a:spLocks noChangeShapeType="1"/>
                </p:cNvSpPr>
                <p:nvPr/>
              </p:nvSpPr>
              <p:spPr bwMode="blackWhite">
                <a:xfrm>
                  <a:off x="3759" y="1141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Line 45"/>
                <p:cNvSpPr>
                  <a:spLocks noChangeShapeType="1"/>
                </p:cNvSpPr>
                <p:nvPr/>
              </p:nvSpPr>
              <p:spPr bwMode="blackWhite">
                <a:xfrm>
                  <a:off x="3345" y="1675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3556" name="Text Box 46"/>
          <p:cNvSpPr txBox="1">
            <a:spLocks noChangeArrowheads="1"/>
          </p:cNvSpPr>
          <p:nvPr/>
        </p:nvSpPr>
        <p:spPr bwMode="blackWhite">
          <a:xfrm>
            <a:off x="147638" y="3719513"/>
            <a:ext cx="8739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/>
              <a:t>WELLS CLOSER TOGETHER:  </a:t>
            </a:r>
            <a:endParaRPr lang="en-US" b="1" u="sng">
              <a:sym typeface="Symbol" charset="0"/>
            </a:endParaRPr>
          </a:p>
        </p:txBody>
      </p:sp>
      <p:sp>
        <p:nvSpPr>
          <p:cNvPr id="23557" name="Text Box 47"/>
          <p:cNvSpPr txBox="1">
            <a:spLocks noChangeArrowheads="1"/>
          </p:cNvSpPr>
          <p:nvPr/>
        </p:nvSpPr>
        <p:spPr bwMode="blackWhite">
          <a:xfrm>
            <a:off x="6019800" y="4584700"/>
            <a:ext cx="3124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/>
              <a:t>‘</a:t>
            </a:r>
            <a:r>
              <a:rPr lang="en-US" altLang="ja-JP"/>
              <a:t>Atomic</a:t>
            </a:r>
            <a:r>
              <a:rPr lang="ja-JP" altLang="en-US"/>
              <a:t>’</a:t>
            </a:r>
            <a:r>
              <a:rPr lang="en-US" altLang="ja-JP"/>
              <a:t> states are beginning to overlap and distort. </a:t>
            </a:r>
            <a:br>
              <a:rPr lang="en-US" altLang="ja-JP"/>
            </a:br>
            <a:r>
              <a:rPr lang="en-US" altLang="ja-JP"/>
              <a:t>|Ψ</a:t>
            </a:r>
            <a:r>
              <a:rPr lang="en-US" altLang="ja-JP" baseline="-25000"/>
              <a:t>even</a:t>
            </a:r>
            <a:r>
              <a:rPr lang="en-US" altLang="ja-JP"/>
              <a:t>|</a:t>
            </a:r>
            <a:r>
              <a:rPr lang="en-US" altLang="ja-JP" baseline="30000"/>
              <a:t>2</a:t>
            </a:r>
            <a:r>
              <a:rPr lang="en-US" altLang="ja-JP"/>
              <a:t> and |Ψ</a:t>
            </a:r>
            <a:r>
              <a:rPr lang="en-US" altLang="ja-JP" baseline="-25000"/>
              <a:t>odd</a:t>
            </a:r>
            <a:r>
              <a:rPr lang="en-US" altLang="ja-JP"/>
              <a:t>|</a:t>
            </a:r>
            <a:r>
              <a:rPr lang="en-US" altLang="ja-JP" baseline="30000"/>
              <a:t>2</a:t>
            </a:r>
            <a:r>
              <a:rPr lang="en-US" altLang="ja-JP"/>
              <a:t> are not the same (note center point). Energies for these two states are not equal.  </a:t>
            </a:r>
            <a:br>
              <a:rPr lang="en-US" altLang="ja-JP"/>
            </a:br>
            <a:r>
              <a:rPr lang="en-US" altLang="ja-JP"/>
              <a:t>(The degeneracy is broken.)</a:t>
            </a:r>
            <a:endParaRPr lang="en-US"/>
          </a:p>
        </p:txBody>
      </p:sp>
      <p:sp>
        <p:nvSpPr>
          <p:cNvPr id="23558" name="Text Box 49"/>
          <p:cNvSpPr txBox="1">
            <a:spLocks noChangeArrowheads="1"/>
          </p:cNvSpPr>
          <p:nvPr/>
        </p:nvSpPr>
        <p:spPr bwMode="blackWhite">
          <a:xfrm>
            <a:off x="6288088" y="3522663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(</a:t>
            </a:r>
            <a:r>
              <a:rPr lang="ja-JP" altLang="en-US" b="1"/>
              <a:t>“</a:t>
            </a:r>
            <a:r>
              <a:rPr lang="en-US" altLang="ja-JP" b="1"/>
              <a:t>Degenerate</a:t>
            </a:r>
            <a:r>
              <a:rPr lang="ja-JP" altLang="en-US" b="1"/>
              <a:t>”</a:t>
            </a:r>
            <a:r>
              <a:rPr lang="en-US" altLang="ja-JP" b="1"/>
              <a:t> states)</a:t>
            </a:r>
            <a:endParaRPr lang="en-US" b="1"/>
          </a:p>
        </p:txBody>
      </p:sp>
      <p:grpSp>
        <p:nvGrpSpPr>
          <p:cNvPr id="23559" name="Group 50"/>
          <p:cNvGrpSpPr>
            <a:grpSpLocks/>
          </p:cNvGrpSpPr>
          <p:nvPr/>
        </p:nvGrpSpPr>
        <p:grpSpPr bwMode="auto">
          <a:xfrm>
            <a:off x="3732213" y="760413"/>
            <a:ext cx="1311275" cy="366712"/>
            <a:chOff x="2351" y="479"/>
            <a:chExt cx="826" cy="231"/>
          </a:xfrm>
        </p:grpSpPr>
        <p:sp>
          <p:nvSpPr>
            <p:cNvPr id="23599" name="Line 51"/>
            <p:cNvSpPr>
              <a:spLocks noChangeShapeType="1"/>
            </p:cNvSpPr>
            <p:nvPr/>
          </p:nvSpPr>
          <p:spPr bwMode="blackWhite">
            <a:xfrm>
              <a:off x="2351" y="686"/>
              <a:ext cx="82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Text Box 52"/>
            <p:cNvSpPr txBox="1">
              <a:spLocks noChangeArrowheads="1"/>
            </p:cNvSpPr>
            <p:nvPr/>
          </p:nvSpPr>
          <p:spPr bwMode="blackWhite">
            <a:xfrm>
              <a:off x="2540" y="479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/>
                <a:t>    d</a:t>
              </a:r>
            </a:p>
          </p:txBody>
        </p:sp>
      </p:grpSp>
      <p:grpSp>
        <p:nvGrpSpPr>
          <p:cNvPr id="23560" name="Group 53"/>
          <p:cNvGrpSpPr>
            <a:grpSpLocks/>
          </p:cNvGrpSpPr>
          <p:nvPr/>
        </p:nvGrpSpPr>
        <p:grpSpPr bwMode="auto">
          <a:xfrm>
            <a:off x="2428875" y="3914775"/>
            <a:ext cx="3286125" cy="2787650"/>
            <a:chOff x="1530" y="2466"/>
            <a:chExt cx="2070" cy="1756"/>
          </a:xfrm>
        </p:grpSpPr>
        <p:grpSp>
          <p:nvGrpSpPr>
            <p:cNvPr id="23567" name="Group 54"/>
            <p:cNvGrpSpPr>
              <a:grpSpLocks/>
            </p:cNvGrpSpPr>
            <p:nvPr/>
          </p:nvGrpSpPr>
          <p:grpSpPr bwMode="auto">
            <a:xfrm>
              <a:off x="1530" y="2739"/>
              <a:ext cx="2070" cy="1483"/>
              <a:chOff x="1690" y="2739"/>
              <a:chExt cx="2070" cy="1483"/>
            </a:xfrm>
          </p:grpSpPr>
          <p:sp>
            <p:nvSpPr>
              <p:cNvPr id="23571" name="Line 56"/>
              <p:cNvSpPr>
                <a:spLocks noChangeShapeType="1"/>
              </p:cNvSpPr>
              <p:nvPr/>
            </p:nvSpPr>
            <p:spPr bwMode="blackWhite">
              <a:xfrm flipV="1">
                <a:off x="1799" y="3181"/>
                <a:ext cx="1955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572" name="Group 58"/>
              <p:cNvGrpSpPr>
                <a:grpSpLocks/>
              </p:cNvGrpSpPr>
              <p:nvPr/>
            </p:nvGrpSpPr>
            <p:grpSpPr bwMode="auto">
              <a:xfrm>
                <a:off x="1690" y="2739"/>
                <a:ext cx="2060" cy="552"/>
                <a:chOff x="1700" y="3447"/>
                <a:chExt cx="2060" cy="552"/>
              </a:xfrm>
            </p:grpSpPr>
            <p:sp>
              <p:nvSpPr>
                <p:cNvPr id="23589" name="Line 59"/>
                <p:cNvSpPr>
                  <a:spLocks noChangeShapeType="1"/>
                </p:cNvSpPr>
                <p:nvPr/>
              </p:nvSpPr>
              <p:spPr bwMode="blackWhite">
                <a:xfrm>
                  <a:off x="1700" y="344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0" name="Line 60"/>
                <p:cNvSpPr>
                  <a:spLocks noChangeShapeType="1"/>
                </p:cNvSpPr>
                <p:nvPr/>
              </p:nvSpPr>
              <p:spPr bwMode="blackWhite">
                <a:xfrm>
                  <a:off x="2114" y="3447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1" name="Line 61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2" name="Line 62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3" name="Line 63"/>
                <p:cNvSpPr>
                  <a:spLocks noChangeShapeType="1"/>
                </p:cNvSpPr>
                <p:nvPr/>
              </p:nvSpPr>
              <p:spPr bwMode="blackWhite">
                <a:xfrm>
                  <a:off x="2114" y="398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3594" name="Group 64"/>
                <p:cNvGrpSpPr>
                  <a:grpSpLocks/>
                </p:cNvGrpSpPr>
                <p:nvPr/>
              </p:nvGrpSpPr>
              <p:grpSpPr bwMode="auto">
                <a:xfrm>
                  <a:off x="2938" y="3453"/>
                  <a:ext cx="822" cy="546"/>
                  <a:chOff x="3346" y="3453"/>
                  <a:chExt cx="822" cy="546"/>
                </a:xfrm>
              </p:grpSpPr>
              <p:sp>
                <p:nvSpPr>
                  <p:cNvPr id="23595" name="Line 65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453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96" name="Line 66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97" name="Line 67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98" name="Line 68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993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3573" name="Line 69"/>
              <p:cNvSpPr>
                <a:spLocks noChangeShapeType="1"/>
              </p:cNvSpPr>
              <p:nvPr/>
            </p:nvSpPr>
            <p:spPr bwMode="blackWhite">
              <a:xfrm>
                <a:off x="1847" y="3892"/>
                <a:ext cx="1882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574" name="Group 70"/>
              <p:cNvGrpSpPr>
                <a:grpSpLocks/>
              </p:cNvGrpSpPr>
              <p:nvPr/>
            </p:nvGrpSpPr>
            <p:grpSpPr bwMode="auto">
              <a:xfrm>
                <a:off x="1700" y="3447"/>
                <a:ext cx="2060" cy="552"/>
                <a:chOff x="1700" y="3447"/>
                <a:chExt cx="2060" cy="552"/>
              </a:xfrm>
            </p:grpSpPr>
            <p:sp>
              <p:nvSpPr>
                <p:cNvPr id="23579" name="Line 71"/>
                <p:cNvSpPr>
                  <a:spLocks noChangeShapeType="1"/>
                </p:cNvSpPr>
                <p:nvPr/>
              </p:nvSpPr>
              <p:spPr bwMode="blackWhite">
                <a:xfrm>
                  <a:off x="1700" y="344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0" name="Line 72"/>
                <p:cNvSpPr>
                  <a:spLocks noChangeShapeType="1"/>
                </p:cNvSpPr>
                <p:nvPr/>
              </p:nvSpPr>
              <p:spPr bwMode="blackWhite">
                <a:xfrm>
                  <a:off x="2114" y="3447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1" name="Line 73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2" name="Line 74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83" name="Line 75"/>
                <p:cNvSpPr>
                  <a:spLocks noChangeShapeType="1"/>
                </p:cNvSpPr>
                <p:nvPr/>
              </p:nvSpPr>
              <p:spPr bwMode="blackWhite">
                <a:xfrm>
                  <a:off x="2114" y="398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3584" name="Group 76"/>
                <p:cNvGrpSpPr>
                  <a:grpSpLocks/>
                </p:cNvGrpSpPr>
                <p:nvPr/>
              </p:nvGrpSpPr>
              <p:grpSpPr bwMode="auto">
                <a:xfrm>
                  <a:off x="2938" y="3453"/>
                  <a:ext cx="822" cy="546"/>
                  <a:chOff x="3346" y="3453"/>
                  <a:chExt cx="822" cy="546"/>
                </a:xfrm>
              </p:grpSpPr>
              <p:sp>
                <p:nvSpPr>
                  <p:cNvPr id="23585" name="Line 77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453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86" name="Line 78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87" name="Line 79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88" name="Line 80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993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75" name="Group 81"/>
              <p:cNvGrpSpPr>
                <a:grpSpLocks/>
              </p:cNvGrpSpPr>
              <p:nvPr/>
            </p:nvGrpSpPr>
            <p:grpSpPr bwMode="auto">
              <a:xfrm>
                <a:off x="1914" y="3536"/>
                <a:ext cx="1647" cy="686"/>
                <a:chOff x="1914" y="3536"/>
                <a:chExt cx="1647" cy="686"/>
              </a:xfrm>
            </p:grpSpPr>
            <p:sp>
              <p:nvSpPr>
                <p:cNvPr id="23577" name="Freeform 82"/>
                <p:cNvSpPr>
                  <a:spLocks/>
                </p:cNvSpPr>
                <p:nvPr/>
              </p:nvSpPr>
              <p:spPr bwMode="blackWhite">
                <a:xfrm>
                  <a:off x="2734" y="3878"/>
                  <a:ext cx="827" cy="344"/>
                </a:xfrm>
                <a:custGeom>
                  <a:avLst/>
                  <a:gdLst>
                    <a:gd name="T0" fmla="*/ 0 w 827"/>
                    <a:gd name="T1" fmla="*/ 0 h 344"/>
                    <a:gd name="T2" fmla="*/ 178 w 827"/>
                    <a:gd name="T3" fmla="*/ 130 h 344"/>
                    <a:gd name="T4" fmla="*/ 414 w 827"/>
                    <a:gd name="T5" fmla="*/ 341 h 344"/>
                    <a:gd name="T6" fmla="*/ 625 w 827"/>
                    <a:gd name="T7" fmla="*/ 146 h 344"/>
                    <a:gd name="T8" fmla="*/ 827 w 827"/>
                    <a:gd name="T9" fmla="*/ 40 h 3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7"/>
                    <a:gd name="T16" fmla="*/ 0 h 344"/>
                    <a:gd name="T17" fmla="*/ 827 w 827"/>
                    <a:gd name="T18" fmla="*/ 344 h 3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7" h="344">
                      <a:moveTo>
                        <a:pt x="0" y="0"/>
                      </a:moveTo>
                      <a:cubicBezTo>
                        <a:pt x="54" y="36"/>
                        <a:pt x="109" y="73"/>
                        <a:pt x="178" y="130"/>
                      </a:cubicBezTo>
                      <a:cubicBezTo>
                        <a:pt x="247" y="187"/>
                        <a:pt x="340" y="338"/>
                        <a:pt x="414" y="341"/>
                      </a:cubicBezTo>
                      <a:cubicBezTo>
                        <a:pt x="488" y="344"/>
                        <a:pt x="556" y="196"/>
                        <a:pt x="625" y="146"/>
                      </a:cubicBezTo>
                      <a:cubicBezTo>
                        <a:pt x="694" y="96"/>
                        <a:pt x="760" y="68"/>
                        <a:pt x="827" y="40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8" name="Freeform 83"/>
                <p:cNvSpPr>
                  <a:spLocks/>
                </p:cNvSpPr>
                <p:nvPr/>
              </p:nvSpPr>
              <p:spPr bwMode="blackWhite">
                <a:xfrm flipH="1" flipV="1">
                  <a:off x="1914" y="3536"/>
                  <a:ext cx="827" cy="344"/>
                </a:xfrm>
                <a:custGeom>
                  <a:avLst/>
                  <a:gdLst>
                    <a:gd name="T0" fmla="*/ 0 w 827"/>
                    <a:gd name="T1" fmla="*/ 0 h 344"/>
                    <a:gd name="T2" fmla="*/ 178 w 827"/>
                    <a:gd name="T3" fmla="*/ 130 h 344"/>
                    <a:gd name="T4" fmla="*/ 414 w 827"/>
                    <a:gd name="T5" fmla="*/ 341 h 344"/>
                    <a:gd name="T6" fmla="*/ 625 w 827"/>
                    <a:gd name="T7" fmla="*/ 146 h 344"/>
                    <a:gd name="T8" fmla="*/ 827 w 827"/>
                    <a:gd name="T9" fmla="*/ 40 h 3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7"/>
                    <a:gd name="T16" fmla="*/ 0 h 344"/>
                    <a:gd name="T17" fmla="*/ 827 w 827"/>
                    <a:gd name="T18" fmla="*/ 344 h 3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7" h="344">
                      <a:moveTo>
                        <a:pt x="0" y="0"/>
                      </a:moveTo>
                      <a:cubicBezTo>
                        <a:pt x="54" y="36"/>
                        <a:pt x="109" y="73"/>
                        <a:pt x="178" y="130"/>
                      </a:cubicBezTo>
                      <a:cubicBezTo>
                        <a:pt x="247" y="187"/>
                        <a:pt x="340" y="338"/>
                        <a:pt x="414" y="341"/>
                      </a:cubicBezTo>
                      <a:cubicBezTo>
                        <a:pt x="488" y="344"/>
                        <a:pt x="556" y="196"/>
                        <a:pt x="625" y="146"/>
                      </a:cubicBezTo>
                      <a:cubicBezTo>
                        <a:pt x="694" y="96"/>
                        <a:pt x="760" y="68"/>
                        <a:pt x="827" y="40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76" name="Freeform 84"/>
              <p:cNvSpPr>
                <a:spLocks/>
              </p:cNvSpPr>
              <p:nvPr/>
            </p:nvSpPr>
            <p:spPr bwMode="blackWhite">
              <a:xfrm>
                <a:off x="1874" y="2836"/>
                <a:ext cx="1687" cy="304"/>
              </a:xfrm>
              <a:custGeom>
                <a:avLst/>
                <a:gdLst>
                  <a:gd name="T0" fmla="*/ 0 w 1687"/>
                  <a:gd name="T1" fmla="*/ 295 h 304"/>
                  <a:gd name="T2" fmla="*/ 235 w 1687"/>
                  <a:gd name="T3" fmla="*/ 182 h 304"/>
                  <a:gd name="T4" fmla="*/ 438 w 1687"/>
                  <a:gd name="T5" fmla="*/ 3 h 304"/>
                  <a:gd name="T6" fmla="*/ 641 w 1687"/>
                  <a:gd name="T7" fmla="*/ 198 h 304"/>
                  <a:gd name="T8" fmla="*/ 852 w 1687"/>
                  <a:gd name="T9" fmla="*/ 279 h 304"/>
                  <a:gd name="T10" fmla="*/ 1055 w 1687"/>
                  <a:gd name="T11" fmla="*/ 214 h 304"/>
                  <a:gd name="T12" fmla="*/ 1266 w 1687"/>
                  <a:gd name="T13" fmla="*/ 12 h 304"/>
                  <a:gd name="T14" fmla="*/ 1468 w 1687"/>
                  <a:gd name="T15" fmla="*/ 222 h 304"/>
                  <a:gd name="T16" fmla="*/ 1687 w 1687"/>
                  <a:gd name="T17" fmla="*/ 304 h 3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87"/>
                  <a:gd name="T28" fmla="*/ 0 h 304"/>
                  <a:gd name="T29" fmla="*/ 1687 w 1687"/>
                  <a:gd name="T30" fmla="*/ 304 h 3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87" h="304">
                    <a:moveTo>
                      <a:pt x="0" y="295"/>
                    </a:moveTo>
                    <a:cubicBezTo>
                      <a:pt x="81" y="263"/>
                      <a:pt x="162" y="231"/>
                      <a:pt x="235" y="182"/>
                    </a:cubicBezTo>
                    <a:cubicBezTo>
                      <a:pt x="308" y="133"/>
                      <a:pt x="370" y="0"/>
                      <a:pt x="438" y="3"/>
                    </a:cubicBezTo>
                    <a:cubicBezTo>
                      <a:pt x="506" y="6"/>
                      <a:pt x="572" y="152"/>
                      <a:pt x="641" y="198"/>
                    </a:cubicBezTo>
                    <a:cubicBezTo>
                      <a:pt x="710" y="244"/>
                      <a:pt x="783" y="276"/>
                      <a:pt x="852" y="279"/>
                    </a:cubicBezTo>
                    <a:cubicBezTo>
                      <a:pt x="921" y="282"/>
                      <a:pt x="986" y="258"/>
                      <a:pt x="1055" y="214"/>
                    </a:cubicBezTo>
                    <a:cubicBezTo>
                      <a:pt x="1124" y="170"/>
                      <a:pt x="1197" y="11"/>
                      <a:pt x="1266" y="12"/>
                    </a:cubicBezTo>
                    <a:cubicBezTo>
                      <a:pt x="1335" y="13"/>
                      <a:pt x="1398" y="173"/>
                      <a:pt x="1468" y="222"/>
                    </a:cubicBezTo>
                    <a:cubicBezTo>
                      <a:pt x="1538" y="271"/>
                      <a:pt x="1612" y="287"/>
                      <a:pt x="1687" y="304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68" name="Group 85"/>
            <p:cNvGrpSpPr>
              <a:grpSpLocks/>
            </p:cNvGrpSpPr>
            <p:nvPr/>
          </p:nvGrpSpPr>
          <p:grpSpPr bwMode="auto">
            <a:xfrm>
              <a:off x="2287" y="2466"/>
              <a:ext cx="605" cy="231"/>
              <a:chOff x="2280" y="2435"/>
              <a:chExt cx="605" cy="231"/>
            </a:xfrm>
          </p:grpSpPr>
          <p:sp>
            <p:nvSpPr>
              <p:cNvPr id="23569" name="Line 86"/>
              <p:cNvSpPr>
                <a:spLocks noChangeShapeType="1"/>
              </p:cNvSpPr>
              <p:nvPr/>
            </p:nvSpPr>
            <p:spPr bwMode="blackWhite">
              <a:xfrm>
                <a:off x="2355" y="2634"/>
                <a:ext cx="4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0" name="Text Box 87"/>
              <p:cNvSpPr txBox="1">
                <a:spLocks noChangeArrowheads="1"/>
              </p:cNvSpPr>
              <p:nvPr/>
            </p:nvSpPr>
            <p:spPr bwMode="blackWhite">
              <a:xfrm>
                <a:off x="2280" y="2435"/>
                <a:ext cx="60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/>
                  <a:t>    d</a:t>
                </a:r>
              </a:p>
            </p:txBody>
          </p:sp>
        </p:grpSp>
      </p:grpSp>
      <p:sp>
        <p:nvSpPr>
          <p:cNvPr id="23561" name="Text Box 88"/>
          <p:cNvSpPr txBox="1">
            <a:spLocks noChangeArrowheads="1"/>
          </p:cNvSpPr>
          <p:nvPr/>
        </p:nvSpPr>
        <p:spPr bwMode="auto">
          <a:xfrm>
            <a:off x="2779713" y="152400"/>
            <a:ext cx="38623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ja-JP" altLang="en-US" sz="2400" i="1" u="sng">
                <a:cs typeface="Arial" charset="0"/>
              </a:rPr>
              <a:t>‘</a:t>
            </a:r>
            <a:r>
              <a:rPr lang="en-US" altLang="ja-JP" sz="2400" i="1" u="sng">
                <a:cs typeface="Arial" charset="0"/>
              </a:rPr>
              <a:t>Molecular</a:t>
            </a:r>
            <a:r>
              <a:rPr lang="ja-JP" altLang="en-US" sz="2400" i="1" u="sng">
                <a:cs typeface="Arial" charset="0"/>
              </a:rPr>
              <a:t>’</a:t>
            </a:r>
            <a:r>
              <a:rPr lang="en-US" altLang="ja-JP" sz="2400" i="1" u="sng">
                <a:cs typeface="Arial" charset="0"/>
              </a:rPr>
              <a:t> Wavefunctions</a:t>
            </a:r>
            <a:endParaRPr lang="en-US" sz="2400" i="1" u="sng">
              <a:cs typeface="Arial" charset="0"/>
            </a:endParaRPr>
          </a:p>
        </p:txBody>
      </p:sp>
      <p:pic>
        <p:nvPicPr>
          <p:cNvPr id="23562" name="Picture 8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73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8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0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8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673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9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9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971800"/>
            <a:ext cx="2933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498475" y="5518150"/>
            <a:ext cx="2490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000"/>
              <a:t>(a) E increases</a:t>
            </a:r>
          </a:p>
          <a:p>
            <a:r>
              <a:rPr lang="en-US" sz="2000"/>
              <a:t>(b) E decreases </a:t>
            </a:r>
          </a:p>
          <a:p>
            <a:r>
              <a:rPr lang="en-US" sz="2000"/>
              <a:t>(c) E stays the same 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19088" y="1219200"/>
            <a:ext cx="4114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1. Which state has the lower energy?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19088" y="4692650"/>
            <a:ext cx="897731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cs typeface="Trebuchet MS" charset="0"/>
              </a:rPr>
              <a:t>2. What will happen to the energy of Ψ</a:t>
            </a:r>
            <a:r>
              <a:rPr lang="en-US" sz="2000" baseline="-25000">
                <a:cs typeface="Trebuchet MS" charset="0"/>
              </a:rPr>
              <a:t>even</a:t>
            </a:r>
            <a:r>
              <a:rPr lang="en-US" sz="2000">
                <a:cs typeface="Trebuchet MS" charset="0"/>
              </a:rPr>
              <a:t> as the two wells come together </a:t>
            </a:r>
            <a:br>
              <a:rPr lang="en-US" sz="2000">
                <a:cs typeface="Trebuchet MS" charset="0"/>
              </a:rPr>
            </a:br>
            <a:r>
              <a:rPr lang="en-US" sz="2000">
                <a:cs typeface="Trebuchet MS" charset="0"/>
              </a:rPr>
              <a:t>(i.e., as d is reduced)?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588963" y="2103438"/>
            <a:ext cx="1146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000">
                <a:cs typeface="Trebuchet MS" charset="0"/>
              </a:rPr>
              <a:t>(a) Ψ</a:t>
            </a:r>
            <a:r>
              <a:rPr lang="en-US" sz="2000" baseline="-25000">
                <a:cs typeface="Trebuchet MS" charset="0"/>
              </a:rPr>
              <a:t>even</a:t>
            </a:r>
            <a:endParaRPr lang="en-US" sz="2000">
              <a:cs typeface="Trebuchet MS" charset="0"/>
            </a:endParaRPr>
          </a:p>
          <a:p>
            <a:r>
              <a:rPr lang="en-US" sz="2000">
                <a:cs typeface="Trebuchet MS" charset="0"/>
              </a:rPr>
              <a:t>(b) Ψ</a:t>
            </a:r>
            <a:r>
              <a:rPr lang="en-US" sz="2000" baseline="-25000">
                <a:cs typeface="Trebuchet MS" charset="0"/>
              </a:rPr>
              <a:t>odd</a:t>
            </a:r>
            <a:endParaRPr lang="en-US" sz="2000">
              <a:cs typeface="Trebuchet MS" charset="0"/>
            </a:endParaRPr>
          </a:p>
        </p:txBody>
      </p:sp>
      <p:grpSp>
        <p:nvGrpSpPr>
          <p:cNvPr id="25605" name="Group 6"/>
          <p:cNvGrpSpPr>
            <a:grpSpLocks/>
          </p:cNvGrpSpPr>
          <p:nvPr/>
        </p:nvGrpSpPr>
        <p:grpSpPr bwMode="auto">
          <a:xfrm>
            <a:off x="5213350" y="1098550"/>
            <a:ext cx="3286125" cy="2787650"/>
            <a:chOff x="1530" y="2466"/>
            <a:chExt cx="2070" cy="1756"/>
          </a:xfrm>
        </p:grpSpPr>
        <p:grpSp>
          <p:nvGrpSpPr>
            <p:cNvPr id="25609" name="Group 7"/>
            <p:cNvGrpSpPr>
              <a:grpSpLocks/>
            </p:cNvGrpSpPr>
            <p:nvPr/>
          </p:nvGrpSpPr>
          <p:grpSpPr bwMode="auto">
            <a:xfrm>
              <a:off x="1530" y="2739"/>
              <a:ext cx="2070" cy="1483"/>
              <a:chOff x="1690" y="2739"/>
              <a:chExt cx="2070" cy="1483"/>
            </a:xfrm>
          </p:grpSpPr>
          <p:sp>
            <p:nvSpPr>
              <p:cNvPr id="25613" name="Line 9"/>
              <p:cNvSpPr>
                <a:spLocks noChangeShapeType="1"/>
              </p:cNvSpPr>
              <p:nvPr/>
            </p:nvSpPr>
            <p:spPr bwMode="blackWhite">
              <a:xfrm flipV="1">
                <a:off x="1799" y="3181"/>
                <a:ext cx="1955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614" name="Group 11"/>
              <p:cNvGrpSpPr>
                <a:grpSpLocks/>
              </p:cNvGrpSpPr>
              <p:nvPr/>
            </p:nvGrpSpPr>
            <p:grpSpPr bwMode="auto">
              <a:xfrm>
                <a:off x="1690" y="2739"/>
                <a:ext cx="2060" cy="552"/>
                <a:chOff x="1700" y="3447"/>
                <a:chExt cx="2060" cy="552"/>
              </a:xfrm>
            </p:grpSpPr>
            <p:sp>
              <p:nvSpPr>
                <p:cNvPr id="25631" name="Line 12"/>
                <p:cNvSpPr>
                  <a:spLocks noChangeShapeType="1"/>
                </p:cNvSpPr>
                <p:nvPr/>
              </p:nvSpPr>
              <p:spPr bwMode="blackWhite">
                <a:xfrm>
                  <a:off x="1700" y="344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2" name="Line 13"/>
                <p:cNvSpPr>
                  <a:spLocks noChangeShapeType="1"/>
                </p:cNvSpPr>
                <p:nvPr/>
              </p:nvSpPr>
              <p:spPr bwMode="blackWhite">
                <a:xfrm>
                  <a:off x="2114" y="3447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3" name="Line 14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4" name="Line 15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5" name="Line 16"/>
                <p:cNvSpPr>
                  <a:spLocks noChangeShapeType="1"/>
                </p:cNvSpPr>
                <p:nvPr/>
              </p:nvSpPr>
              <p:spPr bwMode="blackWhite">
                <a:xfrm>
                  <a:off x="2114" y="398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636" name="Group 17"/>
                <p:cNvGrpSpPr>
                  <a:grpSpLocks/>
                </p:cNvGrpSpPr>
                <p:nvPr/>
              </p:nvGrpSpPr>
              <p:grpSpPr bwMode="auto">
                <a:xfrm>
                  <a:off x="2938" y="3453"/>
                  <a:ext cx="822" cy="546"/>
                  <a:chOff x="3346" y="3453"/>
                  <a:chExt cx="822" cy="546"/>
                </a:xfrm>
              </p:grpSpPr>
              <p:sp>
                <p:nvSpPr>
                  <p:cNvPr id="25637" name="Line 18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453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8" name="Line 19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9" name="Line 20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0" name="Line 21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993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5615" name="Line 22"/>
              <p:cNvSpPr>
                <a:spLocks noChangeShapeType="1"/>
              </p:cNvSpPr>
              <p:nvPr/>
            </p:nvSpPr>
            <p:spPr bwMode="blackWhite">
              <a:xfrm>
                <a:off x="1847" y="3892"/>
                <a:ext cx="1882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616" name="Group 23"/>
              <p:cNvGrpSpPr>
                <a:grpSpLocks/>
              </p:cNvGrpSpPr>
              <p:nvPr/>
            </p:nvGrpSpPr>
            <p:grpSpPr bwMode="auto">
              <a:xfrm>
                <a:off x="1700" y="3447"/>
                <a:ext cx="2060" cy="552"/>
                <a:chOff x="1700" y="3447"/>
                <a:chExt cx="2060" cy="552"/>
              </a:xfrm>
            </p:grpSpPr>
            <p:sp>
              <p:nvSpPr>
                <p:cNvPr id="25621" name="Line 24"/>
                <p:cNvSpPr>
                  <a:spLocks noChangeShapeType="1"/>
                </p:cNvSpPr>
                <p:nvPr/>
              </p:nvSpPr>
              <p:spPr bwMode="blackWhite">
                <a:xfrm>
                  <a:off x="1700" y="344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2" name="Line 25"/>
                <p:cNvSpPr>
                  <a:spLocks noChangeShapeType="1"/>
                </p:cNvSpPr>
                <p:nvPr/>
              </p:nvSpPr>
              <p:spPr bwMode="blackWhite">
                <a:xfrm>
                  <a:off x="2114" y="3447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3" name="Line 26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0" cy="5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4" name="Line 27"/>
                <p:cNvSpPr>
                  <a:spLocks noChangeShapeType="1"/>
                </p:cNvSpPr>
                <p:nvPr/>
              </p:nvSpPr>
              <p:spPr bwMode="blackWhite">
                <a:xfrm>
                  <a:off x="2528" y="3453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5" name="Line 28"/>
                <p:cNvSpPr>
                  <a:spLocks noChangeShapeType="1"/>
                </p:cNvSpPr>
                <p:nvPr/>
              </p:nvSpPr>
              <p:spPr bwMode="blackWhite">
                <a:xfrm>
                  <a:off x="2114" y="3987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626" name="Group 29"/>
                <p:cNvGrpSpPr>
                  <a:grpSpLocks/>
                </p:cNvGrpSpPr>
                <p:nvPr/>
              </p:nvGrpSpPr>
              <p:grpSpPr bwMode="auto">
                <a:xfrm>
                  <a:off x="2938" y="3453"/>
                  <a:ext cx="822" cy="546"/>
                  <a:chOff x="3346" y="3453"/>
                  <a:chExt cx="822" cy="546"/>
                </a:xfrm>
              </p:grpSpPr>
              <p:sp>
                <p:nvSpPr>
                  <p:cNvPr id="25627" name="Line 30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453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28" name="Line 31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0" cy="5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29" name="Line 32"/>
                  <p:cNvSpPr>
                    <a:spLocks noChangeShapeType="1"/>
                  </p:cNvSpPr>
                  <p:nvPr/>
                </p:nvSpPr>
                <p:spPr bwMode="blackWhite">
                  <a:xfrm>
                    <a:off x="3760" y="3459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0" name="Line 33"/>
                  <p:cNvSpPr>
                    <a:spLocks noChangeShapeType="1"/>
                  </p:cNvSpPr>
                  <p:nvPr/>
                </p:nvSpPr>
                <p:spPr bwMode="blackWhite">
                  <a:xfrm>
                    <a:off x="3346" y="3993"/>
                    <a:ext cx="40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617" name="Group 34"/>
              <p:cNvGrpSpPr>
                <a:grpSpLocks/>
              </p:cNvGrpSpPr>
              <p:nvPr/>
            </p:nvGrpSpPr>
            <p:grpSpPr bwMode="auto">
              <a:xfrm>
                <a:off x="1914" y="3536"/>
                <a:ext cx="1647" cy="686"/>
                <a:chOff x="1914" y="3536"/>
                <a:chExt cx="1647" cy="686"/>
              </a:xfrm>
            </p:grpSpPr>
            <p:sp>
              <p:nvSpPr>
                <p:cNvPr id="25619" name="Freeform 35"/>
                <p:cNvSpPr>
                  <a:spLocks/>
                </p:cNvSpPr>
                <p:nvPr/>
              </p:nvSpPr>
              <p:spPr bwMode="blackWhite">
                <a:xfrm>
                  <a:off x="2734" y="3878"/>
                  <a:ext cx="827" cy="344"/>
                </a:xfrm>
                <a:custGeom>
                  <a:avLst/>
                  <a:gdLst>
                    <a:gd name="T0" fmla="*/ 0 w 827"/>
                    <a:gd name="T1" fmla="*/ 0 h 344"/>
                    <a:gd name="T2" fmla="*/ 178 w 827"/>
                    <a:gd name="T3" fmla="*/ 130 h 344"/>
                    <a:gd name="T4" fmla="*/ 414 w 827"/>
                    <a:gd name="T5" fmla="*/ 341 h 344"/>
                    <a:gd name="T6" fmla="*/ 625 w 827"/>
                    <a:gd name="T7" fmla="*/ 146 h 344"/>
                    <a:gd name="T8" fmla="*/ 827 w 827"/>
                    <a:gd name="T9" fmla="*/ 40 h 3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7"/>
                    <a:gd name="T16" fmla="*/ 0 h 344"/>
                    <a:gd name="T17" fmla="*/ 827 w 827"/>
                    <a:gd name="T18" fmla="*/ 344 h 3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7" h="344">
                      <a:moveTo>
                        <a:pt x="0" y="0"/>
                      </a:moveTo>
                      <a:cubicBezTo>
                        <a:pt x="54" y="36"/>
                        <a:pt x="109" y="73"/>
                        <a:pt x="178" y="130"/>
                      </a:cubicBezTo>
                      <a:cubicBezTo>
                        <a:pt x="247" y="187"/>
                        <a:pt x="340" y="338"/>
                        <a:pt x="414" y="341"/>
                      </a:cubicBezTo>
                      <a:cubicBezTo>
                        <a:pt x="488" y="344"/>
                        <a:pt x="556" y="196"/>
                        <a:pt x="625" y="146"/>
                      </a:cubicBezTo>
                      <a:cubicBezTo>
                        <a:pt x="694" y="96"/>
                        <a:pt x="760" y="68"/>
                        <a:pt x="827" y="40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0" name="Freeform 36"/>
                <p:cNvSpPr>
                  <a:spLocks/>
                </p:cNvSpPr>
                <p:nvPr/>
              </p:nvSpPr>
              <p:spPr bwMode="blackWhite">
                <a:xfrm flipH="1" flipV="1">
                  <a:off x="1914" y="3536"/>
                  <a:ext cx="827" cy="344"/>
                </a:xfrm>
                <a:custGeom>
                  <a:avLst/>
                  <a:gdLst>
                    <a:gd name="T0" fmla="*/ 0 w 827"/>
                    <a:gd name="T1" fmla="*/ 0 h 344"/>
                    <a:gd name="T2" fmla="*/ 178 w 827"/>
                    <a:gd name="T3" fmla="*/ 130 h 344"/>
                    <a:gd name="T4" fmla="*/ 414 w 827"/>
                    <a:gd name="T5" fmla="*/ 341 h 344"/>
                    <a:gd name="T6" fmla="*/ 625 w 827"/>
                    <a:gd name="T7" fmla="*/ 146 h 344"/>
                    <a:gd name="T8" fmla="*/ 827 w 827"/>
                    <a:gd name="T9" fmla="*/ 40 h 3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7"/>
                    <a:gd name="T16" fmla="*/ 0 h 344"/>
                    <a:gd name="T17" fmla="*/ 827 w 827"/>
                    <a:gd name="T18" fmla="*/ 344 h 3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7" h="344">
                      <a:moveTo>
                        <a:pt x="0" y="0"/>
                      </a:moveTo>
                      <a:cubicBezTo>
                        <a:pt x="54" y="36"/>
                        <a:pt x="109" y="73"/>
                        <a:pt x="178" y="130"/>
                      </a:cubicBezTo>
                      <a:cubicBezTo>
                        <a:pt x="247" y="187"/>
                        <a:pt x="340" y="338"/>
                        <a:pt x="414" y="341"/>
                      </a:cubicBezTo>
                      <a:cubicBezTo>
                        <a:pt x="488" y="344"/>
                        <a:pt x="556" y="196"/>
                        <a:pt x="625" y="146"/>
                      </a:cubicBezTo>
                      <a:cubicBezTo>
                        <a:pt x="694" y="96"/>
                        <a:pt x="760" y="68"/>
                        <a:pt x="827" y="40"/>
                      </a:cubicBezTo>
                    </a:path>
                  </a:pathLst>
                </a:custGeom>
                <a:noFill/>
                <a:ln w="28575">
                  <a:solidFill>
                    <a:srgbClr val="5B98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18" name="Freeform 37"/>
              <p:cNvSpPr>
                <a:spLocks/>
              </p:cNvSpPr>
              <p:nvPr/>
            </p:nvSpPr>
            <p:spPr bwMode="blackWhite">
              <a:xfrm>
                <a:off x="1874" y="2836"/>
                <a:ext cx="1687" cy="304"/>
              </a:xfrm>
              <a:custGeom>
                <a:avLst/>
                <a:gdLst>
                  <a:gd name="T0" fmla="*/ 0 w 1687"/>
                  <a:gd name="T1" fmla="*/ 295 h 304"/>
                  <a:gd name="T2" fmla="*/ 235 w 1687"/>
                  <a:gd name="T3" fmla="*/ 182 h 304"/>
                  <a:gd name="T4" fmla="*/ 438 w 1687"/>
                  <a:gd name="T5" fmla="*/ 3 h 304"/>
                  <a:gd name="T6" fmla="*/ 641 w 1687"/>
                  <a:gd name="T7" fmla="*/ 198 h 304"/>
                  <a:gd name="T8" fmla="*/ 852 w 1687"/>
                  <a:gd name="T9" fmla="*/ 279 h 304"/>
                  <a:gd name="T10" fmla="*/ 1055 w 1687"/>
                  <a:gd name="T11" fmla="*/ 214 h 304"/>
                  <a:gd name="T12" fmla="*/ 1266 w 1687"/>
                  <a:gd name="T13" fmla="*/ 12 h 304"/>
                  <a:gd name="T14" fmla="*/ 1468 w 1687"/>
                  <a:gd name="T15" fmla="*/ 222 h 304"/>
                  <a:gd name="T16" fmla="*/ 1687 w 1687"/>
                  <a:gd name="T17" fmla="*/ 304 h 3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87"/>
                  <a:gd name="T28" fmla="*/ 0 h 304"/>
                  <a:gd name="T29" fmla="*/ 1687 w 1687"/>
                  <a:gd name="T30" fmla="*/ 304 h 3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87" h="304">
                    <a:moveTo>
                      <a:pt x="0" y="295"/>
                    </a:moveTo>
                    <a:cubicBezTo>
                      <a:pt x="81" y="263"/>
                      <a:pt x="162" y="231"/>
                      <a:pt x="235" y="182"/>
                    </a:cubicBezTo>
                    <a:cubicBezTo>
                      <a:pt x="308" y="133"/>
                      <a:pt x="370" y="0"/>
                      <a:pt x="438" y="3"/>
                    </a:cubicBezTo>
                    <a:cubicBezTo>
                      <a:pt x="506" y="6"/>
                      <a:pt x="572" y="152"/>
                      <a:pt x="641" y="198"/>
                    </a:cubicBezTo>
                    <a:cubicBezTo>
                      <a:pt x="710" y="244"/>
                      <a:pt x="783" y="276"/>
                      <a:pt x="852" y="279"/>
                    </a:cubicBezTo>
                    <a:cubicBezTo>
                      <a:pt x="921" y="282"/>
                      <a:pt x="986" y="258"/>
                      <a:pt x="1055" y="214"/>
                    </a:cubicBezTo>
                    <a:cubicBezTo>
                      <a:pt x="1124" y="170"/>
                      <a:pt x="1197" y="11"/>
                      <a:pt x="1266" y="12"/>
                    </a:cubicBezTo>
                    <a:cubicBezTo>
                      <a:pt x="1335" y="13"/>
                      <a:pt x="1398" y="173"/>
                      <a:pt x="1468" y="222"/>
                    </a:cubicBezTo>
                    <a:cubicBezTo>
                      <a:pt x="1538" y="271"/>
                      <a:pt x="1612" y="287"/>
                      <a:pt x="1687" y="304"/>
                    </a:cubicBezTo>
                  </a:path>
                </a:pathLst>
              </a:custGeom>
              <a:noFill/>
              <a:ln w="28575">
                <a:solidFill>
                  <a:srgbClr val="5B98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0" name="Group 38"/>
            <p:cNvGrpSpPr>
              <a:grpSpLocks/>
            </p:cNvGrpSpPr>
            <p:nvPr/>
          </p:nvGrpSpPr>
          <p:grpSpPr bwMode="auto">
            <a:xfrm>
              <a:off x="2287" y="2466"/>
              <a:ext cx="605" cy="231"/>
              <a:chOff x="2280" y="2435"/>
              <a:chExt cx="605" cy="231"/>
            </a:xfrm>
          </p:grpSpPr>
          <p:sp>
            <p:nvSpPr>
              <p:cNvPr id="25611" name="Line 39"/>
              <p:cNvSpPr>
                <a:spLocks noChangeShapeType="1"/>
              </p:cNvSpPr>
              <p:nvPr/>
            </p:nvSpPr>
            <p:spPr bwMode="blackWhite">
              <a:xfrm>
                <a:off x="2355" y="2634"/>
                <a:ext cx="4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Text Box 40"/>
              <p:cNvSpPr txBox="1">
                <a:spLocks noChangeArrowheads="1"/>
              </p:cNvSpPr>
              <p:nvPr/>
            </p:nvSpPr>
            <p:spPr bwMode="blackWhite">
              <a:xfrm>
                <a:off x="2280" y="2435"/>
                <a:ext cx="60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rebuchet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/>
                  <a:t>    d</a:t>
                </a:r>
              </a:p>
            </p:txBody>
          </p:sp>
        </p:grpSp>
      </p:grpSp>
      <p:sp>
        <p:nvSpPr>
          <p:cNvPr id="25606" name="Text Box 41"/>
          <p:cNvSpPr txBox="1">
            <a:spLocks noChangeArrowheads="1"/>
          </p:cNvSpPr>
          <p:nvPr/>
        </p:nvSpPr>
        <p:spPr bwMode="auto">
          <a:xfrm>
            <a:off x="2779713" y="152400"/>
            <a:ext cx="38623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ja-JP" altLang="en-US" sz="2400" i="1" u="sng">
                <a:cs typeface="Arial" charset="0"/>
              </a:rPr>
              <a:t>‘</a:t>
            </a:r>
            <a:r>
              <a:rPr lang="en-US" altLang="ja-JP" sz="2400" i="1" u="sng">
                <a:cs typeface="Arial" charset="0"/>
              </a:rPr>
              <a:t>Molecular</a:t>
            </a:r>
            <a:r>
              <a:rPr lang="ja-JP" altLang="en-US" sz="2400" i="1" u="sng">
                <a:cs typeface="Arial" charset="0"/>
              </a:rPr>
              <a:t>’</a:t>
            </a:r>
            <a:r>
              <a:rPr lang="en-US" altLang="ja-JP" sz="2400" i="1" u="sng">
                <a:cs typeface="Arial" charset="0"/>
              </a:rPr>
              <a:t> Wavefunctions</a:t>
            </a:r>
            <a:endParaRPr lang="en-US" sz="2400" i="1" u="sng">
              <a:cs typeface="Arial" charset="0"/>
            </a:endParaRPr>
          </a:p>
        </p:txBody>
      </p:sp>
      <p:pic>
        <p:nvPicPr>
          <p:cNvPr id="25607" name="Picture 4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673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 descr="Wide upward diagonal"/>
          <p:cNvSpPr>
            <a:spLocks noChangeArrowheads="1"/>
          </p:cNvSpPr>
          <p:nvPr/>
        </p:nvSpPr>
        <p:spPr bwMode="auto">
          <a:xfrm>
            <a:off x="3232150" y="3733800"/>
            <a:ext cx="33528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3" descr="Wide upward diagonal"/>
          <p:cNvSpPr>
            <a:spLocks noChangeArrowheads="1"/>
          </p:cNvSpPr>
          <p:nvPr/>
        </p:nvSpPr>
        <p:spPr bwMode="auto">
          <a:xfrm>
            <a:off x="3733800" y="1219200"/>
            <a:ext cx="2133600" cy="609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 bwMode="blackWhite">
          <a:xfrm>
            <a:off x="569913" y="323850"/>
            <a:ext cx="8215312" cy="533400"/>
          </a:xfrm>
        </p:spPr>
        <p:txBody>
          <a:bodyPr/>
          <a:lstStyle/>
          <a:p>
            <a:pPr eaLnBrk="1" hangingPunct="1"/>
            <a:r>
              <a:rPr lang="en-US" sz="2400" i="1" u="sng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Bonding Between Atoms</a:t>
            </a:r>
            <a:br>
              <a:rPr lang="en-US" sz="2400" i="1" u="sng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</a:b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How can two </a:t>
            </a:r>
            <a:r>
              <a:rPr lang="en-US" sz="1600" u="sng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neutral</a:t>
            </a: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 objects bind together?</a:t>
            </a:r>
            <a:b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</a:b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 H + H </a:t>
            </a: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  <a:sym typeface="Wingdings" charset="0"/>
              </a:rPr>
              <a:t></a:t>
            </a: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  <a:sym typeface="Symbol" charset="0"/>
              </a:rPr>
              <a:t> H</a:t>
            </a:r>
            <a:r>
              <a:rPr lang="en-US" sz="1600" baseline="-250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  <a:sym typeface="Symbol" charset="0"/>
              </a:rPr>
              <a:t>2</a:t>
            </a:r>
            <a:r>
              <a:rPr lang="en-US"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blackWhite">
          <a:xfrm>
            <a:off x="304800" y="1724025"/>
            <a:ext cx="2286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Let</a:t>
            </a:r>
            <a:r>
              <a:rPr lang="ja-JP" altLang="en-US" sz="1800"/>
              <a:t>’</a:t>
            </a:r>
            <a:r>
              <a:rPr lang="en-US" altLang="ja-JP" sz="1800"/>
              <a:t>s represent the atom in space by its </a:t>
            </a:r>
            <a:r>
              <a:rPr lang="en-US" altLang="ja-JP" sz="1800" u="sng"/>
              <a:t>Coulomb potential</a:t>
            </a:r>
            <a:r>
              <a:rPr lang="en-US" altLang="ja-JP" sz="1800"/>
              <a:t> centered on the proton (+e):</a:t>
            </a:r>
            <a:endParaRPr lang="en-US" sz="1800"/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blackWhite">
          <a:xfrm>
            <a:off x="4441825" y="4343400"/>
            <a:ext cx="2247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blackWhite">
          <a:xfrm>
            <a:off x="5470525" y="434340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blackWhite">
          <a:xfrm>
            <a:off x="5222875" y="3952875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28680" name="Freeform 9"/>
          <p:cNvSpPr>
            <a:spLocks/>
          </p:cNvSpPr>
          <p:nvPr/>
        </p:nvSpPr>
        <p:spPr bwMode="blackWhite">
          <a:xfrm flipH="1">
            <a:off x="5546725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blackWhite">
          <a:xfrm>
            <a:off x="6492875" y="42941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blackWhite">
          <a:xfrm>
            <a:off x="3241675" y="4343400"/>
            <a:ext cx="22479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blackWhite">
          <a:xfrm>
            <a:off x="4270375" y="434340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blackWhite">
          <a:xfrm>
            <a:off x="4194175" y="4276725"/>
            <a:ext cx="161925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14"/>
          <p:cNvSpPr txBox="1">
            <a:spLocks noChangeArrowheads="1"/>
          </p:cNvSpPr>
          <p:nvPr/>
        </p:nvSpPr>
        <p:spPr bwMode="blackWhite">
          <a:xfrm>
            <a:off x="4022725" y="3952875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28686" name="Freeform 15"/>
          <p:cNvSpPr>
            <a:spLocks/>
          </p:cNvSpPr>
          <p:nvPr/>
        </p:nvSpPr>
        <p:spPr bwMode="blackWhite">
          <a:xfrm>
            <a:off x="3232150" y="4514850"/>
            <a:ext cx="971550" cy="116205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Freeform 16"/>
          <p:cNvSpPr>
            <a:spLocks/>
          </p:cNvSpPr>
          <p:nvPr/>
        </p:nvSpPr>
        <p:spPr bwMode="blackWhite">
          <a:xfrm>
            <a:off x="4375150" y="4989513"/>
            <a:ext cx="1000125" cy="687387"/>
          </a:xfrm>
          <a:custGeom>
            <a:avLst/>
            <a:gdLst>
              <a:gd name="T0" fmla="*/ 0 w 630"/>
              <a:gd name="T1" fmla="*/ 2147483647 h 433"/>
              <a:gd name="T2" fmla="*/ 2147483647 w 630"/>
              <a:gd name="T3" fmla="*/ 2147483647 h 433"/>
              <a:gd name="T4" fmla="*/ 2147483647 w 630"/>
              <a:gd name="T5" fmla="*/ 2147483647 h 433"/>
              <a:gd name="T6" fmla="*/ 0 60000 65536"/>
              <a:gd name="T7" fmla="*/ 0 60000 65536"/>
              <a:gd name="T8" fmla="*/ 0 60000 65536"/>
              <a:gd name="T9" fmla="*/ 0 w 630"/>
              <a:gd name="T10" fmla="*/ 0 h 433"/>
              <a:gd name="T11" fmla="*/ 630 w 630"/>
              <a:gd name="T12" fmla="*/ 433 h 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0" h="433">
                <a:moveTo>
                  <a:pt x="0" y="427"/>
                </a:moveTo>
                <a:cubicBezTo>
                  <a:pt x="106" y="213"/>
                  <a:pt x="213" y="0"/>
                  <a:pt x="318" y="1"/>
                </a:cubicBezTo>
                <a:cubicBezTo>
                  <a:pt x="423" y="2"/>
                  <a:pt x="526" y="217"/>
                  <a:pt x="630" y="43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blackWhite">
          <a:xfrm>
            <a:off x="222250" y="4181475"/>
            <a:ext cx="2628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Superposition of Coulomb potentials H</a:t>
            </a:r>
            <a:r>
              <a:rPr lang="en-US" sz="1800" baseline="-25000"/>
              <a:t>2</a:t>
            </a:r>
            <a:r>
              <a:rPr lang="en-US" sz="1800"/>
              <a:t>:</a:t>
            </a:r>
          </a:p>
        </p:txBody>
      </p:sp>
      <p:sp>
        <p:nvSpPr>
          <p:cNvPr id="28689" name="Line 18"/>
          <p:cNvSpPr>
            <a:spLocks noChangeShapeType="1"/>
          </p:cNvSpPr>
          <p:nvPr/>
        </p:nvSpPr>
        <p:spPr bwMode="blackWhite">
          <a:xfrm>
            <a:off x="3743325" y="1828800"/>
            <a:ext cx="22479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19"/>
          <p:cNvSpPr>
            <a:spLocks noChangeShapeType="1"/>
          </p:cNvSpPr>
          <p:nvPr/>
        </p:nvSpPr>
        <p:spPr bwMode="blackWhite">
          <a:xfrm>
            <a:off x="4772025" y="1828800"/>
            <a:ext cx="0" cy="153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Text Box 20"/>
          <p:cNvSpPr txBox="1">
            <a:spLocks noChangeArrowheads="1"/>
          </p:cNvSpPr>
          <p:nvPr/>
        </p:nvSpPr>
        <p:spPr bwMode="blackWhite">
          <a:xfrm>
            <a:off x="4718050" y="3022600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28692" name="Freeform 21"/>
          <p:cNvSpPr>
            <a:spLocks/>
          </p:cNvSpPr>
          <p:nvPr/>
        </p:nvSpPr>
        <p:spPr bwMode="blackWhite">
          <a:xfrm>
            <a:off x="3733800" y="2000250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2"/>
          <p:cNvSpPr>
            <a:spLocks/>
          </p:cNvSpPr>
          <p:nvPr/>
        </p:nvSpPr>
        <p:spPr bwMode="blackWhite">
          <a:xfrm flipH="1">
            <a:off x="4848225" y="2009775"/>
            <a:ext cx="971550" cy="1066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Text Box 23"/>
          <p:cNvSpPr txBox="1">
            <a:spLocks noChangeArrowheads="1"/>
          </p:cNvSpPr>
          <p:nvPr/>
        </p:nvSpPr>
        <p:spPr bwMode="blackWhite">
          <a:xfrm>
            <a:off x="5799138" y="17700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r</a:t>
            </a:r>
          </a:p>
        </p:txBody>
      </p:sp>
      <p:sp>
        <p:nvSpPr>
          <p:cNvPr id="28695" name="Line 24"/>
          <p:cNvSpPr>
            <a:spLocks noChangeShapeType="1"/>
          </p:cNvSpPr>
          <p:nvPr/>
        </p:nvSpPr>
        <p:spPr bwMode="blackWhite">
          <a:xfrm>
            <a:off x="4210050" y="2390775"/>
            <a:ext cx="1123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Line 25"/>
          <p:cNvSpPr>
            <a:spLocks noChangeShapeType="1"/>
          </p:cNvSpPr>
          <p:nvPr/>
        </p:nvSpPr>
        <p:spPr bwMode="blackWhite">
          <a:xfrm>
            <a:off x="4191000" y="2247900"/>
            <a:ext cx="11525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Line 26"/>
          <p:cNvSpPr>
            <a:spLocks noChangeShapeType="1"/>
          </p:cNvSpPr>
          <p:nvPr/>
        </p:nvSpPr>
        <p:spPr bwMode="blackWhite">
          <a:xfrm>
            <a:off x="4238625" y="2971800"/>
            <a:ext cx="1123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Text Box 27"/>
          <p:cNvSpPr txBox="1">
            <a:spLocks noChangeArrowheads="1"/>
          </p:cNvSpPr>
          <p:nvPr/>
        </p:nvSpPr>
        <p:spPr bwMode="blackWhite">
          <a:xfrm>
            <a:off x="5324475" y="2043113"/>
            <a:ext cx="752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3</a:t>
            </a:r>
          </a:p>
        </p:txBody>
      </p:sp>
      <p:sp>
        <p:nvSpPr>
          <p:cNvPr id="28699" name="Text Box 28"/>
          <p:cNvSpPr txBox="1">
            <a:spLocks noChangeArrowheads="1"/>
          </p:cNvSpPr>
          <p:nvPr/>
        </p:nvSpPr>
        <p:spPr bwMode="blackWhite">
          <a:xfrm>
            <a:off x="5324475" y="2247900"/>
            <a:ext cx="75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2</a:t>
            </a:r>
          </a:p>
        </p:txBody>
      </p:sp>
      <p:sp>
        <p:nvSpPr>
          <p:cNvPr id="28700" name="Text Box 29"/>
          <p:cNvSpPr txBox="1">
            <a:spLocks noChangeArrowheads="1"/>
          </p:cNvSpPr>
          <p:nvPr/>
        </p:nvSpPr>
        <p:spPr bwMode="blackWhite">
          <a:xfrm>
            <a:off x="5324475" y="2800350"/>
            <a:ext cx="75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 = 1</a:t>
            </a: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blackWhite">
          <a:xfrm>
            <a:off x="4572000" y="2571750"/>
            <a:ext cx="409575" cy="809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blackWhite">
          <a:xfrm>
            <a:off x="4071938" y="2019300"/>
            <a:ext cx="1428750" cy="984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3" name="Text Box 32"/>
          <p:cNvSpPr txBox="1">
            <a:spLocks noChangeArrowheads="1"/>
          </p:cNvSpPr>
          <p:nvPr/>
        </p:nvSpPr>
        <p:spPr bwMode="blackWhite">
          <a:xfrm>
            <a:off x="6446838" y="1344613"/>
            <a:ext cx="19637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Continuum of free electron states</a:t>
            </a:r>
          </a:p>
        </p:txBody>
      </p:sp>
      <p:sp>
        <p:nvSpPr>
          <p:cNvPr id="28704" name="Line 33"/>
          <p:cNvSpPr>
            <a:spLocks noChangeShapeType="1"/>
          </p:cNvSpPr>
          <p:nvPr/>
        </p:nvSpPr>
        <p:spPr bwMode="blackWhite">
          <a:xfrm flipH="1">
            <a:off x="624840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5" name="Line 36"/>
          <p:cNvSpPr>
            <a:spLocks noChangeShapeType="1"/>
          </p:cNvSpPr>
          <p:nvPr/>
        </p:nvSpPr>
        <p:spPr bwMode="blackWhite">
          <a:xfrm>
            <a:off x="3867150" y="5353050"/>
            <a:ext cx="819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Line 37"/>
          <p:cNvSpPr>
            <a:spLocks noChangeShapeType="1"/>
          </p:cNvSpPr>
          <p:nvPr/>
        </p:nvSpPr>
        <p:spPr bwMode="blackWhite">
          <a:xfrm>
            <a:off x="4972050" y="5353050"/>
            <a:ext cx="819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Freeform 38"/>
          <p:cNvSpPr>
            <a:spLocks/>
          </p:cNvSpPr>
          <p:nvPr/>
        </p:nvSpPr>
        <p:spPr bwMode="blackWhite">
          <a:xfrm>
            <a:off x="4387850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Freeform 39"/>
          <p:cNvSpPr>
            <a:spLocks/>
          </p:cNvSpPr>
          <p:nvPr/>
        </p:nvSpPr>
        <p:spPr bwMode="blackWhite">
          <a:xfrm flipH="1">
            <a:off x="4362450" y="4514850"/>
            <a:ext cx="971550" cy="1171575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Oval 40"/>
          <p:cNvSpPr>
            <a:spLocks noChangeArrowheads="1"/>
          </p:cNvSpPr>
          <p:nvPr/>
        </p:nvSpPr>
        <p:spPr bwMode="blackWhite">
          <a:xfrm>
            <a:off x="5394325" y="4276725"/>
            <a:ext cx="161925" cy="133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Line 41"/>
          <p:cNvSpPr>
            <a:spLocks noChangeShapeType="1"/>
          </p:cNvSpPr>
          <p:nvPr/>
        </p:nvSpPr>
        <p:spPr bwMode="blackWhite">
          <a:xfrm flipH="1" flipV="1">
            <a:off x="3235325" y="19939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Text Box 42"/>
          <p:cNvSpPr txBox="1">
            <a:spLocks noChangeArrowheads="1"/>
          </p:cNvSpPr>
          <p:nvPr/>
        </p:nvSpPr>
        <p:spPr bwMode="auto">
          <a:xfrm rot="-5400000">
            <a:off x="2417763" y="2660650"/>
            <a:ext cx="132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28712" name="AutoShape 43"/>
          <p:cNvSpPr>
            <a:spLocks/>
          </p:cNvSpPr>
          <p:nvPr/>
        </p:nvSpPr>
        <p:spPr bwMode="auto">
          <a:xfrm>
            <a:off x="6172200" y="1219200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3" name="Oval 44"/>
          <p:cNvSpPr>
            <a:spLocks noChangeArrowheads="1"/>
          </p:cNvSpPr>
          <p:nvPr/>
        </p:nvSpPr>
        <p:spPr bwMode="blackWhite">
          <a:xfrm flipV="1">
            <a:off x="4684713" y="1752600"/>
            <a:ext cx="176212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28714" name="Oval 45"/>
          <p:cNvSpPr>
            <a:spLocks noChangeArrowheads="1"/>
          </p:cNvSpPr>
          <p:nvPr/>
        </p:nvSpPr>
        <p:spPr bwMode="blackWhite">
          <a:xfrm flipV="1">
            <a:off x="4186238" y="4254500"/>
            <a:ext cx="176212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28715" name="Oval 46"/>
          <p:cNvSpPr>
            <a:spLocks noChangeArrowheads="1"/>
          </p:cNvSpPr>
          <p:nvPr/>
        </p:nvSpPr>
        <p:spPr bwMode="blackWhite">
          <a:xfrm flipV="1">
            <a:off x="5394325" y="4251325"/>
            <a:ext cx="176213" cy="1682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B98D2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28716" name="Line 47"/>
          <p:cNvSpPr>
            <a:spLocks noChangeShapeType="1"/>
          </p:cNvSpPr>
          <p:nvPr/>
        </p:nvSpPr>
        <p:spPr bwMode="blackWhite">
          <a:xfrm flipH="1" flipV="1">
            <a:off x="3235325" y="4660900"/>
            <a:ext cx="12700" cy="1587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7" name="Text Box 48"/>
          <p:cNvSpPr txBox="1">
            <a:spLocks noChangeArrowheads="1"/>
          </p:cNvSpPr>
          <p:nvPr/>
        </p:nvSpPr>
        <p:spPr bwMode="auto">
          <a:xfrm rot="-5400000">
            <a:off x="2417763" y="5327650"/>
            <a:ext cx="132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 of</a:t>
            </a:r>
            <a:r>
              <a:rPr lang="en-US" sz="1800"/>
              <a:t> -e</a:t>
            </a:r>
          </a:p>
        </p:txBody>
      </p:sp>
      <p:sp>
        <p:nvSpPr>
          <p:cNvPr id="28718" name="Text Box 49"/>
          <p:cNvSpPr txBox="1">
            <a:spLocks noChangeArrowheads="1"/>
          </p:cNvSpPr>
          <p:nvPr/>
        </p:nvSpPr>
        <p:spPr bwMode="blackWhite">
          <a:xfrm>
            <a:off x="7027863" y="3859213"/>
            <a:ext cx="19637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Continuum of free electron states</a:t>
            </a:r>
          </a:p>
        </p:txBody>
      </p:sp>
      <p:sp>
        <p:nvSpPr>
          <p:cNvPr id="28719" name="Line 50"/>
          <p:cNvSpPr>
            <a:spLocks noChangeShapeType="1"/>
          </p:cNvSpPr>
          <p:nvPr/>
        </p:nvSpPr>
        <p:spPr bwMode="blackWhite">
          <a:xfrm flipH="1">
            <a:off x="6829425" y="4038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0" name="AutoShape 51"/>
          <p:cNvSpPr>
            <a:spLocks/>
          </p:cNvSpPr>
          <p:nvPr/>
        </p:nvSpPr>
        <p:spPr bwMode="auto">
          <a:xfrm>
            <a:off x="6753225" y="3733800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1" name="Text Box 52"/>
          <p:cNvSpPr txBox="1">
            <a:spLocks noChangeArrowheads="1"/>
          </p:cNvSpPr>
          <p:nvPr/>
        </p:nvSpPr>
        <p:spPr bwMode="blackWhite">
          <a:xfrm>
            <a:off x="4538663" y="1447800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+e</a:t>
            </a:r>
          </a:p>
        </p:txBody>
      </p:sp>
      <p:sp>
        <p:nvSpPr>
          <p:cNvPr id="28722" name="AutoShape 53"/>
          <p:cNvSpPr>
            <a:spLocks noChangeArrowheads="1"/>
          </p:cNvSpPr>
          <p:nvPr/>
        </p:nvSpPr>
        <p:spPr bwMode="auto">
          <a:xfrm>
            <a:off x="3810000" y="17160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3" name="Text Box 54"/>
          <p:cNvSpPr txBox="1">
            <a:spLocks noChangeArrowheads="1"/>
          </p:cNvSpPr>
          <p:nvPr/>
        </p:nvSpPr>
        <p:spPr bwMode="blackWhite">
          <a:xfrm>
            <a:off x="3360738" y="1470025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28724" name="Oval 55"/>
          <p:cNvSpPr>
            <a:spLocks noChangeArrowheads="1"/>
          </p:cNvSpPr>
          <p:nvPr/>
        </p:nvSpPr>
        <p:spPr bwMode="blackWhite">
          <a:xfrm flipV="1">
            <a:off x="3673475" y="1733550"/>
            <a:ext cx="184150" cy="1762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sp>
        <p:nvSpPr>
          <p:cNvPr id="28725" name="AutoShape 56"/>
          <p:cNvSpPr>
            <a:spLocks noChangeArrowheads="1"/>
          </p:cNvSpPr>
          <p:nvPr/>
        </p:nvSpPr>
        <p:spPr bwMode="auto">
          <a:xfrm>
            <a:off x="3289300" y="423386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26" name="Text Box 57"/>
          <p:cNvSpPr txBox="1">
            <a:spLocks noChangeArrowheads="1"/>
          </p:cNvSpPr>
          <p:nvPr/>
        </p:nvSpPr>
        <p:spPr bwMode="blackWhite">
          <a:xfrm>
            <a:off x="2840038" y="4003675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-e</a:t>
            </a:r>
          </a:p>
        </p:txBody>
      </p:sp>
      <p:sp>
        <p:nvSpPr>
          <p:cNvPr id="28727" name="Oval 58"/>
          <p:cNvSpPr>
            <a:spLocks noChangeArrowheads="1"/>
          </p:cNvSpPr>
          <p:nvPr/>
        </p:nvSpPr>
        <p:spPr bwMode="blackWhite">
          <a:xfrm flipV="1">
            <a:off x="3152775" y="4251325"/>
            <a:ext cx="184150" cy="1762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>
              <a:solidFill>
                <a:srgbClr val="0000CC"/>
              </a:solidFill>
            </a:endParaRPr>
          </a:p>
        </p:txBody>
      </p:sp>
      <p:pic>
        <p:nvPicPr>
          <p:cNvPr id="28728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1866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9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9800"/>
            <a:ext cx="4533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00200"/>
            <a:ext cx="6632431" cy="35204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3216275" y="152400"/>
            <a:ext cx="301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Molecular Hydrogen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124200" y="2286000"/>
            <a:ext cx="3181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l-GR"/>
              <a:t>σ</a:t>
            </a:r>
            <a:r>
              <a:rPr lang="en-US"/>
              <a:t> antibonding molecular orbital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447800" y="3886200"/>
            <a:ext cx="906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1s atom</a:t>
            </a:r>
          </a:p>
          <a:p>
            <a:pPr algn="ctr" eaLnBrk="1" hangingPunct="1"/>
            <a:r>
              <a:rPr lang="en-US"/>
              <a:t>orbital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7010400" y="3886200"/>
            <a:ext cx="906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1s atom</a:t>
            </a:r>
          </a:p>
          <a:p>
            <a:pPr algn="ctr" eaLnBrk="1" hangingPunct="1"/>
            <a:r>
              <a:rPr lang="en-US"/>
              <a:t>orbital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5486400" y="4495800"/>
            <a:ext cx="1773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l-GR"/>
              <a:t>σ</a:t>
            </a:r>
            <a:r>
              <a:rPr lang="en-US"/>
              <a:t> bonding </a:t>
            </a:r>
          </a:p>
          <a:p>
            <a:pPr eaLnBrk="1" hangingPunct="1"/>
            <a:r>
              <a:rPr lang="en-US"/>
              <a:t>molecular orbital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19200" y="2438400"/>
            <a:ext cx="0" cy="76200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TextBox 9"/>
          <p:cNvSpPr txBox="1">
            <a:spLocks noChangeArrowheads="1"/>
          </p:cNvSpPr>
          <p:nvPr/>
        </p:nvSpPr>
        <p:spPr bwMode="auto">
          <a:xfrm rot="-5400000">
            <a:off x="758031" y="3432969"/>
            <a:ext cx="803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2362200" y="1981200"/>
            <a:ext cx="381000" cy="3124200"/>
          </a:xfrm>
          <a:prstGeom prst="downArrow">
            <a:avLst/>
          </a:prstGeom>
          <a:solidFill>
            <a:srgbClr val="5B98D2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0800000">
            <a:off x="2590800" y="1981200"/>
            <a:ext cx="381000" cy="3124200"/>
          </a:xfrm>
          <a:prstGeom prst="downArrow">
            <a:avLst/>
          </a:prstGeom>
          <a:solidFill>
            <a:srgbClr val="5B98D2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2154238" y="152400"/>
            <a:ext cx="515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i="1" u="sng">
                <a:cs typeface="Arial" charset="0"/>
              </a:rPr>
              <a:t>Molecular Hydrogen Binding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30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5908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2766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9624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-300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7244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9530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-432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486400"/>
            <a:ext cx="58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914400" y="1066800"/>
            <a:ext cx="7442200" cy="4711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400" y="5715000"/>
            <a:ext cx="399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5715000"/>
            <a:ext cx="50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0" y="5715000"/>
            <a:ext cx="50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2895600"/>
            <a:ext cx="978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Energy</a:t>
            </a:r>
          </a:p>
          <a:p>
            <a:r>
              <a:rPr lang="en-US" sz="1200" b="1" dirty="0" smtClean="0"/>
              <a:t>absorbed</a:t>
            </a:r>
          </a:p>
          <a:p>
            <a:r>
              <a:rPr lang="en-US" sz="1200" b="1" dirty="0" smtClean="0"/>
              <a:t>when bond</a:t>
            </a:r>
          </a:p>
          <a:p>
            <a:r>
              <a:rPr lang="en-US" sz="1200" b="1" dirty="0" smtClean="0"/>
              <a:t>breaks</a:t>
            </a:r>
          </a:p>
          <a:p>
            <a:r>
              <a:rPr lang="en-US" sz="1200" b="1" dirty="0" smtClean="0"/>
              <a:t>(+Bond</a:t>
            </a:r>
          </a:p>
          <a:p>
            <a:r>
              <a:rPr lang="en-US" sz="1200" b="1" dirty="0" smtClean="0"/>
              <a:t>Energy)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2209800"/>
            <a:ext cx="978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Energy</a:t>
            </a:r>
          </a:p>
          <a:p>
            <a:pPr algn="r"/>
            <a:r>
              <a:rPr lang="en-US" sz="1200" b="1" dirty="0" smtClean="0"/>
              <a:t>released</a:t>
            </a:r>
          </a:p>
          <a:p>
            <a:pPr algn="r"/>
            <a:r>
              <a:rPr lang="en-US" sz="1200" b="1" dirty="0" smtClean="0"/>
              <a:t>when bond</a:t>
            </a:r>
          </a:p>
          <a:p>
            <a:pPr algn="r"/>
            <a:r>
              <a:rPr lang="en-US" sz="1200" b="1" dirty="0" smtClean="0"/>
              <a:t>forms</a:t>
            </a:r>
          </a:p>
          <a:p>
            <a:pPr algn="r"/>
            <a:r>
              <a:rPr lang="en-US" sz="1200" b="1" dirty="0" smtClean="0"/>
              <a:t>(-Bond</a:t>
            </a:r>
          </a:p>
          <a:p>
            <a:pPr algn="r"/>
            <a:r>
              <a:rPr lang="en-US" sz="1200" b="1" dirty="0" smtClean="0"/>
              <a:t>Energy)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47800" y="5943600"/>
            <a:ext cx="1535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1400" i="1" dirty="0" smtClean="0"/>
              <a:t>H</a:t>
            </a:r>
            <a:r>
              <a:rPr lang="en-US" sz="1400" i="1" baseline="-25000" dirty="0" smtClean="0"/>
              <a:t>2</a:t>
            </a:r>
            <a:r>
              <a:rPr lang="en-US" sz="1400" i="1" dirty="0" smtClean="0"/>
              <a:t> bond length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52800" y="6248400"/>
            <a:ext cx="2653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Internuclear</a:t>
            </a:r>
            <a:r>
              <a:rPr lang="en-US" dirty="0" smtClean="0"/>
              <a:t> Distance [pm]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032076" y="3318076"/>
            <a:ext cx="2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Energy [kJ/</a:t>
            </a:r>
            <a:r>
              <a:rPr lang="en-US" dirty="0" err="1" smtClean="0"/>
              <a:t>mol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47800" y="39624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19400" y="51816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86200" y="36576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638800" y="21336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524000" y="1143000"/>
            <a:ext cx="711200" cy="53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438400" y="1143000"/>
            <a:ext cx="746664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276600" y="1143000"/>
            <a:ext cx="1612900" cy="53087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810000" y="13716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62400" y="13716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747" name="Picture 31746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029200" y="1143000"/>
            <a:ext cx="2296470" cy="5334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76400" y="7620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590800" y="7620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86200" y="7620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019800" y="762000"/>
            <a:ext cx="36760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96"/>
  <p:tag name="DEFAULTHEIGHT" val="3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L=2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67.875"/>
  <p:tag name="PICTUREFILESIZE" val="1153"/>
</p:tagLst>
</file>

<file path=ppt/theme/theme1.xml><?xml version="1.0" encoding="utf-8"?>
<a:theme xmlns:a="http://schemas.openxmlformats.org/drawingml/2006/main" name="Default Design">
  <a:themeElements>
    <a:clrScheme name="Custom 3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13017</TotalTime>
  <Words>1229</Words>
  <Application>Microsoft Office PowerPoint</Application>
  <PresentationFormat>On-screen Show (4:3)</PresentationFormat>
  <Paragraphs>332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Bonding Between Atoms How can two neutral objects bind together?  H + H  H2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Leaky Particles</vt:lpstr>
      <vt:lpstr>Slide 23</vt:lpstr>
      <vt:lpstr>Slide 24</vt:lpstr>
    </vt:vector>
  </TitlesOfParts>
  <Company>M.I.T.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Bulovic</dc:creator>
  <cp:lastModifiedBy>Janet Chuang</cp:lastModifiedBy>
  <cp:revision>122</cp:revision>
  <cp:lastPrinted>2012-12-19T08:23:17Z</cp:lastPrinted>
  <dcterms:created xsi:type="dcterms:W3CDTF">2011-04-29T13:44:16Z</dcterms:created>
  <dcterms:modified xsi:type="dcterms:W3CDTF">2013-01-16T20:22:42Z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17881934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